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69" r:id="rId3"/>
    <p:sldId id="292" r:id="rId4"/>
    <p:sldId id="300" r:id="rId5"/>
    <p:sldId id="293" r:id="rId6"/>
    <p:sldId id="294" r:id="rId7"/>
    <p:sldId id="287" r:id="rId8"/>
    <p:sldId id="301" r:id="rId9"/>
    <p:sldId id="295" r:id="rId10"/>
    <p:sldId id="290" r:id="rId11"/>
    <p:sldId id="296" r:id="rId12"/>
    <p:sldId id="302" r:id="rId13"/>
    <p:sldId id="297" r:id="rId14"/>
    <p:sldId id="298" r:id="rId15"/>
    <p:sldId id="303"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p:cViewPr varScale="1">
        <p:scale>
          <a:sx n="77" d="100"/>
          <a:sy n="77" d="100"/>
        </p:scale>
        <p:origin x="49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Sheet1!$C$1</c:f>
              <c:strCache>
                <c:ptCount val="1"/>
                <c:pt idx="0">
                  <c:v>Column3</c:v>
                </c:pt>
              </c:strCache>
            </c:strRef>
          </c:tx>
          <c:invertIfNegative val="0"/>
          <c:cat>
            <c:strRef>
              <c:f>Sheet1!$A$2:$A$11</c:f>
              <c:strCache>
                <c:ptCount val="10"/>
                <c:pt idx="0">
                  <c:v>July-Dec 2011</c:v>
                </c:pt>
                <c:pt idx="1">
                  <c:v>Jan -June 2012</c:v>
                </c:pt>
                <c:pt idx="2">
                  <c:v>July-Dec 2012</c:v>
                </c:pt>
                <c:pt idx="3">
                  <c:v>Jan -June 2013</c:v>
                </c:pt>
                <c:pt idx="4">
                  <c:v>July- Dec 2013</c:v>
                </c:pt>
                <c:pt idx="5">
                  <c:v>Jan- June 2014</c:v>
                </c:pt>
                <c:pt idx="6">
                  <c:v>July- Dec 2014</c:v>
                </c:pt>
                <c:pt idx="7">
                  <c:v>Jan- Mar 2015</c:v>
                </c:pt>
                <c:pt idx="8">
                  <c:v>April-June 2015</c:v>
                </c:pt>
                <c:pt idx="9">
                  <c:v>June-Sep 2015</c:v>
                </c:pt>
              </c:strCache>
            </c:strRef>
          </c:cat>
          <c:val>
            <c:numRef>
              <c:f>Sheet1!$C$2:$C$11</c:f>
              <c:numCache>
                <c:formatCode>General</c:formatCode>
                <c:ptCount val="10"/>
                <c:pt idx="0">
                  <c:v>2.4</c:v>
                </c:pt>
                <c:pt idx="1">
                  <c:v>4.4000000000000004</c:v>
                </c:pt>
                <c:pt idx="2">
                  <c:v>1.8</c:v>
                </c:pt>
                <c:pt idx="3">
                  <c:v>2.8</c:v>
                </c:pt>
              </c:numCache>
            </c:numRef>
          </c:val>
          <c:extLst>
            <c:ext xmlns:c16="http://schemas.microsoft.com/office/drawing/2014/chart" uri="{C3380CC4-5D6E-409C-BE32-E72D297353CC}">
              <c16:uniqueId val="{00000000-5BA5-4047-B0BC-23BF12156A21}"/>
            </c:ext>
          </c:extLst>
        </c:ser>
        <c:ser>
          <c:idx val="2"/>
          <c:order val="2"/>
          <c:tx>
            <c:strRef>
              <c:f>Sheet1!$D$1</c:f>
              <c:strCache>
                <c:ptCount val="1"/>
                <c:pt idx="0">
                  <c:v>Column4</c:v>
                </c:pt>
              </c:strCache>
            </c:strRef>
          </c:tx>
          <c:invertIfNegative val="0"/>
          <c:cat>
            <c:strRef>
              <c:f>Sheet1!$A$2:$A$11</c:f>
              <c:strCache>
                <c:ptCount val="10"/>
                <c:pt idx="0">
                  <c:v>July-Dec 2011</c:v>
                </c:pt>
                <c:pt idx="1">
                  <c:v>Jan -June 2012</c:v>
                </c:pt>
                <c:pt idx="2">
                  <c:v>July-Dec 2012</c:v>
                </c:pt>
                <c:pt idx="3">
                  <c:v>Jan -June 2013</c:v>
                </c:pt>
                <c:pt idx="4">
                  <c:v>July- Dec 2013</c:v>
                </c:pt>
                <c:pt idx="5">
                  <c:v>Jan- June 2014</c:v>
                </c:pt>
                <c:pt idx="6">
                  <c:v>July- Dec 2014</c:v>
                </c:pt>
                <c:pt idx="7">
                  <c:v>Jan- Mar 2015</c:v>
                </c:pt>
                <c:pt idx="8">
                  <c:v>April-June 2015</c:v>
                </c:pt>
                <c:pt idx="9">
                  <c:v>June-Sep 2015</c:v>
                </c:pt>
              </c:strCache>
            </c:strRef>
          </c:cat>
          <c:val>
            <c:numRef>
              <c:f>Sheet1!$D$2:$D$11</c:f>
            </c:numRef>
          </c:val>
          <c:extLst>
            <c:ext xmlns:c16="http://schemas.microsoft.com/office/drawing/2014/chart" uri="{C3380CC4-5D6E-409C-BE32-E72D297353CC}">
              <c16:uniqueId val="{00000001-5BA5-4047-B0BC-23BF12156A21}"/>
            </c:ext>
          </c:extLst>
        </c:ser>
        <c:dLbls>
          <c:showLegendKey val="0"/>
          <c:showVal val="0"/>
          <c:showCatName val="0"/>
          <c:showSerName val="0"/>
          <c:showPercent val="0"/>
          <c:showBubbleSize val="0"/>
        </c:dLbls>
        <c:gapWidth val="150"/>
        <c:axId val="59949824"/>
        <c:axId val="59951744"/>
      </c:barChart>
      <c:lineChart>
        <c:grouping val="standard"/>
        <c:varyColors val="0"/>
        <c:ser>
          <c:idx val="0"/>
          <c:order val="0"/>
          <c:tx>
            <c:strRef>
              <c:f>Sheet1!$B$1</c:f>
              <c:strCache>
                <c:ptCount val="1"/>
                <c:pt idx="0">
                  <c:v>Column2</c:v>
                </c:pt>
              </c:strCache>
            </c:strRef>
          </c:tx>
          <c:cat>
            <c:strRef>
              <c:f>Sheet1!$A$2:$A$11</c:f>
              <c:strCache>
                <c:ptCount val="10"/>
                <c:pt idx="0">
                  <c:v>July-Dec 2011</c:v>
                </c:pt>
                <c:pt idx="1">
                  <c:v>Jan -June 2012</c:v>
                </c:pt>
                <c:pt idx="2">
                  <c:v>July-Dec 2012</c:v>
                </c:pt>
                <c:pt idx="3">
                  <c:v>Jan -June 2013</c:v>
                </c:pt>
                <c:pt idx="4">
                  <c:v>July- Dec 2013</c:v>
                </c:pt>
                <c:pt idx="5">
                  <c:v>Jan- June 2014</c:v>
                </c:pt>
                <c:pt idx="6">
                  <c:v>July- Dec 2014</c:v>
                </c:pt>
                <c:pt idx="7">
                  <c:v>Jan- Mar 2015</c:v>
                </c:pt>
                <c:pt idx="8">
                  <c:v>April-June 2015</c:v>
                </c:pt>
                <c:pt idx="9">
                  <c:v>June-Sep 2015</c:v>
                </c:pt>
              </c:strCache>
            </c:strRef>
          </c:cat>
          <c:val>
            <c:numRef>
              <c:f>Sheet1!$B$2:$B$11</c:f>
              <c:numCache>
                <c:formatCode>General</c:formatCode>
                <c:ptCount val="10"/>
                <c:pt idx="0">
                  <c:v>1283</c:v>
                </c:pt>
                <c:pt idx="1">
                  <c:v>2815</c:v>
                </c:pt>
                <c:pt idx="2">
                  <c:v>3481</c:v>
                </c:pt>
                <c:pt idx="3">
                  <c:v>4457</c:v>
                </c:pt>
                <c:pt idx="4">
                  <c:v>5104</c:v>
                </c:pt>
                <c:pt idx="5">
                  <c:v>5630</c:v>
                </c:pt>
                <c:pt idx="6">
                  <c:v>6041</c:v>
                </c:pt>
                <c:pt idx="7">
                  <c:v>6385</c:v>
                </c:pt>
                <c:pt idx="8">
                  <c:v>6643</c:v>
                </c:pt>
                <c:pt idx="9">
                  <c:v>6873</c:v>
                </c:pt>
              </c:numCache>
            </c:numRef>
          </c:val>
          <c:smooth val="0"/>
          <c:extLst>
            <c:ext xmlns:c16="http://schemas.microsoft.com/office/drawing/2014/chart" uri="{C3380CC4-5D6E-409C-BE32-E72D297353CC}">
              <c16:uniqueId val="{00000002-5BA5-4047-B0BC-23BF12156A21}"/>
            </c:ext>
          </c:extLst>
        </c:ser>
        <c:dLbls>
          <c:showLegendKey val="0"/>
          <c:showVal val="0"/>
          <c:showCatName val="0"/>
          <c:showSerName val="0"/>
          <c:showPercent val="0"/>
          <c:showBubbleSize val="0"/>
        </c:dLbls>
        <c:marker val="1"/>
        <c:smooth val="0"/>
        <c:axId val="59949824"/>
        <c:axId val="59951744"/>
      </c:lineChart>
      <c:catAx>
        <c:axId val="59949824"/>
        <c:scaling>
          <c:orientation val="minMax"/>
        </c:scaling>
        <c:delete val="0"/>
        <c:axPos val="b"/>
        <c:title>
          <c:tx>
            <c:rich>
              <a:bodyPr/>
              <a:lstStyle/>
              <a:p>
                <a:pPr>
                  <a:defRPr sz="1200" baseline="0"/>
                </a:pPr>
                <a:r>
                  <a:rPr lang="en-US" sz="1400" b="0" i="0" baseline="0" dirty="0" smtClean="0">
                    <a:latin typeface="Arial" panose="020B0604020202020204" pitchFamily="34" charset="0"/>
                  </a:rPr>
                  <a:t>Quarter</a:t>
                </a:r>
                <a:endParaRPr lang="en-US" sz="1400" b="0" i="0" baseline="0" dirty="0">
                  <a:latin typeface="Arial" panose="020B0604020202020204" pitchFamily="34" charset="0"/>
                </a:endParaRPr>
              </a:p>
            </c:rich>
          </c:tx>
          <c:overlay val="0"/>
        </c:title>
        <c:numFmt formatCode="General" sourceLinked="0"/>
        <c:majorTickMark val="out"/>
        <c:minorTickMark val="none"/>
        <c:tickLblPos val="nextTo"/>
        <c:txPr>
          <a:bodyPr/>
          <a:lstStyle/>
          <a:p>
            <a:pPr>
              <a:defRPr sz="1200" b="1" i="0" baseline="0"/>
            </a:pPr>
            <a:endParaRPr lang="en-US"/>
          </a:p>
        </c:txPr>
        <c:crossAx val="59951744"/>
        <c:crosses val="autoZero"/>
        <c:auto val="1"/>
        <c:lblAlgn val="ctr"/>
        <c:lblOffset val="100"/>
        <c:noMultiLvlLbl val="0"/>
      </c:catAx>
      <c:valAx>
        <c:axId val="59951744"/>
        <c:scaling>
          <c:orientation val="minMax"/>
        </c:scaling>
        <c:delete val="0"/>
        <c:axPos val="l"/>
        <c:majorGridlines/>
        <c:title>
          <c:tx>
            <c:rich>
              <a:bodyPr rot="-5400000" vert="horz"/>
              <a:lstStyle/>
              <a:p>
                <a:pPr>
                  <a:defRPr sz="1200" b="1" i="0" baseline="0"/>
                </a:pPr>
                <a:r>
                  <a:rPr lang="en-US" sz="1400" b="0" i="0" baseline="0" dirty="0" smtClean="0">
                    <a:latin typeface="Arial" panose="020B0604020202020204" pitchFamily="34" charset="0"/>
                  </a:rPr>
                  <a:t>Cumulative number of members</a:t>
                </a:r>
                <a:endParaRPr lang="en-US" sz="1400" b="0" i="0" baseline="0" dirty="0">
                  <a:latin typeface="Arial" panose="020B0604020202020204" pitchFamily="34" charset="0"/>
                </a:endParaRPr>
              </a:p>
            </c:rich>
          </c:tx>
          <c:layout>
            <c:manualLayout>
              <c:xMode val="edge"/>
              <c:yMode val="edge"/>
              <c:x val="7.3746312684365798E-3"/>
              <c:y val="0.125477328210432"/>
            </c:manualLayout>
          </c:layout>
          <c:overlay val="0"/>
        </c:title>
        <c:numFmt formatCode="General" sourceLinked="1"/>
        <c:majorTickMark val="out"/>
        <c:minorTickMark val="none"/>
        <c:tickLblPos val="nextTo"/>
        <c:crossAx val="599498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CB4B88F-C8E8-47B4-BFBF-E9281ADF56CD}" type="datetimeFigureOut">
              <a:rPr lang="en-US" smtClean="0"/>
              <a:t>5/17/2017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ECC213F-38ED-481C-BB26-EEA56CDF79AE}" type="slidenum">
              <a:rPr lang="en-US" smtClean="0"/>
              <a:t>‹#›</a:t>
            </a:fld>
            <a:endParaRPr lang="en-US"/>
          </a:p>
        </p:txBody>
      </p:sp>
    </p:spTree>
    <p:extLst>
      <p:ext uri="{BB962C8B-B14F-4D97-AF65-F5344CB8AC3E}">
        <p14:creationId xmlns:p14="http://schemas.microsoft.com/office/powerpoint/2010/main" val="231151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ECC213F-38ED-481C-BB26-EEA56CDF79AE}" type="slidenum">
              <a:rPr lang="en-US" smtClean="0"/>
              <a:t>1</a:t>
            </a:fld>
            <a:endParaRPr lang="en-US"/>
          </a:p>
        </p:txBody>
      </p:sp>
    </p:spTree>
    <p:extLst>
      <p:ext uri="{BB962C8B-B14F-4D97-AF65-F5344CB8AC3E}">
        <p14:creationId xmlns:p14="http://schemas.microsoft.com/office/powerpoint/2010/main" val="771955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a:t>
            </a:r>
          </a:p>
          <a:p>
            <a:r>
              <a:rPr lang="en-US" baseline="0" dirty="0" smtClean="0"/>
              <a:t>QUALIFICATIONS</a:t>
            </a:r>
          </a:p>
          <a:p>
            <a:r>
              <a:rPr lang="en-US" baseline="0" dirty="0" smtClean="0"/>
              <a:t>MD TO FOLLOW</a:t>
            </a:r>
            <a:endParaRPr lang="en-US" dirty="0"/>
          </a:p>
        </p:txBody>
      </p:sp>
      <p:sp>
        <p:nvSpPr>
          <p:cNvPr id="4" name="Slide Number Placeholder 3"/>
          <p:cNvSpPr>
            <a:spLocks noGrp="1"/>
          </p:cNvSpPr>
          <p:nvPr>
            <p:ph type="sldNum" sz="quarter" idx="10"/>
          </p:nvPr>
        </p:nvSpPr>
        <p:spPr/>
        <p:txBody>
          <a:bodyPr/>
          <a:lstStyle/>
          <a:p>
            <a:fld id="{DECC213F-38ED-481C-BB26-EEA56CDF79AE}" type="slidenum">
              <a:rPr lang="en-US" smtClean="0"/>
              <a:t>10</a:t>
            </a:fld>
            <a:endParaRPr lang="en-US"/>
          </a:p>
        </p:txBody>
      </p:sp>
    </p:spTree>
    <p:extLst>
      <p:ext uri="{BB962C8B-B14F-4D97-AF65-F5344CB8AC3E}">
        <p14:creationId xmlns:p14="http://schemas.microsoft.com/office/powerpoint/2010/main" val="649904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a:t>
            </a:r>
          </a:p>
          <a:p>
            <a:r>
              <a:rPr lang="en-US" baseline="0" dirty="0" smtClean="0"/>
              <a:t>QUALIFICATIONS</a:t>
            </a:r>
          </a:p>
          <a:p>
            <a:r>
              <a:rPr lang="en-US" baseline="0" dirty="0" smtClean="0"/>
              <a:t>MD TO FOLLOW</a:t>
            </a:r>
            <a:endParaRPr lang="en-US" dirty="0"/>
          </a:p>
        </p:txBody>
      </p:sp>
      <p:sp>
        <p:nvSpPr>
          <p:cNvPr id="4" name="Slide Number Placeholder 3"/>
          <p:cNvSpPr>
            <a:spLocks noGrp="1"/>
          </p:cNvSpPr>
          <p:nvPr>
            <p:ph type="sldNum" sz="quarter" idx="10"/>
          </p:nvPr>
        </p:nvSpPr>
        <p:spPr/>
        <p:txBody>
          <a:bodyPr/>
          <a:lstStyle/>
          <a:p>
            <a:fld id="{DECC213F-38ED-481C-BB26-EEA56CDF79AE}" type="slidenum">
              <a:rPr lang="en-US" smtClean="0"/>
              <a:t>11</a:t>
            </a:fld>
            <a:endParaRPr lang="en-US"/>
          </a:p>
        </p:txBody>
      </p:sp>
    </p:spTree>
    <p:extLst>
      <p:ext uri="{BB962C8B-B14F-4D97-AF65-F5344CB8AC3E}">
        <p14:creationId xmlns:p14="http://schemas.microsoft.com/office/powerpoint/2010/main" val="649904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12</a:t>
            </a:fld>
            <a:endParaRPr lang="en-US"/>
          </a:p>
        </p:txBody>
      </p:sp>
    </p:spTree>
    <p:extLst>
      <p:ext uri="{BB962C8B-B14F-4D97-AF65-F5344CB8AC3E}">
        <p14:creationId xmlns:p14="http://schemas.microsoft.com/office/powerpoint/2010/main" val="48639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13</a:t>
            </a:fld>
            <a:endParaRPr lang="en-US"/>
          </a:p>
        </p:txBody>
      </p:sp>
    </p:spTree>
    <p:extLst>
      <p:ext uri="{BB962C8B-B14F-4D97-AF65-F5344CB8AC3E}">
        <p14:creationId xmlns:p14="http://schemas.microsoft.com/office/powerpoint/2010/main" val="312856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14</a:t>
            </a:fld>
            <a:endParaRPr lang="en-US"/>
          </a:p>
        </p:txBody>
      </p:sp>
    </p:spTree>
    <p:extLst>
      <p:ext uri="{BB962C8B-B14F-4D97-AF65-F5344CB8AC3E}">
        <p14:creationId xmlns:p14="http://schemas.microsoft.com/office/powerpoint/2010/main" val="1700693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15</a:t>
            </a:fld>
            <a:endParaRPr lang="en-US"/>
          </a:p>
        </p:txBody>
      </p:sp>
    </p:spTree>
    <p:extLst>
      <p:ext uri="{BB962C8B-B14F-4D97-AF65-F5344CB8AC3E}">
        <p14:creationId xmlns:p14="http://schemas.microsoft.com/office/powerpoint/2010/main" val="3079588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a:t>
            </a:r>
          </a:p>
          <a:p>
            <a:r>
              <a:rPr lang="en-US" baseline="0" dirty="0" smtClean="0"/>
              <a:t>QUALIFICATIONS</a:t>
            </a:r>
          </a:p>
          <a:p>
            <a:r>
              <a:rPr lang="en-US" baseline="0" dirty="0" smtClean="0"/>
              <a:t>MD TO FOLLOW</a:t>
            </a:r>
            <a:endParaRPr lang="en-US" dirty="0"/>
          </a:p>
        </p:txBody>
      </p:sp>
      <p:sp>
        <p:nvSpPr>
          <p:cNvPr id="4" name="Slide Number Placeholder 3"/>
          <p:cNvSpPr>
            <a:spLocks noGrp="1"/>
          </p:cNvSpPr>
          <p:nvPr>
            <p:ph type="sldNum" sz="quarter" idx="10"/>
          </p:nvPr>
        </p:nvSpPr>
        <p:spPr/>
        <p:txBody>
          <a:bodyPr/>
          <a:lstStyle/>
          <a:p>
            <a:fld id="{DECC213F-38ED-481C-BB26-EEA56CDF79AE}" type="slidenum">
              <a:rPr lang="en-US" smtClean="0"/>
              <a:t>2</a:t>
            </a:fld>
            <a:endParaRPr lang="en-US"/>
          </a:p>
        </p:txBody>
      </p:sp>
    </p:spTree>
    <p:extLst>
      <p:ext uri="{BB962C8B-B14F-4D97-AF65-F5344CB8AC3E}">
        <p14:creationId xmlns:p14="http://schemas.microsoft.com/office/powerpoint/2010/main" val="433137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3</a:t>
            </a:fld>
            <a:endParaRPr lang="en-US"/>
          </a:p>
        </p:txBody>
      </p:sp>
    </p:spTree>
    <p:extLst>
      <p:ext uri="{BB962C8B-B14F-4D97-AF65-F5344CB8AC3E}">
        <p14:creationId xmlns:p14="http://schemas.microsoft.com/office/powerpoint/2010/main" val="80162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4</a:t>
            </a:fld>
            <a:endParaRPr lang="en-US"/>
          </a:p>
        </p:txBody>
      </p:sp>
    </p:spTree>
    <p:extLst>
      <p:ext uri="{BB962C8B-B14F-4D97-AF65-F5344CB8AC3E}">
        <p14:creationId xmlns:p14="http://schemas.microsoft.com/office/powerpoint/2010/main" val="343275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5</a:t>
            </a:fld>
            <a:endParaRPr lang="en-US"/>
          </a:p>
        </p:txBody>
      </p:sp>
    </p:spTree>
    <p:extLst>
      <p:ext uri="{BB962C8B-B14F-4D97-AF65-F5344CB8AC3E}">
        <p14:creationId xmlns:p14="http://schemas.microsoft.com/office/powerpoint/2010/main" val="1738876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6</a:t>
            </a:fld>
            <a:endParaRPr lang="en-US"/>
          </a:p>
        </p:txBody>
      </p:sp>
    </p:spTree>
    <p:extLst>
      <p:ext uri="{BB962C8B-B14F-4D97-AF65-F5344CB8AC3E}">
        <p14:creationId xmlns:p14="http://schemas.microsoft.com/office/powerpoint/2010/main" val="1316798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a:t>
            </a:r>
          </a:p>
          <a:p>
            <a:r>
              <a:rPr lang="en-US" baseline="0" dirty="0" smtClean="0"/>
              <a:t>QUALIFICATIONS</a:t>
            </a:r>
          </a:p>
          <a:p>
            <a:r>
              <a:rPr lang="en-US" baseline="0" dirty="0" smtClean="0"/>
              <a:t>MD TO FOLLOW</a:t>
            </a:r>
            <a:endParaRPr lang="en-US" dirty="0"/>
          </a:p>
        </p:txBody>
      </p:sp>
      <p:sp>
        <p:nvSpPr>
          <p:cNvPr id="4" name="Slide Number Placeholder 3"/>
          <p:cNvSpPr>
            <a:spLocks noGrp="1"/>
          </p:cNvSpPr>
          <p:nvPr>
            <p:ph type="sldNum" sz="quarter" idx="10"/>
          </p:nvPr>
        </p:nvSpPr>
        <p:spPr/>
        <p:txBody>
          <a:bodyPr/>
          <a:lstStyle/>
          <a:p>
            <a:fld id="{DECC213F-38ED-481C-BB26-EEA56CDF79AE}" type="slidenum">
              <a:rPr lang="en-US" smtClean="0"/>
              <a:t>7</a:t>
            </a:fld>
            <a:endParaRPr lang="en-US"/>
          </a:p>
        </p:txBody>
      </p:sp>
    </p:spTree>
    <p:extLst>
      <p:ext uri="{BB962C8B-B14F-4D97-AF65-F5344CB8AC3E}">
        <p14:creationId xmlns:p14="http://schemas.microsoft.com/office/powerpoint/2010/main" val="2109690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CC213F-38ED-481C-BB26-EEA56CDF79AE}" type="slidenum">
              <a:rPr lang="en-US" smtClean="0"/>
              <a:t>8</a:t>
            </a:fld>
            <a:endParaRPr lang="en-US"/>
          </a:p>
        </p:txBody>
      </p:sp>
    </p:spTree>
    <p:extLst>
      <p:ext uri="{BB962C8B-B14F-4D97-AF65-F5344CB8AC3E}">
        <p14:creationId xmlns:p14="http://schemas.microsoft.com/office/powerpoint/2010/main" val="243848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a:t>
            </a:r>
          </a:p>
          <a:p>
            <a:r>
              <a:rPr lang="en-US" baseline="0" dirty="0" smtClean="0"/>
              <a:t>QUALIFICATIONS</a:t>
            </a:r>
          </a:p>
          <a:p>
            <a:r>
              <a:rPr lang="en-US" baseline="0" dirty="0" smtClean="0"/>
              <a:t>MD TO FOLLOW</a:t>
            </a:r>
            <a:endParaRPr lang="en-US" dirty="0"/>
          </a:p>
        </p:txBody>
      </p:sp>
      <p:sp>
        <p:nvSpPr>
          <p:cNvPr id="4" name="Slide Number Placeholder 3"/>
          <p:cNvSpPr>
            <a:spLocks noGrp="1"/>
          </p:cNvSpPr>
          <p:nvPr>
            <p:ph type="sldNum" sz="quarter" idx="10"/>
          </p:nvPr>
        </p:nvSpPr>
        <p:spPr/>
        <p:txBody>
          <a:bodyPr/>
          <a:lstStyle/>
          <a:p>
            <a:fld id="{DECC213F-38ED-481C-BB26-EEA56CDF79AE}" type="slidenum">
              <a:rPr lang="en-US" smtClean="0"/>
              <a:t>9</a:t>
            </a:fld>
            <a:endParaRPr lang="en-US"/>
          </a:p>
        </p:txBody>
      </p:sp>
    </p:spTree>
    <p:extLst>
      <p:ext uri="{BB962C8B-B14F-4D97-AF65-F5344CB8AC3E}">
        <p14:creationId xmlns:p14="http://schemas.microsoft.com/office/powerpoint/2010/main" val="2109690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20A46D-6841-41B1-9E06-2B97C1C44558}" type="datetimeFigureOut">
              <a:rPr lang="en-US" smtClean="0"/>
              <a:t>5/17/2017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0CD532-7CA0-44D1-B5AF-57786E428EB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20A46D-6841-41B1-9E06-2B97C1C4455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CD532-7CA0-44D1-B5AF-57786E428E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E0CD532-7CA0-44D1-B5AF-57786E428EB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20A46D-6841-41B1-9E06-2B97C1C4455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20A46D-6841-41B1-9E06-2B97C1C4455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E0CD532-7CA0-44D1-B5AF-57786E428EB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820A46D-6841-41B1-9E06-2B97C1C44558}" type="datetimeFigureOut">
              <a:rPr lang="en-US" smtClean="0"/>
              <a:t>5/17/2017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0CD532-7CA0-44D1-B5AF-57786E428EB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820A46D-6841-41B1-9E06-2B97C1C44558}"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CD532-7CA0-44D1-B5AF-57786E428EB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20A46D-6841-41B1-9E06-2B97C1C44558}" type="datetimeFigureOut">
              <a:rPr lang="en-US" smtClean="0"/>
              <a:t>5/17/2017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E0CD532-7CA0-44D1-B5AF-57786E428EB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20A46D-6841-41B1-9E06-2B97C1C44558}" type="datetimeFigureOut">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E0CD532-7CA0-44D1-B5AF-57786E428E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20A46D-6841-41B1-9E06-2B97C1C44558}" type="datetimeFigureOut">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E0CD532-7CA0-44D1-B5AF-57786E428E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E0CD532-7CA0-44D1-B5AF-57786E428EB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20A46D-6841-41B1-9E06-2B97C1C44558}" type="datetimeFigureOut">
              <a:rPr lang="en-US" smtClean="0"/>
              <a:t>5/17/2017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E0CD532-7CA0-44D1-B5AF-57786E428EB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20A46D-6841-41B1-9E06-2B97C1C44558}" type="datetimeFigureOut">
              <a:rPr lang="en-US" smtClean="0"/>
              <a:t>5/17/2017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20A46D-6841-41B1-9E06-2B97C1C44558}" type="datetimeFigureOut">
              <a:rPr lang="en-US" smtClean="0"/>
              <a:t>5/17/2017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E0CD532-7CA0-44D1-B5AF-57786E428EB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1nCPK7qcRt8" TargetMode="Externa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T5dZunSlqTE"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_0eWriaJL38"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722313" y="762000"/>
            <a:ext cx="7772400" cy="1524000"/>
          </a:xfrm>
        </p:spPr>
        <p:txBody>
          <a:bodyPr>
            <a:noAutofit/>
          </a:bodyPr>
          <a:lstStyle/>
          <a:p>
            <a:pPr eaLnBrk="1" hangingPunct="1"/>
            <a:r>
              <a:rPr lang="en-US" altLang="en-US" sz="6600" i="1" dirty="0" err="1" smtClean="0"/>
              <a:t>ElderCare</a:t>
            </a:r>
            <a:r>
              <a:rPr lang="en-US" altLang="en-US" sz="6600" i="1" dirty="0"/>
              <a:t/>
            </a:r>
            <a:br>
              <a:rPr lang="en-US" altLang="en-US" sz="6600" i="1" dirty="0"/>
            </a:br>
            <a:r>
              <a:rPr lang="en-US" altLang="en-US" sz="6600" i="1" dirty="0" smtClean="0"/>
              <a:t>of Alachua County</a:t>
            </a:r>
            <a:endParaRPr lang="en-US" altLang="en-US" sz="16600" i="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3048000"/>
            <a:ext cx="3048000" cy="1129454"/>
          </a:xfrm>
          <a:prstGeom prst="rect">
            <a:avLst/>
          </a:prstGeom>
        </p:spPr>
      </p:pic>
      <p:sp>
        <p:nvSpPr>
          <p:cNvPr id="2" name="Rectangle 1"/>
          <p:cNvSpPr/>
          <p:nvPr/>
        </p:nvSpPr>
        <p:spPr>
          <a:xfrm>
            <a:off x="1447800" y="4495800"/>
            <a:ext cx="6553200" cy="1477328"/>
          </a:xfrm>
          <a:prstGeom prst="rect">
            <a:avLst/>
          </a:prstGeom>
        </p:spPr>
        <p:txBody>
          <a:bodyPr wrap="square">
            <a:spAutoFit/>
          </a:bodyPr>
          <a:lstStyle/>
          <a:p>
            <a:pPr algn="ctr"/>
            <a:r>
              <a:rPr lang="en-US" b="1" dirty="0"/>
              <a:t>The Mission of </a:t>
            </a:r>
            <a:r>
              <a:rPr lang="en-US" b="1" dirty="0" err="1"/>
              <a:t>ElderCare</a:t>
            </a:r>
            <a:r>
              <a:rPr lang="en-US" b="1" dirty="0"/>
              <a:t> of Alachua County is to be an advocate for the elderly and provide services that will build capacity, maximize independence, and enrich the quality of life for the seniors in Alachua County and north central Florida.</a:t>
            </a:r>
          </a:p>
        </p:txBody>
      </p:sp>
    </p:spTree>
    <p:extLst>
      <p:ext uri="{BB962C8B-B14F-4D97-AF65-F5344CB8AC3E}">
        <p14:creationId xmlns:p14="http://schemas.microsoft.com/office/powerpoint/2010/main" val="3600216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Al’z</a:t>
            </a:r>
            <a:r>
              <a:rPr lang="en-US" dirty="0" smtClean="0"/>
              <a:t> Place</a:t>
            </a:r>
            <a:endParaRPr lang="en-US" dirty="0"/>
          </a:p>
        </p:txBody>
      </p:sp>
      <p:sp>
        <p:nvSpPr>
          <p:cNvPr id="5" name="Content Placeholder 4"/>
          <p:cNvSpPr>
            <a:spLocks noGrp="1"/>
          </p:cNvSpPr>
          <p:nvPr>
            <p:ph sz="quarter" idx="1"/>
          </p:nvPr>
        </p:nvSpPr>
        <p:spPr>
          <a:xfrm>
            <a:off x="3581400" y="1676400"/>
            <a:ext cx="5410200" cy="4953000"/>
          </a:xfrm>
        </p:spPr>
        <p:txBody>
          <a:bodyPr>
            <a:normAutofit/>
          </a:bodyPr>
          <a:lstStyle/>
          <a:p>
            <a:r>
              <a:rPr lang="en-US" b="1" i="1" dirty="0" smtClean="0"/>
              <a:t>What is </a:t>
            </a:r>
            <a:r>
              <a:rPr lang="en-US" b="1" i="1" dirty="0" err="1" smtClean="0"/>
              <a:t>Al’z</a:t>
            </a:r>
            <a:r>
              <a:rPr lang="en-US" b="1" i="1" dirty="0" smtClean="0"/>
              <a:t> Place</a:t>
            </a:r>
            <a:r>
              <a:rPr lang="en-US" dirty="0" smtClean="0"/>
              <a:t>:  </a:t>
            </a:r>
          </a:p>
          <a:p>
            <a:endParaRPr lang="en-US" sz="700" dirty="0" smtClean="0"/>
          </a:p>
          <a:p>
            <a:pPr lvl="1"/>
            <a:r>
              <a:rPr lang="en-US" sz="2000" dirty="0" err="1"/>
              <a:t>Al’z</a:t>
            </a:r>
            <a:r>
              <a:rPr lang="en-US" sz="2000" dirty="0"/>
              <a:t> Place provides care for people age 18+ with Alzheimer’s disease or severe memory impairment. The adult program is available five days per week, Eight hours per day. Therapeutic activities include physical exercise; active and quiet games; reminiscence; validation therapy; </a:t>
            </a:r>
            <a:r>
              <a:rPr lang="en-US" sz="2000" dirty="0" smtClean="0"/>
              <a:t>and </a:t>
            </a:r>
            <a:r>
              <a:rPr lang="en-US" sz="2000" dirty="0"/>
              <a:t>other failure-free activities. Lunch and two snacks per day are </a:t>
            </a:r>
            <a:r>
              <a:rPr lang="en-US" sz="2000" dirty="0" smtClean="0"/>
              <a:t>provided.</a:t>
            </a:r>
          </a:p>
          <a:p>
            <a:pPr marL="274320" lvl="1" indent="0">
              <a:buNone/>
            </a:pPr>
            <a:endParaRPr lang="en-US" sz="700" dirty="0" smtClean="0"/>
          </a:p>
          <a:p>
            <a:pPr lvl="1"/>
            <a:r>
              <a:rPr lang="en-US" sz="2000" dirty="0" smtClean="0"/>
              <a:t>Caregiver support/support groups</a:t>
            </a:r>
          </a:p>
          <a:p>
            <a:pPr lvl="1"/>
            <a:endParaRPr lang="en-US" sz="1500" dirty="0" smtClean="0"/>
          </a:p>
          <a:p>
            <a:pPr lvl="1"/>
            <a:endParaRPr lang="en-US" dirty="0"/>
          </a:p>
          <a:p>
            <a:pPr marL="0" indent="0">
              <a:buNone/>
            </a:pPr>
            <a:endParaRPr lang="en-US"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2978367" cy="4203700"/>
          </a:xfrm>
          <a:prstGeom prst="rect">
            <a:avLst/>
          </a:prstGeom>
        </p:spPr>
      </p:pic>
    </p:spTree>
    <p:extLst>
      <p:ext uri="{BB962C8B-B14F-4D97-AF65-F5344CB8AC3E}">
        <p14:creationId xmlns:p14="http://schemas.microsoft.com/office/powerpoint/2010/main" val="450822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Al’z</a:t>
            </a:r>
            <a:r>
              <a:rPr lang="en-US" dirty="0" smtClean="0"/>
              <a:t> Place</a:t>
            </a:r>
            <a:endParaRPr lang="en-US" dirty="0"/>
          </a:p>
        </p:txBody>
      </p:sp>
      <p:sp>
        <p:nvSpPr>
          <p:cNvPr id="5" name="Content Placeholder 4"/>
          <p:cNvSpPr>
            <a:spLocks noGrp="1"/>
          </p:cNvSpPr>
          <p:nvPr>
            <p:ph sz="quarter" idx="1"/>
          </p:nvPr>
        </p:nvSpPr>
        <p:spPr>
          <a:xfrm>
            <a:off x="301752" y="1447800"/>
            <a:ext cx="8503920" cy="5181600"/>
          </a:xfrm>
        </p:spPr>
        <p:txBody>
          <a:bodyPr>
            <a:normAutofit fontScale="85000" lnSpcReduction="20000"/>
          </a:bodyPr>
          <a:lstStyle/>
          <a:p>
            <a:r>
              <a:rPr lang="en-US" b="1" i="1" dirty="0"/>
              <a:t>Who qualifies:  </a:t>
            </a:r>
          </a:p>
          <a:p>
            <a:pPr lvl="1"/>
            <a:r>
              <a:rPr lang="en-US" sz="2500" dirty="0"/>
              <a:t>Reside in Alachua County</a:t>
            </a:r>
          </a:p>
          <a:p>
            <a:pPr lvl="1"/>
            <a:r>
              <a:rPr lang="en-US" sz="2500" dirty="0"/>
              <a:t>Be 18 years of age or older</a:t>
            </a:r>
          </a:p>
          <a:p>
            <a:pPr lvl="1"/>
            <a:r>
              <a:rPr lang="en-US" sz="2500" dirty="0"/>
              <a:t>Have a primary or secondary medical diagnosis of dementia, including but not limited to Alzheimer's disease</a:t>
            </a:r>
          </a:p>
          <a:p>
            <a:pPr lvl="1"/>
            <a:r>
              <a:rPr lang="en-US" sz="2500" dirty="0"/>
              <a:t>Must be able to participate in activities</a:t>
            </a:r>
          </a:p>
          <a:p>
            <a:endParaRPr lang="en-US" b="1" i="1" dirty="0" smtClean="0"/>
          </a:p>
          <a:p>
            <a:r>
              <a:rPr lang="en-US" b="1" i="1" dirty="0" smtClean="0"/>
              <a:t>How do I get started:  </a:t>
            </a:r>
          </a:p>
          <a:p>
            <a:pPr lvl="1"/>
            <a:r>
              <a:rPr lang="en-US" sz="2500" dirty="0" smtClean="0"/>
              <a:t>Call </a:t>
            </a:r>
            <a:r>
              <a:rPr lang="en-US" sz="2500" dirty="0" err="1" smtClean="0"/>
              <a:t>Al’z</a:t>
            </a:r>
            <a:r>
              <a:rPr lang="en-US" sz="2500" dirty="0" smtClean="0"/>
              <a:t> Place at 352-375-3000  </a:t>
            </a:r>
          </a:p>
          <a:p>
            <a:pPr lvl="1"/>
            <a:r>
              <a:rPr lang="en-US" sz="2500" dirty="0"/>
              <a:t>Assessment is done over the phone, priority score assigned and when slots are opened a home visit is </a:t>
            </a:r>
            <a:r>
              <a:rPr lang="en-US" sz="2500" dirty="0" smtClean="0"/>
              <a:t>done.</a:t>
            </a:r>
          </a:p>
          <a:p>
            <a:pPr lvl="1"/>
            <a:r>
              <a:rPr lang="en-US" sz="2500" dirty="0" smtClean="0"/>
              <a:t>Order from MD</a:t>
            </a:r>
          </a:p>
          <a:p>
            <a:pPr lvl="2"/>
            <a:r>
              <a:rPr lang="en-US" sz="2500" dirty="0" smtClean="0"/>
              <a:t>Ongoing coordination with the MD by the nurse by the nurse on staff at </a:t>
            </a:r>
            <a:r>
              <a:rPr lang="en-US" sz="2500" dirty="0" err="1" smtClean="0"/>
              <a:t>Al’z</a:t>
            </a:r>
            <a:r>
              <a:rPr lang="en-US" sz="2500" dirty="0" smtClean="0"/>
              <a:t> Place</a:t>
            </a:r>
          </a:p>
          <a:p>
            <a:pPr lvl="1"/>
            <a:r>
              <a:rPr lang="en-US" sz="2500" dirty="0" smtClean="0"/>
              <a:t>Trial visit scheduled to see how the senior will do</a:t>
            </a:r>
            <a:endParaRPr lang="en-US" sz="2500" dirty="0"/>
          </a:p>
          <a:p>
            <a:pPr lvl="1"/>
            <a:endParaRPr lang="en-US" dirty="0" smtClean="0"/>
          </a:p>
          <a:p>
            <a:pPr lvl="1"/>
            <a:endParaRPr lang="en-US" dirty="0"/>
          </a:p>
          <a:p>
            <a:pPr marL="0" indent="0">
              <a:buNone/>
            </a:pPr>
            <a:endParaRPr lang="en-US" dirty="0" smtClean="0"/>
          </a:p>
        </p:txBody>
      </p:sp>
    </p:spTree>
    <p:extLst>
      <p:ext uri="{BB962C8B-B14F-4D97-AF65-F5344CB8AC3E}">
        <p14:creationId xmlns:p14="http://schemas.microsoft.com/office/powerpoint/2010/main" val="3909880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81000" y="0"/>
            <a:ext cx="8229600" cy="1066800"/>
          </a:xfrm>
        </p:spPr>
        <p:txBody>
          <a:bodyPr>
            <a:normAutofit/>
          </a:bodyPr>
          <a:lstStyle/>
          <a:p>
            <a:r>
              <a:rPr lang="en-US" dirty="0"/>
              <a:t>Alachua County Senior Recreation Center</a:t>
            </a:r>
            <a:endParaRPr lang="en-US" dirty="0" smtClean="0">
              <a:solidFill>
                <a:srgbClr val="C00000"/>
              </a:solidFill>
            </a:endParaRPr>
          </a:p>
        </p:txBody>
      </p:sp>
      <p:sp>
        <p:nvSpPr>
          <p:cNvPr id="3" name="TextBox 2"/>
          <p:cNvSpPr txBox="1"/>
          <p:nvPr/>
        </p:nvSpPr>
        <p:spPr>
          <a:xfrm>
            <a:off x="1905000" y="1523999"/>
            <a:ext cx="5334000" cy="507831"/>
          </a:xfrm>
          <a:prstGeom prst="rect">
            <a:avLst/>
          </a:prstGeom>
          <a:noFill/>
        </p:spPr>
        <p:txBody>
          <a:bodyPr wrap="square" rtlCol="0">
            <a:spAutoFit/>
          </a:bodyPr>
          <a:lstStyle/>
          <a:p>
            <a:pPr algn="ctr"/>
            <a:r>
              <a:rPr lang="en-US" sz="2700" b="1" dirty="0" err="1" smtClean="0"/>
              <a:t>Al’z</a:t>
            </a:r>
            <a:r>
              <a:rPr lang="en-US" sz="2700" b="1" dirty="0" smtClean="0"/>
              <a:t> Place</a:t>
            </a:r>
            <a:endParaRPr lang="en-US" sz="2700" b="1" dirty="0"/>
          </a:p>
        </p:txBody>
      </p:sp>
      <p:pic>
        <p:nvPicPr>
          <p:cNvPr id="2" name="1nCPK7qcRt8"/>
          <p:cNvPicPr>
            <a:picLocks noRot="1" noChangeAspect="1"/>
          </p:cNvPicPr>
          <p:nvPr>
            <a:videoFile r:link="rId1"/>
          </p:nvPr>
        </p:nvPicPr>
        <p:blipFill>
          <a:blip r:embed="rId4"/>
          <a:stretch>
            <a:fillRect/>
          </a:stretch>
        </p:blipFill>
        <p:spPr>
          <a:xfrm>
            <a:off x="1049867" y="2209800"/>
            <a:ext cx="7044266" cy="3962400"/>
          </a:xfrm>
          <a:prstGeom prst="rect">
            <a:avLst/>
          </a:prstGeom>
        </p:spPr>
      </p:pic>
    </p:spTree>
    <p:extLst>
      <p:ext uri="{BB962C8B-B14F-4D97-AF65-F5344CB8AC3E}">
        <p14:creationId xmlns:p14="http://schemas.microsoft.com/office/powerpoint/2010/main" val="1366650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with Low Vision</a:t>
            </a:r>
            <a:endParaRPr lang="en-US" dirty="0"/>
          </a:p>
        </p:txBody>
      </p:sp>
      <p:sp>
        <p:nvSpPr>
          <p:cNvPr id="5" name="Content Placeholder 4"/>
          <p:cNvSpPr>
            <a:spLocks noGrp="1"/>
          </p:cNvSpPr>
          <p:nvPr>
            <p:ph sz="quarter" idx="1"/>
          </p:nvPr>
        </p:nvSpPr>
        <p:spPr/>
        <p:txBody>
          <a:bodyPr>
            <a:normAutofit lnSpcReduction="10000"/>
          </a:bodyPr>
          <a:lstStyle/>
          <a:p>
            <a:r>
              <a:rPr lang="en-US" b="1" i="1" dirty="0" smtClean="0"/>
              <a:t>Who qualifies:</a:t>
            </a:r>
          </a:p>
          <a:p>
            <a:pPr lvl="1"/>
            <a:r>
              <a:rPr lang="en-US" dirty="0" smtClean="0"/>
              <a:t>Age 18 and over, live in Alachua County, and have a visual impairment that affects both eyes</a:t>
            </a:r>
          </a:p>
          <a:p>
            <a:pPr lvl="1"/>
            <a:endParaRPr lang="en-US" dirty="0"/>
          </a:p>
          <a:p>
            <a:r>
              <a:rPr lang="en-US" b="1" i="1" dirty="0" smtClean="0"/>
              <a:t>Coverage Area:  </a:t>
            </a:r>
            <a:r>
              <a:rPr lang="en-US" dirty="0" smtClean="0"/>
              <a:t>Alachua County</a:t>
            </a:r>
          </a:p>
          <a:p>
            <a:endParaRPr lang="en-US" dirty="0"/>
          </a:p>
          <a:p>
            <a:r>
              <a:rPr lang="en-US" b="1" i="1" dirty="0" smtClean="0"/>
              <a:t>How do you get started:</a:t>
            </a:r>
          </a:p>
          <a:p>
            <a:pPr lvl="1"/>
            <a:r>
              <a:rPr lang="en-US" dirty="0" smtClean="0"/>
              <a:t>Contact the Eldercare office at 352-265-9040, ask for the Independence with Low Vision Program</a:t>
            </a:r>
          </a:p>
          <a:p>
            <a:pPr lvl="1"/>
            <a:r>
              <a:rPr lang="en-US" dirty="0" smtClean="0"/>
              <a:t>Complete the application</a:t>
            </a:r>
          </a:p>
          <a:p>
            <a:pPr lvl="1"/>
            <a:r>
              <a:rPr lang="en-US" dirty="0" smtClean="0"/>
              <a:t>Submit your eye report</a:t>
            </a:r>
            <a:endParaRPr lang="en-US" dirty="0"/>
          </a:p>
        </p:txBody>
      </p:sp>
    </p:spTree>
    <p:extLst>
      <p:ext uri="{BB962C8B-B14F-4D97-AF65-F5344CB8AC3E}">
        <p14:creationId xmlns:p14="http://schemas.microsoft.com/office/powerpoint/2010/main" val="1269705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rotWithShape="1">
          <a:blip r:embed="rId3" cstate="print">
            <a:extLst>
              <a:ext uri="{28A0092B-C50C-407E-A947-70E740481C1C}">
                <a14:useLocalDpi xmlns:a14="http://schemas.microsoft.com/office/drawing/2010/main" val="0"/>
              </a:ext>
            </a:extLst>
          </a:blip>
          <a:srcRect b="6708"/>
          <a:stretch/>
        </p:blipFill>
        <p:spPr>
          <a:xfrm>
            <a:off x="2438400" y="152400"/>
            <a:ext cx="3886200" cy="6559518"/>
          </a:xfrm>
        </p:spPr>
      </p:pic>
    </p:spTree>
    <p:extLst>
      <p:ext uri="{BB962C8B-B14F-4D97-AF65-F5344CB8AC3E}">
        <p14:creationId xmlns:p14="http://schemas.microsoft.com/office/powerpoint/2010/main" val="1903305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Transportation Program</a:t>
            </a:r>
            <a:endParaRPr lang="en-US" dirty="0"/>
          </a:p>
        </p:txBody>
      </p:sp>
      <p:sp>
        <p:nvSpPr>
          <p:cNvPr id="3" name="Content Placeholder 2"/>
          <p:cNvSpPr>
            <a:spLocks noGrp="1"/>
          </p:cNvSpPr>
          <p:nvPr>
            <p:ph sz="quarter" idx="1"/>
          </p:nvPr>
        </p:nvSpPr>
        <p:spPr/>
        <p:txBody>
          <a:bodyPr/>
          <a:lstStyle/>
          <a:p>
            <a:r>
              <a:rPr lang="en-US" dirty="0" smtClean="0"/>
              <a:t>Partnership with the City of Gainesville, Gainesville Area Chamber of Commerce, </a:t>
            </a:r>
            <a:r>
              <a:rPr lang="en-US" dirty="0" err="1" smtClean="0"/>
              <a:t>ElderCare</a:t>
            </a:r>
            <a:r>
              <a:rPr lang="en-US" dirty="0" smtClean="0"/>
              <a:t> of Alachua County, Uber</a:t>
            </a:r>
          </a:p>
          <a:p>
            <a:r>
              <a:rPr lang="en-US" dirty="0" smtClean="0"/>
              <a:t>Seed money from the COG</a:t>
            </a:r>
          </a:p>
          <a:p>
            <a:r>
              <a:rPr lang="en-US" dirty="0" smtClean="0"/>
              <a:t>2 Neighborhoods</a:t>
            </a:r>
          </a:p>
          <a:p>
            <a:r>
              <a:rPr lang="en-US" dirty="0" smtClean="0"/>
              <a:t>On demand transportation</a:t>
            </a:r>
          </a:p>
          <a:p>
            <a:r>
              <a:rPr lang="en-US" dirty="0" smtClean="0"/>
              <a:t>Will expand to other senior communities</a:t>
            </a:r>
          </a:p>
          <a:p>
            <a:r>
              <a:rPr lang="en-US" dirty="0" smtClean="0"/>
              <a:t>Co-Pays apply</a:t>
            </a:r>
          </a:p>
          <a:p>
            <a:r>
              <a:rPr lang="en-US" dirty="0" smtClean="0"/>
              <a:t>Loaner phones- Wells Fargo</a:t>
            </a:r>
            <a:endParaRPr lang="en-US" dirty="0"/>
          </a:p>
        </p:txBody>
      </p:sp>
    </p:spTree>
    <p:extLst>
      <p:ext uri="{BB962C8B-B14F-4D97-AF65-F5344CB8AC3E}">
        <p14:creationId xmlns:p14="http://schemas.microsoft.com/office/powerpoint/2010/main" val="210375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Alachua County Senior Recreation Center</a:t>
            </a:r>
            <a:endParaRPr lang="en-US" dirty="0"/>
          </a:p>
        </p:txBody>
      </p:sp>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01625" y="1886200"/>
            <a:ext cx="8504238" cy="3853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048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81000" y="0"/>
            <a:ext cx="8229600" cy="1066800"/>
          </a:xfrm>
        </p:spPr>
        <p:txBody>
          <a:bodyPr>
            <a:normAutofit/>
          </a:bodyPr>
          <a:lstStyle/>
          <a:p>
            <a:r>
              <a:rPr lang="en-US" dirty="0"/>
              <a:t>Alachua County Senior Recreation Center</a:t>
            </a:r>
            <a:endParaRPr lang="en-US" dirty="0" smtClean="0">
              <a:solidFill>
                <a:srgbClr val="C00000"/>
              </a:solidFill>
            </a:endParaRPr>
          </a:p>
        </p:txBody>
      </p:sp>
      <p:sp>
        <p:nvSpPr>
          <p:cNvPr id="29699" name="Rectangle 3"/>
          <p:cNvSpPr>
            <a:spLocks noGrp="1"/>
          </p:cNvSpPr>
          <p:nvPr>
            <p:ph idx="1"/>
          </p:nvPr>
        </p:nvSpPr>
        <p:spPr>
          <a:xfrm>
            <a:off x="304800" y="1219200"/>
            <a:ext cx="8503920" cy="5029200"/>
          </a:xfrm>
        </p:spPr>
        <p:txBody>
          <a:bodyPr>
            <a:normAutofit fontScale="92500" lnSpcReduction="10000"/>
          </a:bodyPr>
          <a:lstStyle/>
          <a:p>
            <a:pPr marL="109728" indent="0">
              <a:buNone/>
            </a:pPr>
            <a:endParaRPr lang="en-US" dirty="0" smtClean="0"/>
          </a:p>
          <a:p>
            <a:r>
              <a:rPr lang="en-US" b="1" dirty="0" smtClean="0"/>
              <a:t>Funding of the center</a:t>
            </a:r>
          </a:p>
          <a:p>
            <a:r>
              <a:rPr lang="en-US" b="1" dirty="0" smtClean="0"/>
              <a:t>Qualifications:</a:t>
            </a:r>
          </a:p>
          <a:p>
            <a:pPr lvl="1"/>
            <a:r>
              <a:rPr lang="en-US" b="1" dirty="0" smtClean="0"/>
              <a:t>Age 60</a:t>
            </a:r>
          </a:p>
          <a:p>
            <a:pPr lvl="1"/>
            <a:r>
              <a:rPr lang="en-US" b="1" dirty="0" smtClean="0"/>
              <a:t>Live in Alachua County</a:t>
            </a:r>
          </a:p>
          <a:p>
            <a:r>
              <a:rPr lang="en-US" b="1" dirty="0" smtClean="0"/>
              <a:t>Membership is free</a:t>
            </a:r>
          </a:p>
          <a:p>
            <a:r>
              <a:rPr lang="en-US" b="1" dirty="0" smtClean="0"/>
              <a:t>Simple application</a:t>
            </a:r>
            <a:endParaRPr lang="en-US" dirty="0"/>
          </a:p>
          <a:p>
            <a:r>
              <a:rPr lang="en-US" b="1" dirty="0" smtClean="0"/>
              <a:t>Provided over 500 programs</a:t>
            </a:r>
          </a:p>
          <a:p>
            <a:r>
              <a:rPr lang="en-US" b="1" dirty="0" smtClean="0"/>
              <a:t>Fitness Center which includes a trainer M-F from 8-12</a:t>
            </a:r>
          </a:p>
          <a:p>
            <a:pPr lvl="1"/>
            <a:r>
              <a:rPr lang="en-US" b="1" dirty="0" smtClean="0"/>
              <a:t>$5 a month charge</a:t>
            </a:r>
          </a:p>
          <a:p>
            <a:r>
              <a:rPr lang="en-US" b="1" dirty="0" smtClean="0"/>
              <a:t>Monthly Social Events</a:t>
            </a:r>
          </a:p>
        </p:txBody>
      </p:sp>
    </p:spTree>
    <p:extLst>
      <p:ext uri="{BB962C8B-B14F-4D97-AF65-F5344CB8AC3E}">
        <p14:creationId xmlns:p14="http://schemas.microsoft.com/office/powerpoint/2010/main" val="2766376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81000" y="0"/>
            <a:ext cx="8229600" cy="1066800"/>
          </a:xfrm>
        </p:spPr>
        <p:txBody>
          <a:bodyPr>
            <a:normAutofit/>
          </a:bodyPr>
          <a:lstStyle/>
          <a:p>
            <a:r>
              <a:rPr lang="en-US" dirty="0"/>
              <a:t>Alachua County Senior Recreation Center</a:t>
            </a:r>
            <a:endParaRPr lang="en-US" dirty="0" smtClean="0">
              <a:solidFill>
                <a:srgbClr val="C00000"/>
              </a:solidFill>
            </a:endParaRPr>
          </a:p>
        </p:txBody>
      </p:sp>
      <p:sp>
        <p:nvSpPr>
          <p:cNvPr id="3" name="TextBox 2"/>
          <p:cNvSpPr txBox="1"/>
          <p:nvPr/>
        </p:nvSpPr>
        <p:spPr>
          <a:xfrm>
            <a:off x="1905000" y="1523999"/>
            <a:ext cx="5334000" cy="507831"/>
          </a:xfrm>
          <a:prstGeom prst="rect">
            <a:avLst/>
          </a:prstGeom>
          <a:noFill/>
        </p:spPr>
        <p:txBody>
          <a:bodyPr wrap="square" rtlCol="0">
            <a:spAutoFit/>
          </a:bodyPr>
          <a:lstStyle/>
          <a:p>
            <a:pPr algn="ctr"/>
            <a:r>
              <a:rPr lang="en-US" sz="2700" b="1" dirty="0"/>
              <a:t>Senior</a:t>
            </a:r>
            <a:r>
              <a:rPr lang="en-US" dirty="0" smtClean="0"/>
              <a:t> </a:t>
            </a:r>
            <a:r>
              <a:rPr lang="en-US" sz="2700" b="1" dirty="0"/>
              <a:t>Center Video</a:t>
            </a:r>
          </a:p>
        </p:txBody>
      </p:sp>
      <p:pic>
        <p:nvPicPr>
          <p:cNvPr id="5" name="T5dZunSlqTE"/>
          <p:cNvPicPr>
            <a:picLocks noGrp="1" noRot="1" noChangeAspect="1"/>
          </p:cNvPicPr>
          <p:nvPr>
            <p:ph sz="quarter" idx="1"/>
            <a:videoFile r:link="rId1"/>
          </p:nvPr>
        </p:nvPicPr>
        <p:blipFill>
          <a:blip r:embed="rId4"/>
          <a:stretch>
            <a:fillRect/>
          </a:stretch>
        </p:blipFill>
        <p:spPr>
          <a:xfrm>
            <a:off x="1185333" y="2362200"/>
            <a:ext cx="6773333" cy="3810000"/>
          </a:xfrm>
          <a:prstGeom prst="rect">
            <a:avLst/>
          </a:prstGeom>
        </p:spPr>
      </p:pic>
    </p:spTree>
    <p:extLst>
      <p:ext uri="{BB962C8B-B14F-4D97-AF65-F5344CB8AC3E}">
        <p14:creationId xmlns:p14="http://schemas.microsoft.com/office/powerpoint/2010/main" val="157348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Alachua County Senior Recreation </a:t>
            </a:r>
            <a:br>
              <a:rPr lang="en-US" dirty="0" smtClean="0"/>
            </a:br>
            <a:r>
              <a:rPr lang="en-US" dirty="0" smtClean="0"/>
              <a:t>Center Membership </a:t>
            </a:r>
            <a:r>
              <a:rPr lang="en-US" sz="1300" dirty="0" smtClean="0"/>
              <a:t>(cumulative)</a:t>
            </a:r>
            <a:endParaRPr lang="en-US" sz="1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1311692"/>
              </p:ext>
            </p:extLst>
          </p:nvPr>
        </p:nvGraphicFramePr>
        <p:xfrm>
          <a:off x="228600" y="1752600"/>
          <a:ext cx="8610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181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idx="1"/>
          </p:nvPr>
        </p:nvSpPr>
        <p:spPr/>
        <p:txBody>
          <a:bodyPr>
            <a:normAutofit/>
          </a:bodyPr>
          <a:lstStyle/>
          <a:p>
            <a:r>
              <a:rPr lang="en-US" b="1" dirty="0" smtClean="0"/>
              <a:t>Looking </a:t>
            </a:r>
            <a:r>
              <a:rPr lang="en-US" b="1" dirty="0"/>
              <a:t>at the latest survey </a:t>
            </a:r>
            <a:r>
              <a:rPr lang="en-US" b="1" dirty="0" smtClean="0"/>
              <a:t>we developed </a:t>
            </a:r>
            <a:r>
              <a:rPr lang="en-US" b="1" dirty="0"/>
              <a:t>additional programs based on </a:t>
            </a:r>
            <a:r>
              <a:rPr lang="en-US" b="1" dirty="0" smtClean="0"/>
              <a:t>results</a:t>
            </a:r>
          </a:p>
          <a:p>
            <a:r>
              <a:rPr lang="en-US" b="1" dirty="0" smtClean="0"/>
              <a:t>The first of the themed days </a:t>
            </a:r>
          </a:p>
          <a:p>
            <a:pPr lvl="1"/>
            <a:r>
              <a:rPr lang="en-US" dirty="0" smtClean="0"/>
              <a:t>Tuesdays –Orthopedic Day</a:t>
            </a:r>
          </a:p>
          <a:p>
            <a:pPr lvl="2"/>
            <a:r>
              <a:rPr lang="en-US" dirty="0" smtClean="0"/>
              <a:t>9:30am-11:30am </a:t>
            </a:r>
            <a:r>
              <a:rPr lang="en-US" dirty="0"/>
              <a:t>            </a:t>
            </a:r>
            <a:r>
              <a:rPr lang="en-US" dirty="0" smtClean="0"/>
              <a:t>Parkinson's </a:t>
            </a:r>
            <a:r>
              <a:rPr lang="en-US" dirty="0"/>
              <a:t>Exercise Program</a:t>
            </a:r>
          </a:p>
          <a:p>
            <a:pPr lvl="2"/>
            <a:r>
              <a:rPr lang="en-US" dirty="0"/>
              <a:t>10:00am-11:15am            Yoga</a:t>
            </a:r>
          </a:p>
          <a:p>
            <a:pPr lvl="2"/>
            <a:r>
              <a:rPr lang="en-US" dirty="0"/>
              <a:t>11:30am-12:30pm           </a:t>
            </a:r>
            <a:r>
              <a:rPr lang="en-US" dirty="0" smtClean="0"/>
              <a:t>Chair </a:t>
            </a:r>
            <a:r>
              <a:rPr lang="en-US" dirty="0"/>
              <a:t>Yoga</a:t>
            </a:r>
          </a:p>
          <a:p>
            <a:pPr lvl="2"/>
            <a:r>
              <a:rPr lang="en-US" dirty="0"/>
              <a:t>11:30am-12:30pm           </a:t>
            </a:r>
            <a:r>
              <a:rPr lang="en-US" dirty="0" smtClean="0"/>
              <a:t>Dance </a:t>
            </a:r>
            <a:r>
              <a:rPr lang="en-US" dirty="0"/>
              <a:t>for Lifelong Health</a:t>
            </a:r>
          </a:p>
          <a:p>
            <a:pPr lvl="2"/>
            <a:r>
              <a:rPr lang="en-US" dirty="0"/>
              <a:t>1:15pm-2:30pm               </a:t>
            </a:r>
            <a:r>
              <a:rPr lang="en-US" dirty="0" smtClean="0"/>
              <a:t>Parkinson's </a:t>
            </a:r>
            <a:r>
              <a:rPr lang="en-US" dirty="0"/>
              <a:t>Exercise Class</a:t>
            </a:r>
          </a:p>
          <a:p>
            <a:pPr lvl="2"/>
            <a:r>
              <a:rPr lang="en-US" dirty="0"/>
              <a:t>1:00pm-5:00pm              </a:t>
            </a:r>
            <a:r>
              <a:rPr lang="en-US" dirty="0" smtClean="0"/>
              <a:t>Have </a:t>
            </a:r>
            <a:r>
              <a:rPr lang="en-US" dirty="0"/>
              <a:t>speakers </a:t>
            </a:r>
            <a:r>
              <a:rPr lang="en-US" dirty="0" smtClean="0"/>
              <a:t>from UF Health OSMI</a:t>
            </a:r>
            <a:endParaRPr lang="en-US" dirty="0"/>
          </a:p>
        </p:txBody>
      </p:sp>
      <p:sp>
        <p:nvSpPr>
          <p:cNvPr id="4" name="Title 1"/>
          <p:cNvSpPr>
            <a:spLocks noGrp="1"/>
          </p:cNvSpPr>
          <p:nvPr>
            <p:ph type="title"/>
          </p:nvPr>
        </p:nvSpPr>
        <p:spPr>
          <a:xfrm>
            <a:off x="457200" y="6096"/>
            <a:ext cx="8229600" cy="1066800"/>
          </a:xfrm>
        </p:spPr>
        <p:txBody>
          <a:bodyPr/>
          <a:lstStyle/>
          <a:p>
            <a:r>
              <a:rPr lang="en-US" dirty="0" smtClean="0"/>
              <a:t>Alachua County Senior Recreation Center</a:t>
            </a:r>
            <a:endParaRPr lang="en-US" dirty="0"/>
          </a:p>
        </p:txBody>
      </p:sp>
    </p:spTree>
    <p:extLst>
      <p:ext uri="{BB962C8B-B14F-4D97-AF65-F5344CB8AC3E}">
        <p14:creationId xmlns:p14="http://schemas.microsoft.com/office/powerpoint/2010/main" val="3127330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Meals on Wheels Program</a:t>
            </a:r>
            <a:endParaRPr lang="en-US" dirty="0"/>
          </a:p>
        </p:txBody>
      </p:sp>
      <p:sp>
        <p:nvSpPr>
          <p:cNvPr id="5" name="Content Placeholder 4"/>
          <p:cNvSpPr>
            <a:spLocks noGrp="1"/>
          </p:cNvSpPr>
          <p:nvPr>
            <p:ph sz="quarter" idx="1"/>
          </p:nvPr>
        </p:nvSpPr>
        <p:spPr>
          <a:xfrm>
            <a:off x="301752" y="1981200"/>
            <a:ext cx="5794248" cy="4572000"/>
          </a:xfrm>
        </p:spPr>
        <p:txBody>
          <a:bodyPr>
            <a:normAutofit fontScale="92500" lnSpcReduction="20000"/>
          </a:bodyPr>
          <a:lstStyle/>
          <a:p>
            <a:r>
              <a:rPr lang="en-US" b="1" i="1" dirty="0" smtClean="0"/>
              <a:t>Who qualifies: </a:t>
            </a:r>
            <a:r>
              <a:rPr lang="en-US" dirty="0" smtClean="0"/>
              <a:t>Seniors 60 and over</a:t>
            </a:r>
          </a:p>
          <a:p>
            <a:endParaRPr lang="en-US" dirty="0"/>
          </a:p>
          <a:p>
            <a:r>
              <a:rPr lang="en-US" b="1" i="1" dirty="0"/>
              <a:t>How to enroll/utilize programs:  </a:t>
            </a:r>
            <a:endParaRPr lang="en-US" b="1" i="1" dirty="0" smtClean="0"/>
          </a:p>
          <a:p>
            <a:pPr marL="0" indent="0">
              <a:buNone/>
            </a:pPr>
            <a:r>
              <a:rPr lang="en-US" b="1" i="1" dirty="0"/>
              <a:t> </a:t>
            </a:r>
            <a:r>
              <a:rPr lang="en-US" b="1" i="1" dirty="0" smtClean="0"/>
              <a:t>   </a:t>
            </a:r>
            <a:r>
              <a:rPr lang="en-US" dirty="0" smtClean="0"/>
              <a:t>Call  </a:t>
            </a:r>
            <a:r>
              <a:rPr lang="en-US" dirty="0"/>
              <a:t>352-265-9040</a:t>
            </a:r>
          </a:p>
          <a:p>
            <a:pPr lvl="1"/>
            <a:r>
              <a:rPr lang="en-US" dirty="0"/>
              <a:t>Assessment is done over the phone, priority score assigned and when slots are opened a home visit is done and services are set up and start!</a:t>
            </a:r>
          </a:p>
          <a:p>
            <a:endParaRPr lang="en-US" dirty="0"/>
          </a:p>
          <a:p>
            <a:r>
              <a:rPr lang="en-US" b="1" i="1" dirty="0" smtClean="0"/>
              <a:t>Coverage area:  </a:t>
            </a:r>
            <a:r>
              <a:rPr lang="en-US" dirty="0" smtClean="0"/>
              <a:t>Alachua County</a:t>
            </a:r>
          </a:p>
          <a:p>
            <a:endParaRPr lang="en-US" dirty="0"/>
          </a:p>
          <a:p>
            <a:r>
              <a:rPr lang="en-US" dirty="0" smtClean="0"/>
              <a:t>Depending on Program may have a co-pay</a:t>
            </a:r>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1352" y="1679448"/>
            <a:ext cx="2844800" cy="4267200"/>
          </a:xfrm>
          <a:prstGeom prst="rect">
            <a:avLst/>
          </a:prstGeom>
        </p:spPr>
      </p:pic>
    </p:spTree>
    <p:extLst>
      <p:ext uri="{BB962C8B-B14F-4D97-AF65-F5344CB8AC3E}">
        <p14:creationId xmlns:p14="http://schemas.microsoft.com/office/powerpoint/2010/main" val="1858714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81000" y="0"/>
            <a:ext cx="8229600" cy="1066800"/>
          </a:xfrm>
        </p:spPr>
        <p:txBody>
          <a:bodyPr>
            <a:normAutofit/>
          </a:bodyPr>
          <a:lstStyle/>
          <a:p>
            <a:r>
              <a:rPr lang="en-US" dirty="0"/>
              <a:t>Alachua County Senior Recreation Center</a:t>
            </a:r>
            <a:endParaRPr lang="en-US" dirty="0" smtClean="0">
              <a:solidFill>
                <a:srgbClr val="C00000"/>
              </a:solidFill>
            </a:endParaRPr>
          </a:p>
        </p:txBody>
      </p:sp>
      <p:sp>
        <p:nvSpPr>
          <p:cNvPr id="3" name="TextBox 2"/>
          <p:cNvSpPr txBox="1"/>
          <p:nvPr/>
        </p:nvSpPr>
        <p:spPr>
          <a:xfrm>
            <a:off x="1905000" y="1523999"/>
            <a:ext cx="5334000" cy="507831"/>
          </a:xfrm>
          <a:prstGeom prst="rect">
            <a:avLst/>
          </a:prstGeom>
          <a:noFill/>
        </p:spPr>
        <p:txBody>
          <a:bodyPr wrap="square" rtlCol="0">
            <a:spAutoFit/>
          </a:bodyPr>
          <a:lstStyle/>
          <a:p>
            <a:pPr algn="ctr"/>
            <a:r>
              <a:rPr lang="en-US" sz="2700" b="1" dirty="0" smtClean="0"/>
              <a:t>Faces of Hunger</a:t>
            </a:r>
            <a:endParaRPr lang="en-US" sz="2700" b="1" dirty="0"/>
          </a:p>
        </p:txBody>
      </p:sp>
      <p:pic>
        <p:nvPicPr>
          <p:cNvPr id="4" name="_0eWriaJL38"/>
          <p:cNvPicPr>
            <a:picLocks noGrp="1" noRot="1" noChangeAspect="1"/>
          </p:cNvPicPr>
          <p:nvPr>
            <p:ph sz="quarter" idx="1"/>
            <a:videoFile r:link="rId1"/>
          </p:nvPr>
        </p:nvPicPr>
        <p:blipFill>
          <a:blip r:embed="rId4"/>
          <a:stretch>
            <a:fillRect/>
          </a:stretch>
        </p:blipFill>
        <p:spPr>
          <a:xfrm>
            <a:off x="1185333" y="2286000"/>
            <a:ext cx="6773333" cy="3810000"/>
          </a:xfrm>
          <a:prstGeom prst="rect">
            <a:avLst/>
          </a:prstGeom>
        </p:spPr>
      </p:pic>
    </p:spTree>
    <p:extLst>
      <p:ext uri="{BB962C8B-B14F-4D97-AF65-F5344CB8AC3E}">
        <p14:creationId xmlns:p14="http://schemas.microsoft.com/office/powerpoint/2010/main" val="286179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Meals on Wheels Program</a:t>
            </a:r>
            <a:endParaRPr lang="en-US" dirty="0"/>
          </a:p>
        </p:txBody>
      </p:sp>
      <p:sp>
        <p:nvSpPr>
          <p:cNvPr id="5" name="Content Placeholder 4"/>
          <p:cNvSpPr>
            <a:spLocks noGrp="1"/>
          </p:cNvSpPr>
          <p:nvPr>
            <p:ph sz="quarter" idx="1"/>
          </p:nvPr>
        </p:nvSpPr>
        <p:spPr>
          <a:xfrm>
            <a:off x="301752" y="1527048"/>
            <a:ext cx="5489448" cy="4572000"/>
          </a:xfrm>
        </p:spPr>
        <p:txBody>
          <a:bodyPr>
            <a:normAutofit lnSpcReduction="10000"/>
          </a:bodyPr>
          <a:lstStyle/>
          <a:p>
            <a:r>
              <a:rPr lang="en-US" b="1" i="1" dirty="0" smtClean="0"/>
              <a:t>Program details</a:t>
            </a:r>
            <a:r>
              <a:rPr lang="en-US" dirty="0" smtClean="0"/>
              <a:t>:</a:t>
            </a:r>
          </a:p>
          <a:p>
            <a:pPr lvl="1"/>
            <a:r>
              <a:rPr lang="en-US" dirty="0" smtClean="0"/>
              <a:t>Congregate Meals- currently 6 sites around Alachua County</a:t>
            </a:r>
          </a:p>
          <a:p>
            <a:pPr lvl="2"/>
            <a:r>
              <a:rPr lang="en-US" dirty="0" smtClean="0"/>
              <a:t>Hot/Cold Meals, Programs, and Socialization</a:t>
            </a:r>
          </a:p>
          <a:p>
            <a:pPr lvl="1"/>
            <a:r>
              <a:rPr lang="en-US" dirty="0" smtClean="0"/>
              <a:t>Home Delivered Meals</a:t>
            </a:r>
          </a:p>
          <a:p>
            <a:pPr lvl="2"/>
            <a:r>
              <a:rPr lang="en-US" dirty="0" smtClean="0"/>
              <a:t>Hot/Cold Meal, Well being check</a:t>
            </a:r>
          </a:p>
          <a:p>
            <a:pPr lvl="1"/>
            <a:r>
              <a:rPr lang="en-US" dirty="0" smtClean="0"/>
              <a:t>Currently serve over 300 clients</a:t>
            </a:r>
          </a:p>
          <a:p>
            <a:pPr lvl="1"/>
            <a:r>
              <a:rPr lang="en-US" dirty="0" smtClean="0"/>
              <a:t>Wait List is around 900 and growing-</a:t>
            </a:r>
            <a:endParaRPr lang="en-US" dirty="0"/>
          </a:p>
          <a:p>
            <a:pPr lvl="1"/>
            <a:r>
              <a:rPr lang="en-US" dirty="0" smtClean="0"/>
              <a:t>Private pay option for those that can afford</a:t>
            </a:r>
          </a:p>
          <a:p>
            <a:pPr lvl="2"/>
            <a:r>
              <a:rPr lang="en-US" dirty="0" smtClean="0"/>
              <a:t>$40 a week for hot meals</a:t>
            </a:r>
          </a:p>
          <a:p>
            <a:pPr lvl="2"/>
            <a:r>
              <a:rPr lang="en-US" dirty="0" smtClean="0"/>
              <a:t>$42.50 a week for frozen meals</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7011" r="13106"/>
          <a:stretch/>
        </p:blipFill>
        <p:spPr>
          <a:xfrm>
            <a:off x="5481631" y="2133600"/>
            <a:ext cx="3354521" cy="3190748"/>
          </a:xfrm>
          <a:prstGeom prst="rect">
            <a:avLst/>
          </a:prstGeom>
        </p:spPr>
      </p:pic>
    </p:spTree>
    <p:extLst>
      <p:ext uri="{BB962C8B-B14F-4D97-AF65-F5344CB8AC3E}">
        <p14:creationId xmlns:p14="http://schemas.microsoft.com/office/powerpoint/2010/main" val="3878545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857</TotalTime>
  <Words>592</Words>
  <Application>Microsoft Office PowerPoint</Application>
  <PresentationFormat>On-screen Show (4:3)</PresentationFormat>
  <Paragraphs>124</Paragraphs>
  <Slides>15</Slides>
  <Notes>15</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Georgia</vt:lpstr>
      <vt:lpstr>Wingdings</vt:lpstr>
      <vt:lpstr>Wingdings 2</vt:lpstr>
      <vt:lpstr>Civic</vt:lpstr>
      <vt:lpstr>ElderCare of Alachua County</vt:lpstr>
      <vt:lpstr>Alachua County Senior Recreation Center</vt:lpstr>
      <vt:lpstr>Alachua County Senior Recreation Center</vt:lpstr>
      <vt:lpstr>Alachua County Senior Recreation Center</vt:lpstr>
      <vt:lpstr>Alachua County Senior Recreation  Center Membership (cumulative)</vt:lpstr>
      <vt:lpstr>Alachua County Senior Recreation Center</vt:lpstr>
      <vt:lpstr>Meals on Wheels Program</vt:lpstr>
      <vt:lpstr>Alachua County Senior Recreation Center</vt:lpstr>
      <vt:lpstr>Meals on Wheels Program</vt:lpstr>
      <vt:lpstr>Al’z Place</vt:lpstr>
      <vt:lpstr>Al’z Place</vt:lpstr>
      <vt:lpstr>Alachua County Senior Recreation Center</vt:lpstr>
      <vt:lpstr>Independence with Low Vision</vt:lpstr>
      <vt:lpstr>PowerPoint Presentation</vt:lpstr>
      <vt:lpstr>Senior Transportation Program</vt:lpstr>
    </vt:vector>
  </TitlesOfParts>
  <Company>University of Florida Academic Health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 daily home monitoring</dc:title>
  <dc:creator>Administrator</dc:creator>
  <cp:lastModifiedBy>Clarizio, Anthony M.</cp:lastModifiedBy>
  <cp:revision>57</cp:revision>
  <cp:lastPrinted>2015-12-10T17:41:59Z</cp:lastPrinted>
  <dcterms:created xsi:type="dcterms:W3CDTF">2013-10-22T15:56:26Z</dcterms:created>
  <dcterms:modified xsi:type="dcterms:W3CDTF">2017-05-18T01:38:29Z</dcterms:modified>
</cp:coreProperties>
</file>