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36" r:id="rId3"/>
    <p:sldId id="262" r:id="rId4"/>
    <p:sldId id="289" r:id="rId5"/>
    <p:sldId id="328" r:id="rId6"/>
    <p:sldId id="335" r:id="rId7"/>
    <p:sldId id="329" r:id="rId8"/>
    <p:sldId id="332" r:id="rId9"/>
    <p:sldId id="257" r:id="rId10"/>
    <p:sldId id="317" r:id="rId11"/>
    <p:sldId id="258" r:id="rId12"/>
    <p:sldId id="259" r:id="rId13"/>
    <p:sldId id="260" r:id="rId14"/>
    <p:sldId id="269" r:id="rId15"/>
    <p:sldId id="281" r:id="rId16"/>
    <p:sldId id="334" r:id="rId17"/>
    <p:sldId id="282" r:id="rId18"/>
    <p:sldId id="320" r:id="rId19"/>
    <p:sldId id="264" r:id="rId20"/>
    <p:sldId id="277" r:id="rId21"/>
    <p:sldId id="279" r:id="rId22"/>
    <p:sldId id="312" r:id="rId23"/>
    <p:sldId id="314" r:id="rId24"/>
    <p:sldId id="280" r:id="rId25"/>
    <p:sldId id="285" r:id="rId26"/>
    <p:sldId id="287" r:id="rId27"/>
    <p:sldId id="288" r:id="rId28"/>
    <p:sldId id="295" r:id="rId29"/>
    <p:sldId id="296" r:id="rId30"/>
    <p:sldId id="308" r:id="rId31"/>
    <p:sldId id="333" r:id="rId32"/>
    <p:sldId id="299" r:id="rId33"/>
    <p:sldId id="325" r:id="rId34"/>
    <p:sldId id="300" r:id="rId35"/>
    <p:sldId id="302" r:id="rId36"/>
    <p:sldId id="303" r:id="rId37"/>
    <p:sldId id="304" r:id="rId38"/>
    <p:sldId id="305" r:id="rId39"/>
    <p:sldId id="306" r:id="rId40"/>
    <p:sldId id="310" r:id="rId41"/>
    <p:sldId id="30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BD384E"/>
    <a:srgbClr val="425FFF"/>
    <a:srgbClr val="6CBC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04" autoAdjust="0"/>
  </p:normalViewPr>
  <p:slideViewPr>
    <p:cSldViewPr snapToGrid="0" snapToObjects="1">
      <p:cViewPr varScale="1">
        <p:scale>
          <a:sx n="73" d="100"/>
          <a:sy n="73" d="100"/>
        </p:scale>
        <p:origin x="269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6D431-D992-D643-B8C0-5A7673392D19}" type="datetimeFigureOut">
              <a:rPr lang="en-US" smtClean="0"/>
              <a:t>4/3/2019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318596-E686-854B-9E9D-72669D44979D}" type="slidenum">
              <a:rPr lang="en-US" smtClean="0"/>
              <a:t>‹#›</a:t>
            </a:fld>
            <a:endParaRPr lang="en-US"/>
          </a:p>
        </p:txBody>
      </p:sp>
    </p:spTree>
    <p:extLst>
      <p:ext uri="{BB962C8B-B14F-4D97-AF65-F5344CB8AC3E}">
        <p14:creationId xmlns:p14="http://schemas.microsoft.com/office/powerpoint/2010/main" val="15119344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Glutamate_receptor"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Nerve" TargetMode="External"/><Relationship Id="rId5" Type="http://schemas.openxmlformats.org/officeDocument/2006/relationships/hyperlink" Target="https://en.wikipedia.org/wiki/Protein" TargetMode="External"/><Relationship Id="rId4" Type="http://schemas.openxmlformats.org/officeDocument/2006/relationships/hyperlink" Target="https://en.wikipedia.org/wiki/Ion_channe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lnewstoday.com/articles/156849.ph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1</a:t>
            </a:fld>
            <a:endParaRPr lang="en-US"/>
          </a:p>
        </p:txBody>
      </p:sp>
    </p:spTree>
    <p:extLst>
      <p:ext uri="{BB962C8B-B14F-4D97-AF65-F5344CB8AC3E}">
        <p14:creationId xmlns:p14="http://schemas.microsoft.com/office/powerpoint/2010/main" val="99962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10</a:t>
            </a:fld>
            <a:endParaRPr lang="en-US"/>
          </a:p>
        </p:txBody>
      </p:sp>
    </p:spTree>
    <p:extLst>
      <p:ext uri="{BB962C8B-B14F-4D97-AF65-F5344CB8AC3E}">
        <p14:creationId xmlns:p14="http://schemas.microsoft.com/office/powerpoint/2010/main" val="42110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to do? </a:t>
            </a:r>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14</a:t>
            </a:fld>
            <a:endParaRPr lang="en-US"/>
          </a:p>
        </p:txBody>
      </p:sp>
    </p:spTree>
    <p:extLst>
      <p:ext uri="{BB962C8B-B14F-4D97-AF65-F5344CB8AC3E}">
        <p14:creationId xmlns:p14="http://schemas.microsoft.com/office/powerpoint/2010/main" val="17730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more expensive than heart disease and cancer. 75-85% of spending is from nursing home. Home health. </a:t>
            </a:r>
          </a:p>
        </p:txBody>
      </p:sp>
      <p:sp>
        <p:nvSpPr>
          <p:cNvPr id="4" name="Slide Number Placeholder 3"/>
          <p:cNvSpPr>
            <a:spLocks noGrp="1"/>
          </p:cNvSpPr>
          <p:nvPr>
            <p:ph type="sldNum" sz="quarter" idx="10"/>
          </p:nvPr>
        </p:nvSpPr>
        <p:spPr/>
        <p:txBody>
          <a:bodyPr/>
          <a:lstStyle/>
          <a:p>
            <a:fld id="{2B318596-E686-854B-9E9D-72669D44979D}" type="slidenum">
              <a:rPr lang="en-US" smtClean="0"/>
              <a:t>15</a:t>
            </a:fld>
            <a:endParaRPr lang="en-US"/>
          </a:p>
        </p:txBody>
      </p:sp>
    </p:spTree>
    <p:extLst>
      <p:ext uri="{BB962C8B-B14F-4D97-AF65-F5344CB8AC3E}">
        <p14:creationId xmlns:p14="http://schemas.microsoft.com/office/powerpoint/2010/main" val="59725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Namenda is NMDA receptor antagonist</a:t>
            </a:r>
            <a:r>
              <a:rPr lang="en-US" dirty="0"/>
              <a:t>. </a:t>
            </a:r>
            <a:r>
              <a:rPr lang="en-US" b="0" i="1" dirty="0"/>
              <a:t>N</a:t>
            </a:r>
            <a:r>
              <a:rPr lang="en-US" b="0" dirty="0"/>
              <a:t>-methyl-D-aspartate receptor (also known as the NMDA receptor or NMDAR), is a </a:t>
            </a:r>
            <a:r>
              <a:rPr lang="en-US" b="0" dirty="0">
                <a:hlinkClick r:id="rId3" tooltip="Glutamate receptor"/>
              </a:rPr>
              <a:t>glutamate receptor</a:t>
            </a:r>
            <a:r>
              <a:rPr lang="en-US" b="0" dirty="0"/>
              <a:t> and </a:t>
            </a:r>
            <a:r>
              <a:rPr lang="en-US" b="0" dirty="0">
                <a:hlinkClick r:id="rId4" tooltip="Ion channel"/>
              </a:rPr>
              <a:t>ion channel</a:t>
            </a:r>
            <a:r>
              <a:rPr lang="en-US" b="0" dirty="0"/>
              <a:t> </a:t>
            </a:r>
            <a:r>
              <a:rPr lang="en-US" b="0" dirty="0">
                <a:hlinkClick r:id="rId5" tooltip="Protein"/>
              </a:rPr>
              <a:t>protein</a:t>
            </a:r>
            <a:r>
              <a:rPr lang="en-US" b="0" dirty="0"/>
              <a:t> found in </a:t>
            </a:r>
            <a:r>
              <a:rPr lang="en-US" b="0" dirty="0">
                <a:hlinkClick r:id="rId6" tooltip="Nerve"/>
              </a:rPr>
              <a:t>nerve cells</a:t>
            </a:r>
            <a:endParaRPr lang="en-US" b="0" dirty="0"/>
          </a:p>
          <a:p>
            <a:r>
              <a:rPr lang="en-US" b="0" dirty="0"/>
              <a:t>: Hypothesis –</a:t>
            </a:r>
            <a:r>
              <a:rPr lang="en-US" b="0" baseline="0" dirty="0"/>
              <a:t> reduce excitatory amino acid ( </a:t>
            </a:r>
            <a:r>
              <a:rPr lang="en-US" b="0" u="sng" baseline="0" dirty="0"/>
              <a:t>glutamate ) toxicity. </a:t>
            </a:r>
          </a:p>
          <a:p>
            <a:endParaRPr lang="en-US" u="sng" baseline="0" dirty="0"/>
          </a:p>
          <a:p>
            <a:r>
              <a:rPr lang="en-US" u="none" baseline="0" dirty="0"/>
              <a:t>Symptomatic treatment. </a:t>
            </a:r>
          </a:p>
          <a:p>
            <a:r>
              <a:rPr lang="en-US" u="none" baseline="0" dirty="0"/>
              <a:t>Namenda was evaluated for additive effects with cholinesterase inhibitors. </a:t>
            </a:r>
          </a:p>
          <a:p>
            <a:endParaRPr lang="en-US" u="none" baseline="0" dirty="0"/>
          </a:p>
          <a:p>
            <a:r>
              <a:rPr lang="en-US" u="none" baseline="0" dirty="0"/>
              <a:t>Disease modifying treatment. </a:t>
            </a:r>
          </a:p>
          <a:p>
            <a:pPr marL="171450" indent="-171450">
              <a:buFontTx/>
              <a:buChar char="-"/>
            </a:pPr>
            <a:r>
              <a:rPr lang="en-US" u="none" baseline="0" dirty="0"/>
              <a:t>Anti amyloid agents. ; </a:t>
            </a:r>
            <a:r>
              <a:rPr lang="en-US" u="none" baseline="0" dirty="0" err="1"/>
              <a:t>solanezumab</a:t>
            </a:r>
            <a:r>
              <a:rPr lang="en-US" u="none" baseline="0" dirty="0"/>
              <a:t>. </a:t>
            </a:r>
          </a:p>
          <a:p>
            <a:pPr marL="171450" indent="-171450">
              <a:buFontTx/>
              <a:buChar char="-"/>
            </a:pPr>
            <a:endParaRPr lang="en-US" u="none" baseline="0" dirty="0"/>
          </a:p>
          <a:p>
            <a:pPr marL="0" indent="0">
              <a:buFontTx/>
              <a:buNone/>
            </a:pPr>
            <a:r>
              <a:rPr lang="en-US" u="none" baseline="0" dirty="0"/>
              <a:t>Can draw the graph. </a:t>
            </a:r>
          </a:p>
          <a:p>
            <a:pPr marL="171450" indent="-171450">
              <a:buFontTx/>
              <a:buChar char="-"/>
            </a:pPr>
            <a:endParaRPr lang="en-US" u="sng" dirty="0"/>
          </a:p>
        </p:txBody>
      </p:sp>
      <p:sp>
        <p:nvSpPr>
          <p:cNvPr id="4" name="Slide Number Placeholder 3"/>
          <p:cNvSpPr>
            <a:spLocks noGrp="1"/>
          </p:cNvSpPr>
          <p:nvPr>
            <p:ph type="sldNum" sz="quarter" idx="10"/>
          </p:nvPr>
        </p:nvSpPr>
        <p:spPr/>
        <p:txBody>
          <a:bodyPr/>
          <a:lstStyle/>
          <a:p>
            <a:fld id="{2B318596-E686-854B-9E9D-72669D44979D}" type="slidenum">
              <a:rPr lang="en-US" smtClean="0"/>
              <a:t>21</a:t>
            </a:fld>
            <a:endParaRPr lang="en-US"/>
          </a:p>
        </p:txBody>
      </p:sp>
    </p:spTree>
    <p:extLst>
      <p:ext uri="{BB962C8B-B14F-4D97-AF65-F5344CB8AC3E}">
        <p14:creationId xmlns:p14="http://schemas.microsoft.com/office/powerpoint/2010/main" val="3062136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22</a:t>
            </a:fld>
            <a:endParaRPr lang="en-US"/>
          </a:p>
        </p:txBody>
      </p:sp>
    </p:spTree>
    <p:extLst>
      <p:ext uri="{BB962C8B-B14F-4D97-AF65-F5344CB8AC3E}">
        <p14:creationId xmlns:p14="http://schemas.microsoft.com/office/powerpoint/2010/main" val="103002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cholinergic deficit in DLB.     -&gt; </a:t>
            </a:r>
            <a:r>
              <a:rPr lang="en-US" dirty="0" err="1"/>
              <a:t>AchEi</a:t>
            </a:r>
            <a:r>
              <a:rPr lang="en-US" dirty="0"/>
              <a:t> can help cognition and</a:t>
            </a:r>
            <a:r>
              <a:rPr lang="en-US" baseline="0" dirty="0"/>
              <a:t> behavior. </a:t>
            </a:r>
          </a:p>
          <a:p>
            <a:r>
              <a:rPr lang="en-US" baseline="0" dirty="0" err="1"/>
              <a:t>Memantine</a:t>
            </a:r>
            <a:r>
              <a:rPr lang="en-US" baseline="0" dirty="0"/>
              <a:t> showed benefits in global function and neuropsychiatric symptoms not in cognition. </a:t>
            </a:r>
          </a:p>
          <a:p>
            <a:r>
              <a:rPr lang="en-US" baseline="0" dirty="0"/>
              <a:t>If </a:t>
            </a:r>
            <a:r>
              <a:rPr lang="en-US" baseline="0" dirty="0" err="1"/>
              <a:t>motore</a:t>
            </a:r>
            <a:r>
              <a:rPr lang="en-US" baseline="0" dirty="0"/>
              <a:t> symptoms -&gt; try </a:t>
            </a:r>
            <a:r>
              <a:rPr lang="en-US" baseline="0" dirty="0" err="1"/>
              <a:t>sinemet</a:t>
            </a:r>
            <a:r>
              <a:rPr lang="en-US" baseline="0" dirty="0"/>
              <a:t>. </a:t>
            </a:r>
          </a:p>
          <a:p>
            <a:endParaRPr lang="en-US" baseline="0" dirty="0"/>
          </a:p>
          <a:p>
            <a:r>
              <a:rPr lang="en-US" baseline="0" dirty="0"/>
              <a:t>Also somnolence common, agitated and psychotic behavior .</a:t>
            </a:r>
            <a:r>
              <a:rPr lang="en-US" baseline="0" dirty="0" err="1"/>
              <a:t>Modafinil</a:t>
            </a:r>
            <a:r>
              <a:rPr lang="en-US" baseline="0" dirty="0"/>
              <a:t>. </a:t>
            </a:r>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29</a:t>
            </a:fld>
            <a:endParaRPr lang="en-US"/>
          </a:p>
        </p:txBody>
      </p:sp>
    </p:spTree>
    <p:extLst>
      <p:ext uri="{BB962C8B-B14F-4D97-AF65-F5344CB8AC3E}">
        <p14:creationId xmlns:p14="http://schemas.microsoft.com/office/powerpoint/2010/main" val="89600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a:t>
            </a:r>
            <a:r>
              <a:rPr lang="en-US" dirty="0"/>
              <a:t>nfectious (encephalitis, meningitis, UTI, pneumonia)</a:t>
            </a:r>
          </a:p>
          <a:p>
            <a:r>
              <a:rPr lang="en-US" b="1" dirty="0"/>
              <a:t>W</a:t>
            </a:r>
            <a:r>
              <a:rPr lang="en-US" dirty="0"/>
              <a:t>ithdrawal (alcohol, barbiturates, benzodiazepines)</a:t>
            </a:r>
          </a:p>
          <a:p>
            <a:r>
              <a:rPr lang="en-US" b="1" dirty="0"/>
              <a:t>A</a:t>
            </a:r>
            <a:r>
              <a:rPr lang="en-US" dirty="0"/>
              <a:t>cute metabolic disorder (electrolyte imbalance, hepatic or renal failure)</a:t>
            </a:r>
          </a:p>
          <a:p>
            <a:r>
              <a:rPr lang="en-US" b="1" dirty="0"/>
              <a:t>T</a:t>
            </a:r>
            <a:r>
              <a:rPr lang="en-US" dirty="0"/>
              <a:t>rauma (head injury, postoperative)</a:t>
            </a:r>
          </a:p>
          <a:p>
            <a:r>
              <a:rPr lang="en-US" b="1" dirty="0"/>
              <a:t>C</a:t>
            </a:r>
            <a:r>
              <a:rPr lang="en-US" dirty="0"/>
              <a:t>NS pathology (stroke, hemorrhage, </a:t>
            </a:r>
            <a:r>
              <a:rPr lang="en-US" dirty="0" err="1"/>
              <a:t>tumour</a:t>
            </a:r>
            <a:r>
              <a:rPr lang="en-US" dirty="0"/>
              <a:t>, seizure disorder, Parkinson’s)</a:t>
            </a:r>
          </a:p>
          <a:p>
            <a:r>
              <a:rPr lang="en-US" b="1" dirty="0"/>
              <a:t>H</a:t>
            </a:r>
            <a:r>
              <a:rPr lang="en-US" dirty="0"/>
              <a:t>ypoxia (anemia, cardiac failure, pulmonary embolus)</a:t>
            </a:r>
          </a:p>
          <a:p>
            <a:r>
              <a:rPr lang="en-US" b="1" dirty="0"/>
              <a:t>D</a:t>
            </a:r>
            <a:r>
              <a:rPr lang="en-US" dirty="0"/>
              <a:t>eficiencies (vitamin B 12 , folic acid, thiamine)</a:t>
            </a:r>
          </a:p>
          <a:p>
            <a:r>
              <a:rPr lang="en-US" b="1" dirty="0" err="1"/>
              <a:t>E</a:t>
            </a:r>
            <a:r>
              <a:rPr lang="en-US" dirty="0" err="1"/>
              <a:t>ndocrinopathies</a:t>
            </a:r>
            <a:r>
              <a:rPr lang="en-US" dirty="0"/>
              <a:t> (thyroid, glucose, parathyroid, adrenal)</a:t>
            </a:r>
          </a:p>
          <a:p>
            <a:r>
              <a:rPr lang="en-US" b="1" dirty="0"/>
              <a:t>A</a:t>
            </a:r>
            <a:r>
              <a:rPr lang="en-US" dirty="0"/>
              <a:t>cute vascular (shock, vasculitis, hypertensive encephalopathy)</a:t>
            </a:r>
          </a:p>
          <a:p>
            <a:r>
              <a:rPr lang="en-US" b="1" dirty="0"/>
              <a:t>T</a:t>
            </a:r>
            <a:r>
              <a:rPr lang="en-US" dirty="0"/>
              <a:t>oxins, substance use, medication (alcohol, anesthetics, anticholinergics, narcotics)</a:t>
            </a:r>
          </a:p>
          <a:p>
            <a:r>
              <a:rPr lang="en-US" b="1" dirty="0"/>
              <a:t>H</a:t>
            </a:r>
            <a:r>
              <a:rPr lang="en-US" dirty="0"/>
              <a:t>eavy metals (arsenic, lead, mercury)</a:t>
            </a:r>
          </a:p>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30</a:t>
            </a:fld>
            <a:endParaRPr lang="en-US"/>
          </a:p>
        </p:txBody>
      </p:sp>
    </p:spTree>
    <p:extLst>
      <p:ext uri="{BB962C8B-B14F-4D97-AF65-F5344CB8AC3E}">
        <p14:creationId xmlns:p14="http://schemas.microsoft.com/office/powerpoint/2010/main" val="78229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a:t>
            </a:r>
            <a:r>
              <a:rPr lang="en-US" dirty="0"/>
              <a:t>nfectious (encephalitis, meningitis, UTI, pneumonia)</a:t>
            </a:r>
          </a:p>
          <a:p>
            <a:r>
              <a:rPr lang="en-US" b="1" dirty="0"/>
              <a:t>W</a:t>
            </a:r>
            <a:r>
              <a:rPr lang="en-US" dirty="0"/>
              <a:t>ithdrawal (alcohol, barbiturates, benzodiazepines)</a:t>
            </a:r>
          </a:p>
          <a:p>
            <a:r>
              <a:rPr lang="en-US" b="1" dirty="0"/>
              <a:t>A</a:t>
            </a:r>
            <a:r>
              <a:rPr lang="en-US" dirty="0"/>
              <a:t>cute metabolic disorder (electrolyte imbalance, hepatic or renal failure)</a:t>
            </a:r>
          </a:p>
          <a:p>
            <a:r>
              <a:rPr lang="en-US" b="1" dirty="0"/>
              <a:t>T</a:t>
            </a:r>
            <a:r>
              <a:rPr lang="en-US" dirty="0"/>
              <a:t>rauma (head injury, postoperative)</a:t>
            </a:r>
          </a:p>
          <a:p>
            <a:r>
              <a:rPr lang="en-US" b="1" dirty="0"/>
              <a:t>C</a:t>
            </a:r>
            <a:r>
              <a:rPr lang="en-US" dirty="0"/>
              <a:t>NS pathology (stroke, hemorrhage, </a:t>
            </a:r>
            <a:r>
              <a:rPr lang="en-US" dirty="0" err="1"/>
              <a:t>tumour</a:t>
            </a:r>
            <a:r>
              <a:rPr lang="en-US" dirty="0"/>
              <a:t>, seizure disorder, Parkinson’s)</a:t>
            </a:r>
          </a:p>
          <a:p>
            <a:r>
              <a:rPr lang="en-US" b="1" dirty="0"/>
              <a:t>H</a:t>
            </a:r>
            <a:r>
              <a:rPr lang="en-US" dirty="0"/>
              <a:t>ypoxia (anemia, cardiac failure, pulmonary embolus)</a:t>
            </a:r>
          </a:p>
          <a:p>
            <a:r>
              <a:rPr lang="en-US" b="1" dirty="0"/>
              <a:t>D</a:t>
            </a:r>
            <a:r>
              <a:rPr lang="en-US" dirty="0"/>
              <a:t>eficiencies (vitamin B 12 , folic acid, thiamine)</a:t>
            </a:r>
          </a:p>
          <a:p>
            <a:r>
              <a:rPr lang="en-US" b="1" dirty="0" err="1"/>
              <a:t>E</a:t>
            </a:r>
            <a:r>
              <a:rPr lang="en-US" dirty="0" err="1"/>
              <a:t>ndocrinopathies</a:t>
            </a:r>
            <a:r>
              <a:rPr lang="en-US" dirty="0"/>
              <a:t> (thyroid, glucose, parathyroid, adrenal)</a:t>
            </a:r>
          </a:p>
          <a:p>
            <a:r>
              <a:rPr lang="en-US" b="1" dirty="0"/>
              <a:t>A</a:t>
            </a:r>
            <a:r>
              <a:rPr lang="en-US" dirty="0"/>
              <a:t>cute vascular (shock, vasculitis, hypertensive encephalopathy)</a:t>
            </a:r>
          </a:p>
          <a:p>
            <a:r>
              <a:rPr lang="en-US" b="1" dirty="0"/>
              <a:t>T</a:t>
            </a:r>
            <a:r>
              <a:rPr lang="en-US" dirty="0"/>
              <a:t>oxins, substance use, medication (alcohol, anesthetics, anticholinergics, narcotics)</a:t>
            </a:r>
          </a:p>
          <a:p>
            <a:r>
              <a:rPr lang="en-US" b="1" dirty="0"/>
              <a:t>H</a:t>
            </a:r>
            <a:r>
              <a:rPr lang="en-US" dirty="0"/>
              <a:t>eavy metals (arsenic, lead, mercury)</a:t>
            </a:r>
          </a:p>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31</a:t>
            </a:fld>
            <a:endParaRPr lang="en-US"/>
          </a:p>
        </p:txBody>
      </p:sp>
    </p:spTree>
    <p:extLst>
      <p:ext uri="{BB962C8B-B14F-4D97-AF65-F5344CB8AC3E}">
        <p14:creationId xmlns:p14="http://schemas.microsoft.com/office/powerpoint/2010/main" val="197461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40</a:t>
            </a:fld>
            <a:endParaRPr lang="en-US"/>
          </a:p>
        </p:txBody>
      </p:sp>
    </p:spTree>
    <p:extLst>
      <p:ext uri="{BB962C8B-B14F-4D97-AF65-F5344CB8AC3E}">
        <p14:creationId xmlns:p14="http://schemas.microsoft.com/office/powerpoint/2010/main" val="54587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T-F-T</a:t>
            </a:r>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2</a:t>
            </a:fld>
            <a:endParaRPr lang="en-US"/>
          </a:p>
        </p:txBody>
      </p:sp>
    </p:spTree>
    <p:extLst>
      <p:ext uri="{BB962C8B-B14F-4D97-AF65-F5344CB8AC3E}">
        <p14:creationId xmlns:p14="http://schemas.microsoft.com/office/powerpoint/2010/main" val="243725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3</a:t>
            </a:fld>
            <a:endParaRPr lang="en-US"/>
          </a:p>
        </p:txBody>
      </p:sp>
    </p:spTree>
    <p:extLst>
      <p:ext uri="{BB962C8B-B14F-4D97-AF65-F5344CB8AC3E}">
        <p14:creationId xmlns:p14="http://schemas.microsoft.com/office/powerpoint/2010/main" val="167591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4</a:t>
            </a:fld>
            <a:endParaRPr lang="en-US"/>
          </a:p>
        </p:txBody>
      </p:sp>
    </p:spTree>
    <p:extLst>
      <p:ext uri="{BB962C8B-B14F-4D97-AF65-F5344CB8AC3E}">
        <p14:creationId xmlns:p14="http://schemas.microsoft.com/office/powerpoint/2010/main" val="60680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11/2016 there was study that prevalence of dementia has fallen sharply in recent years, most likely as a result of Americans' rising educational levels and better heart health, which are both closely related to brain health.</a:t>
            </a:r>
          </a:p>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5</a:t>
            </a:fld>
            <a:endParaRPr lang="en-US"/>
          </a:p>
        </p:txBody>
      </p:sp>
    </p:spTree>
    <p:extLst>
      <p:ext uri="{BB962C8B-B14F-4D97-AF65-F5344CB8AC3E}">
        <p14:creationId xmlns:p14="http://schemas.microsoft.com/office/powerpoint/2010/main" val="321742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fall rate. </a:t>
            </a:r>
          </a:p>
          <a:p>
            <a:endParaRPr lang="en-US" baseline="0" dirty="0" smtClean="0"/>
          </a:p>
          <a:p>
            <a:r>
              <a:rPr lang="en-US" dirty="0" smtClean="0">
                <a:hlinkClick r:id="rId3" tooltip="What is heart failure? What causes heart failure?"/>
              </a:rPr>
              <a:t>heart failure</a:t>
            </a:r>
            <a:r>
              <a:rPr lang="en-US" dirty="0" smtClean="0"/>
              <a:t> patients with cognitive impairment had a risk of all-cause death and heart failure readmission 7.5 times greater than those without cognitive impairment.</a:t>
            </a:r>
          </a:p>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6</a:t>
            </a:fld>
            <a:endParaRPr lang="en-US"/>
          </a:p>
        </p:txBody>
      </p:sp>
    </p:spTree>
    <p:extLst>
      <p:ext uri="{BB962C8B-B14F-4D97-AF65-F5344CB8AC3E}">
        <p14:creationId xmlns:p14="http://schemas.microsoft.com/office/powerpoint/2010/main" val="111017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difficulty to detect without</a:t>
            </a:r>
            <a:r>
              <a:rPr lang="en-US" baseline="0" dirty="0"/>
              <a:t> </a:t>
            </a:r>
            <a:r>
              <a:rPr lang="en-US" dirty="0"/>
              <a:t>formal screening. </a:t>
            </a:r>
          </a:p>
          <a:p>
            <a:endParaRPr lang="en-US" dirty="0"/>
          </a:p>
          <a:p>
            <a:r>
              <a:rPr lang="en-US" dirty="0"/>
              <a:t>MMSE</a:t>
            </a:r>
            <a:r>
              <a:rPr lang="en-US" baseline="0" dirty="0"/>
              <a:t> made to detect hospital delirium. Age and education bias and heavily weighted on language. Misses frontal lobe dementias and some early stage vascular dementia, Proprietary (1dollar per exam administration)</a:t>
            </a:r>
          </a:p>
          <a:p>
            <a:r>
              <a:rPr lang="en-US" baseline="0" dirty="0"/>
              <a:t>Clock drawing – quick, minimal language requirement, doesn’t need specialized testing material. Less dependence on education and language. Identifies deficits in Visual-spatial / planning / abstraction. Need fine motor skills fine motor skills and vision. </a:t>
            </a:r>
          </a:p>
          <a:p>
            <a:r>
              <a:rPr lang="en-US" baseline="0" dirty="0"/>
              <a:t>MOCA was designed to detect MCI and with high education level. Covers a lot of cognitive domain. </a:t>
            </a:r>
          </a:p>
          <a:p>
            <a:r>
              <a:rPr lang="en-US" baseline="0" dirty="0"/>
              <a:t>If can remember with cues, likely not AD. </a:t>
            </a:r>
          </a:p>
          <a:p>
            <a:endParaRPr lang="en-US" dirty="0"/>
          </a:p>
          <a:p>
            <a:r>
              <a:rPr lang="en-US" dirty="0" err="1"/>
              <a:t>MoCA</a:t>
            </a:r>
            <a:r>
              <a:rPr lang="en-US" dirty="0"/>
              <a:t> is noteworthy for being more sensitive and therefore able to pick up on things the MMSE might miss. It has been validated in patients who may not be currently demented but are at the risk of progressing and getting worse</a:t>
            </a:r>
          </a:p>
          <a:p>
            <a:endParaRPr lang="en-US" dirty="0"/>
          </a:p>
          <a:p>
            <a:r>
              <a:rPr lang="en-US" dirty="0"/>
              <a:t>Factors to be considered</a:t>
            </a:r>
          </a:p>
          <a:p>
            <a:r>
              <a:rPr lang="en-US" dirty="0"/>
              <a:t>Age / Education / Culture</a:t>
            </a:r>
          </a:p>
          <a:p>
            <a:r>
              <a:rPr lang="en-US" dirty="0"/>
              <a:t>Anxiety </a:t>
            </a:r>
          </a:p>
          <a:p>
            <a:r>
              <a:rPr lang="en-US" dirty="0"/>
              <a:t>Baseline function</a:t>
            </a:r>
          </a:p>
          <a:p>
            <a:r>
              <a:rPr lang="en-US" dirty="0"/>
              <a:t>Sensory function </a:t>
            </a:r>
          </a:p>
          <a:p>
            <a:r>
              <a:rPr lang="en-US" dirty="0"/>
              <a:t>Normal brain aging “ I am not as ‘smart’ as I used to be</a:t>
            </a:r>
          </a:p>
          <a:p>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7</a:t>
            </a:fld>
            <a:endParaRPr lang="en-US"/>
          </a:p>
        </p:txBody>
      </p:sp>
    </p:spTree>
    <p:extLst>
      <p:ext uri="{BB962C8B-B14F-4D97-AF65-F5344CB8AC3E}">
        <p14:creationId xmlns:p14="http://schemas.microsoft.com/office/powerpoint/2010/main" val="193906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 : gradual progression,</a:t>
            </a:r>
            <a:r>
              <a:rPr lang="en-US" baseline="0" dirty="0"/>
              <a:t> </a:t>
            </a:r>
            <a:r>
              <a:rPr lang="en-US" dirty="0"/>
              <a:t>memory, language, visual-spatial </a:t>
            </a:r>
            <a:r>
              <a:rPr lang="en-US" dirty="0" err="1"/>
              <a:t>disturbanes</a:t>
            </a:r>
            <a:r>
              <a:rPr lang="en-US" dirty="0"/>
              <a:t>, Indifference, delusions, agitation</a:t>
            </a:r>
          </a:p>
          <a:p>
            <a:r>
              <a:rPr lang="en-US" dirty="0"/>
              <a:t>FTD : personality change, early</a:t>
            </a:r>
            <a:r>
              <a:rPr lang="en-US" baseline="0" dirty="0"/>
              <a:t> social skill deteriorates, </a:t>
            </a:r>
            <a:r>
              <a:rPr lang="en-US" dirty="0"/>
              <a:t>executive dysfunction, </a:t>
            </a:r>
            <a:r>
              <a:rPr lang="en-US" dirty="0" err="1"/>
              <a:t>hyperorality</a:t>
            </a:r>
            <a:r>
              <a:rPr lang="en-US" dirty="0"/>
              <a:t>, relative preservation of visual-spatial skills until late stage. </a:t>
            </a:r>
          </a:p>
          <a:p>
            <a:r>
              <a:rPr lang="en-US" dirty="0"/>
              <a:t>LBD : Visual hallucination</a:t>
            </a:r>
            <a:r>
              <a:rPr lang="en-US" baseline="0" dirty="0"/>
              <a:t> (which </a:t>
            </a:r>
            <a:r>
              <a:rPr lang="en-US" baseline="0" dirty="0" err="1"/>
              <a:t>pt</a:t>
            </a:r>
            <a:r>
              <a:rPr lang="en-US" baseline="0" dirty="0"/>
              <a:t> may aware of it), delusions, fluctuating mental status(sometimes looks like delirium), sensitivity to antipsychotic medications, </a:t>
            </a:r>
            <a:r>
              <a:rPr lang="en-US" baseline="0" dirty="0" err="1"/>
              <a:t>Pakinsonism</a:t>
            </a:r>
            <a:r>
              <a:rPr lang="en-US" baseline="0" dirty="0"/>
              <a:t> (tremor, </a:t>
            </a:r>
            <a:r>
              <a:rPr lang="en-US" baseline="0" dirty="0" err="1"/>
              <a:t>orthostasis</a:t>
            </a:r>
            <a:r>
              <a:rPr lang="en-US" baseline="0" dirty="0"/>
              <a:t>, REM behavior), gait instability. </a:t>
            </a:r>
          </a:p>
          <a:p>
            <a:r>
              <a:rPr lang="en-US" baseline="0" dirty="0"/>
              <a:t>Vascular : Abrupt onset, stepwise deterioration, prominent </a:t>
            </a:r>
          </a:p>
          <a:p>
            <a:endParaRPr lang="en-US" baseline="0" dirty="0"/>
          </a:p>
          <a:p>
            <a:r>
              <a:rPr lang="en-US" b="1" dirty="0"/>
              <a:t>Differences Between FTD and Other Dementias</a:t>
            </a:r>
          </a:p>
          <a:p>
            <a:r>
              <a:rPr lang="en-US" dirty="0"/>
              <a:t>FTD differs markedly in several ways when compared to other dementias, especially Alzheimer’s disease:</a:t>
            </a:r>
          </a:p>
          <a:p>
            <a:r>
              <a:rPr lang="en-US" dirty="0"/>
              <a:t>FTD is characterized by cerebral atrophy in the frontal and anterior temporal lobes of the brain, while Alzheimer’s affects the hippocampal, posterior temporal, and parietal regions.</a:t>
            </a:r>
          </a:p>
          <a:p>
            <a:r>
              <a:rPr lang="en-US" dirty="0"/>
              <a:t>The neurofibrillary tangles, senile plaques, and </a:t>
            </a:r>
            <a:r>
              <a:rPr lang="en-US" dirty="0" err="1"/>
              <a:t>Lewy</a:t>
            </a:r>
            <a:r>
              <a:rPr lang="en-US" dirty="0"/>
              <a:t> bodies present in the brains of Alzheimer’s and other dementia patients are absent. (Pick bodies are also usually absent.)</a:t>
            </a:r>
          </a:p>
          <a:p>
            <a:r>
              <a:rPr lang="en-US" dirty="0"/>
              <a:t>Alzheimer’s patients experience severe memory loss. While FTD patients exhibit memory disturbances, they remain oriented to time and place and recall information about the present and past.</a:t>
            </a:r>
          </a:p>
          <a:p>
            <a:r>
              <a:rPr lang="en-US" dirty="0"/>
              <a:t>FTD patients, even in late stages of the disease, retain </a:t>
            </a:r>
            <a:r>
              <a:rPr lang="en-US" dirty="0" err="1"/>
              <a:t>visuo</a:t>
            </a:r>
            <a:r>
              <a:rPr lang="en-US" dirty="0"/>
              <a:t>-spatial orientation, and they negotiate and locate their surroundings accurately.</a:t>
            </a:r>
          </a:p>
          <a:p>
            <a:r>
              <a:rPr lang="en-US" dirty="0"/>
              <a:t>Intellectual failure in FTD is distinctly different from that of Alzheimer’s patients. Results of intelligence tests are normal in those with FTD until the point in the disease when disinterest results in lower scores.</a:t>
            </a:r>
          </a:p>
          <a:p>
            <a:r>
              <a:rPr lang="en-US" dirty="0"/>
              <a:t>Life expectancy is slightly longer for FTD.</a:t>
            </a:r>
          </a:p>
          <a:p>
            <a:r>
              <a:rPr lang="en-US" baseline="0" dirty="0"/>
              <a:t>aphasia, motor sign. </a:t>
            </a:r>
          </a:p>
          <a:p>
            <a:endParaRPr lang="en-US" baseline="0" dirty="0"/>
          </a:p>
          <a:p>
            <a:r>
              <a:rPr lang="en-US" baseline="0" dirty="0"/>
              <a:t>Why is it important to think about subtype? </a:t>
            </a:r>
          </a:p>
          <a:p>
            <a:pPr marL="171450" indent="-171450">
              <a:buFontTx/>
              <a:buChar char="-"/>
            </a:pPr>
            <a:r>
              <a:rPr lang="en-US" baseline="0" dirty="0"/>
              <a:t>Treatment option and expectation can be different. </a:t>
            </a:r>
          </a:p>
          <a:p>
            <a:pPr marL="171450" indent="-171450">
              <a:buFontTx/>
              <a:buChar char="-"/>
            </a:pPr>
            <a:r>
              <a:rPr lang="en-US" baseline="0" dirty="0"/>
              <a:t>Different pathology. </a:t>
            </a:r>
          </a:p>
        </p:txBody>
      </p:sp>
      <p:sp>
        <p:nvSpPr>
          <p:cNvPr id="4" name="Slide Number Placeholder 3"/>
          <p:cNvSpPr>
            <a:spLocks noGrp="1"/>
          </p:cNvSpPr>
          <p:nvPr>
            <p:ph type="sldNum" sz="quarter" idx="10"/>
          </p:nvPr>
        </p:nvSpPr>
        <p:spPr/>
        <p:txBody>
          <a:bodyPr/>
          <a:lstStyle/>
          <a:p>
            <a:fld id="{2B318596-E686-854B-9E9D-72669D44979D}" type="slidenum">
              <a:rPr lang="en-US" smtClean="0"/>
              <a:t>8</a:t>
            </a:fld>
            <a:endParaRPr lang="en-US"/>
          </a:p>
        </p:txBody>
      </p:sp>
    </p:spTree>
    <p:extLst>
      <p:ext uri="{BB962C8B-B14F-4D97-AF65-F5344CB8AC3E}">
        <p14:creationId xmlns:p14="http://schemas.microsoft.com/office/powerpoint/2010/main" val="1128453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factor for fall. </a:t>
            </a:r>
          </a:p>
          <a:p>
            <a:pPr marL="171450" indent="-171450">
              <a:buFontTx/>
              <a:buChar char="-"/>
            </a:pPr>
            <a:r>
              <a:rPr lang="en-US" baseline="0" dirty="0"/>
              <a:t>Previous fall. </a:t>
            </a:r>
          </a:p>
          <a:p>
            <a:pPr marL="171450" indent="-171450">
              <a:buFontTx/>
              <a:buChar char="-"/>
            </a:pPr>
            <a:r>
              <a:rPr lang="en-US" baseline="0" dirty="0" err="1"/>
              <a:t>Pph</a:t>
            </a:r>
            <a:r>
              <a:rPr lang="en-US" baseline="0" dirty="0"/>
              <a:t> neuropathy</a:t>
            </a:r>
          </a:p>
          <a:p>
            <a:pPr marL="171450" indent="-171450">
              <a:buFontTx/>
              <a:buChar char="-"/>
            </a:pPr>
            <a:r>
              <a:rPr lang="en-US" baseline="0" dirty="0"/>
              <a:t>Has DM and HTN</a:t>
            </a:r>
          </a:p>
          <a:p>
            <a:pPr marL="171450" indent="-171450">
              <a:buFontTx/>
              <a:buChar char="-"/>
            </a:pPr>
            <a:endParaRPr lang="en-US" dirty="0"/>
          </a:p>
          <a:p>
            <a:pPr marL="171450" indent="-171450">
              <a:buFontTx/>
              <a:buChar char="-"/>
            </a:pPr>
            <a:endParaRPr lang="en-US" dirty="0"/>
          </a:p>
          <a:p>
            <a:pPr marL="171450" indent="-171450">
              <a:buFontTx/>
              <a:buChar char="-"/>
            </a:pPr>
            <a:r>
              <a:rPr lang="en-US" dirty="0"/>
              <a:t>What do you want to ask more? </a:t>
            </a:r>
          </a:p>
          <a:p>
            <a:pPr marL="171450" indent="-171450">
              <a:buFontTx/>
              <a:buChar char="-"/>
            </a:pPr>
            <a:r>
              <a:rPr lang="en-US" dirty="0"/>
              <a:t>When this started? How</a:t>
            </a:r>
            <a:r>
              <a:rPr lang="en-US" baseline="0" dirty="0"/>
              <a:t> is the function? </a:t>
            </a:r>
            <a:endParaRPr lang="en-US" dirty="0"/>
          </a:p>
        </p:txBody>
      </p:sp>
      <p:sp>
        <p:nvSpPr>
          <p:cNvPr id="4" name="Slide Number Placeholder 3"/>
          <p:cNvSpPr>
            <a:spLocks noGrp="1"/>
          </p:cNvSpPr>
          <p:nvPr>
            <p:ph type="sldNum" sz="quarter" idx="10"/>
          </p:nvPr>
        </p:nvSpPr>
        <p:spPr/>
        <p:txBody>
          <a:bodyPr/>
          <a:lstStyle/>
          <a:p>
            <a:fld id="{2B318596-E686-854B-9E9D-72669D44979D}" type="slidenum">
              <a:rPr lang="en-US" smtClean="0"/>
              <a:t>9</a:t>
            </a:fld>
            <a:endParaRPr lang="en-US"/>
          </a:p>
        </p:txBody>
      </p:sp>
    </p:spTree>
    <p:extLst>
      <p:ext uri="{BB962C8B-B14F-4D97-AF65-F5344CB8AC3E}">
        <p14:creationId xmlns:p14="http://schemas.microsoft.com/office/powerpoint/2010/main" val="365445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D8161E-768C-534B-B1C6-4D6CD4893F1C}"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99827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8161E-768C-534B-B1C6-4D6CD4893F1C}"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81233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8161E-768C-534B-B1C6-4D6CD4893F1C}"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159775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8161E-768C-534B-B1C6-4D6CD4893F1C}"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89307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8161E-768C-534B-B1C6-4D6CD4893F1C}"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43248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8161E-768C-534B-B1C6-4D6CD4893F1C}"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86514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8161E-768C-534B-B1C6-4D6CD4893F1C}" type="datetimeFigureOut">
              <a:rPr lang="en-US" smtClean="0"/>
              <a:t>4/3/2019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72506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8161E-768C-534B-B1C6-4D6CD4893F1C}" type="datetimeFigureOut">
              <a:rPr lang="en-US" smtClean="0"/>
              <a:t>4/3/2019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110371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8161E-768C-534B-B1C6-4D6CD4893F1C}" type="datetimeFigureOut">
              <a:rPr lang="en-US" smtClean="0"/>
              <a:t>4/3/2019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69871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D8161E-768C-534B-B1C6-4D6CD4893F1C}"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45994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D8161E-768C-534B-B1C6-4D6CD4893F1C}"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E169C-E8EC-D440-BB69-037454601B78}" type="slidenum">
              <a:rPr lang="en-US" smtClean="0"/>
              <a:t>‹#›</a:t>
            </a:fld>
            <a:endParaRPr lang="en-US"/>
          </a:p>
        </p:txBody>
      </p:sp>
    </p:spTree>
    <p:extLst>
      <p:ext uri="{BB962C8B-B14F-4D97-AF65-F5344CB8AC3E}">
        <p14:creationId xmlns:p14="http://schemas.microsoft.com/office/powerpoint/2010/main" val="278606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8161E-768C-534B-B1C6-4D6CD4893F1C}" type="datetimeFigureOut">
              <a:rPr lang="en-US" smtClean="0"/>
              <a:t>4/3/2019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E169C-E8EC-D440-BB69-037454601B78}" type="slidenum">
              <a:rPr lang="en-US" smtClean="0"/>
              <a:t>‹#›</a:t>
            </a:fld>
            <a:endParaRPr lang="en-US"/>
          </a:p>
        </p:txBody>
      </p:sp>
    </p:spTree>
    <p:extLst>
      <p:ext uri="{BB962C8B-B14F-4D97-AF65-F5344CB8AC3E}">
        <p14:creationId xmlns:p14="http://schemas.microsoft.com/office/powerpoint/2010/main" val="125303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72000" y="1219199"/>
            <a:ext cx="3955507" cy="3955507"/>
          </a:xfrm>
          <a:prstGeom prst="rect">
            <a:avLst/>
          </a:prstGeom>
        </p:spPr>
      </p:pic>
      <p:sp>
        <p:nvSpPr>
          <p:cNvPr id="2" name="Title 1"/>
          <p:cNvSpPr>
            <a:spLocks noGrp="1"/>
          </p:cNvSpPr>
          <p:nvPr>
            <p:ph type="ctrTitle"/>
          </p:nvPr>
        </p:nvSpPr>
        <p:spPr>
          <a:xfrm>
            <a:off x="685800" y="1395412"/>
            <a:ext cx="3886200" cy="1470025"/>
          </a:xfrm>
        </p:spPr>
        <p:txBody>
          <a:bodyPr/>
          <a:lstStyle/>
          <a:p>
            <a:r>
              <a:rPr lang="en-US" b="1" i="1" dirty="0">
                <a:solidFill>
                  <a:srgbClr val="000090"/>
                </a:solidFill>
              </a:rPr>
              <a:t>Dementias in the elderly</a:t>
            </a:r>
            <a:r>
              <a:rPr lang="en-US" dirty="0"/>
              <a:t>	 	</a:t>
            </a:r>
          </a:p>
        </p:txBody>
      </p:sp>
      <p:sp>
        <p:nvSpPr>
          <p:cNvPr id="3" name="Subtitle 2"/>
          <p:cNvSpPr>
            <a:spLocks noGrp="1"/>
          </p:cNvSpPr>
          <p:nvPr>
            <p:ph type="subTitle" idx="1"/>
          </p:nvPr>
        </p:nvSpPr>
        <p:spPr>
          <a:xfrm>
            <a:off x="685800" y="3651250"/>
            <a:ext cx="6146800" cy="1752600"/>
          </a:xfrm>
        </p:spPr>
        <p:txBody>
          <a:bodyPr>
            <a:normAutofit/>
          </a:bodyPr>
          <a:lstStyle/>
          <a:p>
            <a:pPr algn="l"/>
            <a:r>
              <a:rPr lang="en-US" sz="2000" b="1" dirty="0">
                <a:solidFill>
                  <a:schemeClr val="tx1">
                    <a:lumMod val="85000"/>
                    <a:lumOff val="15000"/>
                  </a:schemeClr>
                </a:solidFill>
              </a:rPr>
              <a:t>So dam Kim, MD</a:t>
            </a:r>
            <a:br>
              <a:rPr lang="en-US" sz="2000" b="1" dirty="0">
                <a:solidFill>
                  <a:schemeClr val="tx1">
                    <a:lumMod val="85000"/>
                    <a:lumOff val="15000"/>
                  </a:schemeClr>
                </a:solidFill>
              </a:rPr>
            </a:br>
            <a:r>
              <a:rPr lang="en-US" sz="2000" b="1" dirty="0">
                <a:solidFill>
                  <a:schemeClr val="tx1">
                    <a:lumMod val="85000"/>
                    <a:lumOff val="15000"/>
                  </a:schemeClr>
                </a:solidFill>
              </a:rPr>
              <a:t>Assistant Professor of Medicine</a:t>
            </a:r>
            <a:br>
              <a:rPr lang="en-US" sz="2000" b="1" dirty="0">
                <a:solidFill>
                  <a:schemeClr val="tx1">
                    <a:lumMod val="85000"/>
                    <a:lumOff val="15000"/>
                  </a:schemeClr>
                </a:solidFill>
              </a:rPr>
            </a:br>
            <a:r>
              <a:rPr lang="en-US" sz="2000" b="1" dirty="0">
                <a:solidFill>
                  <a:schemeClr val="tx1">
                    <a:lumMod val="85000"/>
                    <a:lumOff val="15000"/>
                  </a:schemeClr>
                </a:solidFill>
              </a:rPr>
              <a:t>Geriatric Medicine</a:t>
            </a:r>
          </a:p>
        </p:txBody>
      </p:sp>
      <p:pic>
        <p:nvPicPr>
          <p:cNvPr id="5" name="Picture 16" descr="UFsignatureTheme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6041577"/>
            <a:ext cx="2463800" cy="68307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flipH="1">
            <a:off x="685800" y="5638800"/>
            <a:ext cx="8051800" cy="0"/>
          </a:xfrm>
          <a:prstGeom prst="line">
            <a:avLst/>
          </a:prstGeom>
          <a:ln>
            <a:solidFill>
              <a:schemeClr val="accent6"/>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5351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1: Mrs. Jones</a:t>
            </a:r>
          </a:p>
        </p:txBody>
      </p:sp>
      <p:sp>
        <p:nvSpPr>
          <p:cNvPr id="3" name="Content Placeholder 2"/>
          <p:cNvSpPr>
            <a:spLocks noGrp="1"/>
          </p:cNvSpPr>
          <p:nvPr>
            <p:ph idx="1"/>
          </p:nvPr>
        </p:nvSpPr>
        <p:spPr>
          <a:xfrm>
            <a:off x="279400" y="1600200"/>
            <a:ext cx="8585200" cy="5020958"/>
          </a:xfrm>
        </p:spPr>
        <p:txBody>
          <a:bodyPr>
            <a:normAutofit fontScale="47500" lnSpcReduction="20000"/>
          </a:bodyPr>
          <a:lstStyle/>
          <a:p>
            <a:r>
              <a:rPr lang="en-US" sz="3400" dirty="0"/>
              <a:t>Physical Exam: </a:t>
            </a:r>
            <a:r>
              <a:rPr lang="en-US" sz="3000" dirty="0"/>
              <a:t>Vitals: BP : 160/92,  HR: 48  RR :16  T:97.0 F  </a:t>
            </a:r>
          </a:p>
          <a:p>
            <a:pPr lvl="1"/>
            <a:r>
              <a:rPr lang="en-US" sz="3000" dirty="0"/>
              <a:t>Head: </a:t>
            </a:r>
            <a:r>
              <a:rPr lang="en-US" sz="3400" dirty="0"/>
              <a:t>Edema and ecchymosis in R orbit</a:t>
            </a:r>
          </a:p>
          <a:p>
            <a:pPr lvl="1"/>
            <a:r>
              <a:rPr lang="en-US" sz="3400" dirty="0"/>
              <a:t>Eyes: PERRLA, EOMI, Sclera anicteric</a:t>
            </a:r>
          </a:p>
          <a:p>
            <a:pPr lvl="1"/>
            <a:r>
              <a:rPr lang="en-US" sz="3400" dirty="0"/>
              <a:t>ENT: MMM</a:t>
            </a:r>
          </a:p>
          <a:p>
            <a:pPr lvl="1"/>
            <a:r>
              <a:rPr lang="en-US" sz="3400" dirty="0"/>
              <a:t>CV: </a:t>
            </a:r>
            <a:r>
              <a:rPr lang="en-US" sz="3400" dirty="0" err="1"/>
              <a:t>Irreg</a:t>
            </a:r>
            <a:r>
              <a:rPr lang="en-US" sz="3400" dirty="0"/>
              <a:t>/</a:t>
            </a:r>
            <a:r>
              <a:rPr lang="en-US" sz="3400" dirty="0" err="1"/>
              <a:t>irreg</a:t>
            </a:r>
            <a:endParaRPr lang="en-US" sz="3400" dirty="0"/>
          </a:p>
          <a:p>
            <a:pPr lvl="1"/>
            <a:r>
              <a:rPr lang="en-US" sz="3400" dirty="0" err="1"/>
              <a:t>Resp</a:t>
            </a:r>
            <a:r>
              <a:rPr lang="en-US" sz="3400" dirty="0"/>
              <a:t>: CTA, good air entry</a:t>
            </a:r>
          </a:p>
          <a:p>
            <a:pPr lvl="1"/>
            <a:r>
              <a:rPr lang="en-US" sz="3400" dirty="0"/>
              <a:t>GI: +Bowel sounds, soft, </a:t>
            </a:r>
            <a:r>
              <a:rPr lang="en-US" sz="3400" dirty="0" err="1"/>
              <a:t>nontender</a:t>
            </a:r>
            <a:r>
              <a:rPr lang="en-US" sz="3400" dirty="0"/>
              <a:t>, </a:t>
            </a:r>
            <a:r>
              <a:rPr lang="en-US" sz="3400" dirty="0" err="1"/>
              <a:t>nondistended</a:t>
            </a:r>
            <a:endParaRPr lang="en-US" sz="3400" dirty="0"/>
          </a:p>
          <a:p>
            <a:pPr lvl="1"/>
            <a:r>
              <a:rPr lang="en-US" sz="3400" dirty="0"/>
              <a:t>GU: no </a:t>
            </a:r>
            <a:r>
              <a:rPr lang="en-US" sz="3400" dirty="0" err="1"/>
              <a:t>foley</a:t>
            </a:r>
            <a:r>
              <a:rPr lang="en-US" sz="3400" dirty="0"/>
              <a:t> catheter</a:t>
            </a:r>
          </a:p>
          <a:p>
            <a:pPr lvl="1"/>
            <a:r>
              <a:rPr lang="en-US" sz="3400" dirty="0" err="1"/>
              <a:t>Neuro</a:t>
            </a:r>
            <a:r>
              <a:rPr lang="en-US" sz="3400" dirty="0"/>
              <a:t>:  Motor intact, CAM (</a:t>
            </a:r>
            <a:r>
              <a:rPr lang="en-US" sz="3400" dirty="0" err="1"/>
              <a:t>Neg</a:t>
            </a:r>
            <a:r>
              <a:rPr lang="en-US" sz="3400" dirty="0"/>
              <a:t>), Mini Cog (</a:t>
            </a:r>
            <a:r>
              <a:rPr lang="en-US" sz="3400" dirty="0" err="1"/>
              <a:t>Pos</a:t>
            </a:r>
            <a:r>
              <a:rPr lang="en-US" sz="3400" dirty="0"/>
              <a:t>), </a:t>
            </a:r>
            <a:r>
              <a:rPr lang="en-US" sz="3400" dirty="0" err="1"/>
              <a:t>MoCA</a:t>
            </a:r>
            <a:r>
              <a:rPr lang="en-US" sz="3400" dirty="0"/>
              <a:t> = 18/30</a:t>
            </a:r>
          </a:p>
          <a:p>
            <a:pPr lvl="1"/>
            <a:r>
              <a:rPr lang="en-US" sz="3400" dirty="0"/>
              <a:t>Skin: Senile </a:t>
            </a:r>
            <a:r>
              <a:rPr lang="en-US" sz="3400" dirty="0" err="1"/>
              <a:t>purpura</a:t>
            </a:r>
            <a:endParaRPr lang="en-US" sz="3400" dirty="0"/>
          </a:p>
          <a:p>
            <a:pPr lvl="1"/>
            <a:r>
              <a:rPr lang="en-US" sz="3400" dirty="0"/>
              <a:t>Lymph: No Cervical lymphadenopathy</a:t>
            </a:r>
          </a:p>
          <a:p>
            <a:pPr marL="457200" lvl="1" indent="0">
              <a:buNone/>
            </a:pPr>
            <a:endParaRPr lang="en-US" sz="3400" dirty="0"/>
          </a:p>
          <a:p>
            <a:r>
              <a:rPr lang="en-US" sz="3400" dirty="0"/>
              <a:t>Medications :  </a:t>
            </a:r>
          </a:p>
          <a:p>
            <a:pPr lvl="1"/>
            <a:r>
              <a:rPr lang="en-US" sz="3000" dirty="0"/>
              <a:t>Lantus 30u QHS, Novolog 6u TID AC</a:t>
            </a:r>
          </a:p>
          <a:p>
            <a:pPr lvl="1"/>
            <a:r>
              <a:rPr lang="en-US" sz="3000" dirty="0"/>
              <a:t>Atenolol 20 mg BID, Lisinopril 10 mg QD, Eliquis </a:t>
            </a:r>
            <a:endParaRPr lang="en-US" sz="3000" dirty="0">
              <a:solidFill>
                <a:srgbClr val="FF0000"/>
              </a:solidFill>
            </a:endParaRPr>
          </a:p>
          <a:p>
            <a:pPr lvl="1"/>
            <a:r>
              <a:rPr lang="en-US" sz="3000" dirty="0"/>
              <a:t>Gabapentin 300 mg BID, Donepezil 10 mg QHS</a:t>
            </a:r>
            <a:endParaRPr lang="en-US" sz="2900" dirty="0"/>
          </a:p>
          <a:p>
            <a:pPr lvl="1"/>
            <a:r>
              <a:rPr lang="en-US" sz="2900" dirty="0" err="1"/>
              <a:t>Ginko</a:t>
            </a:r>
            <a:r>
              <a:rPr lang="en-US" sz="2900" dirty="0"/>
              <a:t> Biloba 1 Tab QD, Garlic 1 Tab QD, MVI 1 Tab QD</a:t>
            </a:r>
          </a:p>
          <a:p>
            <a:pPr lvl="1"/>
            <a:r>
              <a:rPr lang="en-US" sz="2900" dirty="0"/>
              <a:t>Ca 400 mg QD, Vit D 600u QD</a:t>
            </a:r>
          </a:p>
          <a:p>
            <a:pPr marL="0" indent="0">
              <a:buNone/>
            </a:pPr>
            <a:r>
              <a:rPr lang="en-US" sz="3400" dirty="0"/>
              <a:t>   </a:t>
            </a:r>
          </a:p>
        </p:txBody>
      </p:sp>
    </p:spTree>
    <p:extLst>
      <p:ext uri="{BB962C8B-B14F-4D97-AF65-F5344CB8AC3E}">
        <p14:creationId xmlns:p14="http://schemas.microsoft.com/office/powerpoint/2010/main" val="398679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Mrs. Jones’ EKG</a:t>
            </a:r>
          </a:p>
        </p:txBody>
      </p:sp>
      <p:pic>
        <p:nvPicPr>
          <p:cNvPr id="4" name="Content Placeholder 3"/>
          <p:cNvPicPr>
            <a:picLocks noGrp="1" noChangeAspect="1"/>
          </p:cNvPicPr>
          <p:nvPr>
            <p:ph idx="1"/>
          </p:nvPr>
        </p:nvPicPr>
        <p:blipFill>
          <a:blip r:embed="rId2"/>
          <a:srcRect t="2984" b="2984"/>
          <a:stretch>
            <a:fillRect/>
          </a:stretch>
        </p:blipFill>
        <p:spPr/>
      </p:pic>
    </p:spTree>
    <p:extLst>
      <p:ext uri="{BB962C8B-B14F-4D97-AF65-F5344CB8AC3E}">
        <p14:creationId xmlns:p14="http://schemas.microsoft.com/office/powerpoint/2010/main" val="86500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354"/>
            <a:ext cx="8229600" cy="1143000"/>
          </a:xfrm>
        </p:spPr>
        <p:txBody>
          <a:bodyPr/>
          <a:lstStyle/>
          <a:p>
            <a:r>
              <a:rPr lang="en-US" dirty="0"/>
              <a:t>Mrs. </a:t>
            </a:r>
            <a:r>
              <a:rPr lang="en-US" dirty="0" err="1"/>
              <a:t>Jonse’s</a:t>
            </a:r>
            <a:r>
              <a:rPr lang="en-US" dirty="0"/>
              <a:t> Head CT</a:t>
            </a:r>
          </a:p>
        </p:txBody>
      </p:sp>
      <p:pic>
        <p:nvPicPr>
          <p:cNvPr id="6" name="Picture 5"/>
          <p:cNvPicPr>
            <a:picLocks noChangeAspect="1"/>
          </p:cNvPicPr>
          <p:nvPr/>
        </p:nvPicPr>
        <p:blipFill>
          <a:blip r:embed="rId2"/>
          <a:stretch>
            <a:fillRect/>
          </a:stretch>
        </p:blipFill>
        <p:spPr>
          <a:xfrm>
            <a:off x="481918" y="1404945"/>
            <a:ext cx="8204882" cy="5333691"/>
          </a:xfrm>
          <a:prstGeom prst="rect">
            <a:avLst/>
          </a:prstGeom>
        </p:spPr>
      </p:pic>
    </p:spTree>
    <p:extLst>
      <p:ext uri="{BB962C8B-B14F-4D97-AF65-F5344CB8AC3E}">
        <p14:creationId xmlns:p14="http://schemas.microsoft.com/office/powerpoint/2010/main" val="3691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b="1" dirty="0">
              <a:solidFill>
                <a:srgbClr val="3A38CD"/>
              </a:solidFill>
            </a:endParaRPr>
          </a:p>
          <a:p>
            <a:endParaRPr lang="en-US" sz="3600" b="1" dirty="0">
              <a:solidFill>
                <a:srgbClr val="3A38CD"/>
              </a:solidFill>
            </a:endParaRPr>
          </a:p>
          <a:p>
            <a:r>
              <a:rPr lang="en-US" sz="3600" b="1" dirty="0">
                <a:solidFill>
                  <a:srgbClr val="3A38CD"/>
                </a:solidFill>
              </a:rPr>
              <a:t>What is the likely Diagnosis ?</a:t>
            </a:r>
          </a:p>
        </p:txBody>
      </p:sp>
    </p:spTree>
    <p:extLst>
      <p:ext uri="{BB962C8B-B14F-4D97-AF65-F5344CB8AC3E}">
        <p14:creationId xmlns:p14="http://schemas.microsoft.com/office/powerpoint/2010/main" val="2317069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endParaRPr lang="en-US" dirty="0"/>
          </a:p>
          <a:p>
            <a:endParaRPr lang="en-US" sz="3600" b="1" dirty="0">
              <a:solidFill>
                <a:srgbClr val="3A38CD"/>
              </a:solidFill>
            </a:endParaRPr>
          </a:p>
          <a:p>
            <a:endParaRPr lang="en-US" sz="3600" b="1" dirty="0">
              <a:solidFill>
                <a:srgbClr val="3A38CD"/>
              </a:solidFill>
            </a:endParaRPr>
          </a:p>
          <a:p>
            <a:r>
              <a:rPr lang="en-US" sz="3600" b="1" dirty="0">
                <a:solidFill>
                  <a:srgbClr val="3A38CD"/>
                </a:solidFill>
              </a:rPr>
              <a:t>What is the likely Diagnosis ?      </a:t>
            </a:r>
            <a:br>
              <a:rPr lang="en-US" sz="3600" b="1" dirty="0">
                <a:solidFill>
                  <a:srgbClr val="3A38CD"/>
                </a:solidFill>
              </a:rPr>
            </a:br>
            <a:r>
              <a:rPr lang="en-US" sz="3600" b="1" dirty="0">
                <a:solidFill>
                  <a:srgbClr val="3A38CD"/>
                </a:solidFill>
              </a:rPr>
              <a:t>       </a:t>
            </a:r>
            <a:br>
              <a:rPr lang="en-US" sz="3600" b="1" dirty="0">
                <a:solidFill>
                  <a:srgbClr val="3A38CD"/>
                </a:solidFill>
              </a:rPr>
            </a:br>
            <a:r>
              <a:rPr lang="en-US" sz="3600" b="1" dirty="0">
                <a:solidFill>
                  <a:srgbClr val="3A38CD"/>
                </a:solidFill>
              </a:rPr>
              <a:t>                        Alzheimer’s Disease</a:t>
            </a:r>
            <a:br>
              <a:rPr lang="en-US" sz="3600" b="1" dirty="0">
                <a:solidFill>
                  <a:srgbClr val="3A38CD"/>
                </a:solidFill>
              </a:rPr>
            </a:br>
            <a:r>
              <a:rPr lang="en-US" sz="3600" b="1" dirty="0">
                <a:solidFill>
                  <a:srgbClr val="3A38CD"/>
                </a:solidFill>
              </a:rPr>
              <a:t>                        Syncope due to </a:t>
            </a:r>
            <a:r>
              <a:rPr lang="en-US" sz="3600" b="1" dirty="0" err="1">
                <a:solidFill>
                  <a:srgbClr val="3A38CD"/>
                </a:solidFill>
              </a:rPr>
              <a:t>Bradycardia</a:t>
            </a:r>
            <a:r>
              <a:rPr lang="en-US" sz="3600" b="1" dirty="0">
                <a:solidFill>
                  <a:srgbClr val="3A38CD"/>
                </a:solidFill>
              </a:rPr>
              <a:t/>
            </a:r>
            <a:br>
              <a:rPr lang="en-US" sz="3600" b="1" dirty="0">
                <a:solidFill>
                  <a:srgbClr val="3A38CD"/>
                </a:solidFill>
              </a:rPr>
            </a:br>
            <a:r>
              <a:rPr lang="en-US" sz="3600" b="1" dirty="0">
                <a:solidFill>
                  <a:srgbClr val="3A38CD"/>
                </a:solidFill>
              </a:rPr>
              <a:t>                        Fall with R hip fracture</a:t>
            </a:r>
          </a:p>
          <a:p>
            <a:pPr marL="0" indent="0">
              <a:buNone/>
            </a:pPr>
            <a:r>
              <a:rPr lang="en-US" sz="3600" b="1" dirty="0">
                <a:solidFill>
                  <a:srgbClr val="3A38CD"/>
                </a:solidFill>
              </a:rPr>
              <a:t>                                         </a:t>
            </a:r>
          </a:p>
        </p:txBody>
      </p:sp>
    </p:spTree>
    <p:extLst>
      <p:ext uri="{BB962C8B-B14F-4D97-AF65-F5344CB8AC3E}">
        <p14:creationId xmlns:p14="http://schemas.microsoft.com/office/powerpoint/2010/main" val="2978150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AD : Epidemiology</a:t>
            </a:r>
          </a:p>
        </p:txBody>
      </p:sp>
      <p:sp>
        <p:nvSpPr>
          <p:cNvPr id="3" name="Content Placeholder 2"/>
          <p:cNvSpPr>
            <a:spLocks noGrp="1"/>
          </p:cNvSpPr>
          <p:nvPr>
            <p:ph idx="1"/>
          </p:nvPr>
        </p:nvSpPr>
        <p:spPr/>
        <p:txBody>
          <a:bodyPr/>
          <a:lstStyle/>
          <a:p>
            <a:r>
              <a:rPr lang="en-US" dirty="0"/>
              <a:t>5 million patients in US</a:t>
            </a:r>
          </a:p>
          <a:p>
            <a:endParaRPr lang="en-US" dirty="0"/>
          </a:p>
          <a:p>
            <a:r>
              <a:rPr lang="en-US" dirty="0"/>
              <a:t>15 millions by 2050</a:t>
            </a:r>
          </a:p>
          <a:p>
            <a:endParaRPr lang="en-US" dirty="0"/>
          </a:p>
          <a:p>
            <a:r>
              <a:rPr lang="en-US" dirty="0"/>
              <a:t>Cost : $ 20 Billion / year</a:t>
            </a:r>
          </a:p>
        </p:txBody>
      </p:sp>
    </p:spTree>
    <p:extLst>
      <p:ext uri="{BB962C8B-B14F-4D97-AF65-F5344CB8AC3E}">
        <p14:creationId xmlns:p14="http://schemas.microsoft.com/office/powerpoint/2010/main" val="274486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7209D-7F77-4854-B65E-69A0F2E87EC3}"/>
              </a:ext>
            </a:extLst>
          </p:cNvPr>
          <p:cNvPicPr>
            <a:picLocks noChangeAspect="1"/>
          </p:cNvPicPr>
          <p:nvPr/>
        </p:nvPicPr>
        <p:blipFill>
          <a:blip r:embed="rId2"/>
          <a:stretch>
            <a:fillRect/>
          </a:stretch>
        </p:blipFill>
        <p:spPr>
          <a:xfrm>
            <a:off x="901363" y="1473423"/>
            <a:ext cx="7171483" cy="4894283"/>
          </a:xfrm>
          <a:prstGeom prst="rect">
            <a:avLst/>
          </a:prstGeom>
        </p:spPr>
      </p:pic>
      <p:pic>
        <p:nvPicPr>
          <p:cNvPr id="4" name="Picture 3">
            <a:extLst>
              <a:ext uri="{FF2B5EF4-FFF2-40B4-BE49-F238E27FC236}">
                <a16:creationId xmlns:a16="http://schemas.microsoft.com/office/drawing/2014/main" id="{DDF514E9-65DC-4FBB-9406-AAD5EBB28BB9}"/>
              </a:ext>
            </a:extLst>
          </p:cNvPr>
          <p:cNvPicPr>
            <a:picLocks noChangeAspect="1"/>
          </p:cNvPicPr>
          <p:nvPr/>
        </p:nvPicPr>
        <p:blipFill rotWithShape="1">
          <a:blip r:embed="rId3"/>
          <a:srcRect r="17239"/>
          <a:stretch/>
        </p:blipFill>
        <p:spPr>
          <a:xfrm>
            <a:off x="692358" y="573840"/>
            <a:ext cx="7589494" cy="941451"/>
          </a:xfrm>
          <a:prstGeom prst="rect">
            <a:avLst/>
          </a:prstGeom>
        </p:spPr>
      </p:pic>
    </p:spTree>
    <p:extLst>
      <p:ext uri="{BB962C8B-B14F-4D97-AF65-F5344CB8AC3E}">
        <p14:creationId xmlns:p14="http://schemas.microsoft.com/office/powerpoint/2010/main" val="2849708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417638"/>
            <a:ext cx="8229600" cy="5211762"/>
          </a:xfrm>
          <a:prstGeom prst="rect">
            <a:avLst/>
          </a:prstGeom>
        </p:spPr>
      </p:pic>
      <p:sp>
        <p:nvSpPr>
          <p:cNvPr id="5" name="Title 1"/>
          <p:cNvSpPr>
            <a:spLocks noGrp="1"/>
          </p:cNvSpPr>
          <p:nvPr>
            <p:ph type="title"/>
          </p:nvPr>
        </p:nvSpPr>
        <p:spPr/>
        <p:txBody>
          <a:bodyPr/>
          <a:lstStyle/>
          <a:p>
            <a:r>
              <a:rPr lang="en-US" b="1" dirty="0">
                <a:solidFill>
                  <a:srgbClr val="000090"/>
                </a:solidFill>
              </a:rPr>
              <a:t>AD : Pathophysiology</a:t>
            </a:r>
          </a:p>
        </p:txBody>
      </p:sp>
    </p:spTree>
    <p:extLst>
      <p:ext uri="{BB962C8B-B14F-4D97-AF65-F5344CB8AC3E}">
        <p14:creationId xmlns:p14="http://schemas.microsoft.com/office/powerpoint/2010/main" val="3315983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281"/>
          </a:xfrm>
        </p:spPr>
        <p:txBody>
          <a:bodyPr>
            <a:normAutofit fontScale="90000"/>
          </a:bodyPr>
          <a:lstStyle/>
          <a:p>
            <a:r>
              <a:rPr lang="en-US" b="1" dirty="0">
                <a:solidFill>
                  <a:srgbClr val="000090"/>
                </a:solidFill>
              </a:rPr>
              <a:t>AD : Progression and Clinical features</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124" b="100000" l="167" r="100000">
                        <a14:foregroundMark x1="73500" y1="7544" x2="73500" y2="7544"/>
                        <a14:foregroundMark x1="28000" y1="66132" x2="28000" y2="66132"/>
                        <a14:foregroundMark x1="17000" y1="22472" x2="17000" y2="22472"/>
                        <a14:foregroundMark x1="60667" y1="32745" x2="60667" y2="32745"/>
                        <a14:foregroundMark x1="26000" y1="7544" x2="26000" y2="7544"/>
                        <a14:foregroundMark x1="8000" y1="58748" x2="8000" y2="58748"/>
                        <a14:foregroundMark x1="68500" y1="94222" x2="68500" y2="94222"/>
                        <a14:foregroundMark x1="82500" y1="52488" x2="82500" y2="52488"/>
                        <a14:foregroundMark x1="39833" y1="95345" x2="39833" y2="95345"/>
                        <a14:foregroundMark x1="63167" y1="63563" x2="63167" y2="63563"/>
                        <a14:foregroundMark x1="60167" y1="82504" x2="60167" y2="82504"/>
                        <a14:foregroundMark x1="64167" y1="84912" x2="64167" y2="84912"/>
                        <a14:foregroundMark x1="50167" y1="80096" x2="50167" y2="80096"/>
                        <a14:foregroundMark x1="57167" y1="65971" x2="57167" y2="65971"/>
                        <a14:foregroundMark x1="54667" y1="67897" x2="54667" y2="67897"/>
                        <a14:backgroundMark x1="89000" y1="83949" x2="89000" y2="83949"/>
                        <a14:backgroundMark x1="87000" y1="89085" x2="87000" y2="89085"/>
                        <a14:backgroundMark x1="84500" y1="85072" x2="84500" y2="85072"/>
                        <a14:backgroundMark x1="94333" y1="90690" x2="94333" y2="90690"/>
                        <a14:backgroundMark x1="93833" y1="82022" x2="93833" y2="82022"/>
                        <a14:backgroundMark x1="92333" y1="71750" x2="92333" y2="71750"/>
                        <a14:backgroundMark x1="67333" y1="46549" x2="67333" y2="46549"/>
                        <a14:backgroundMark x1="61500" y1="46549" x2="61500" y2="46549"/>
                        <a14:backgroundMark x1="75833" y1="60353" x2="75833" y2="60353"/>
                        <a14:backgroundMark x1="86500" y1="60674" x2="86500" y2="60674"/>
                        <a14:backgroundMark x1="78333" y1="77207" x2="78333" y2="77207"/>
                        <a14:backgroundMark x1="65667" y1="72071" x2="65667" y2="72071"/>
                        <a14:backgroundMark x1="53000" y1="50080" x2="53000" y2="50080"/>
                        <a14:backgroundMark x1="53333" y1="45265" x2="53333" y2="45265"/>
                        <a14:backgroundMark x1="53333" y1="40610" x2="53333" y2="40610"/>
                        <a14:backgroundMark x1="56167" y1="46870" x2="56167" y2="46870"/>
                        <a14:backgroundMark x1="58667" y1="51685" x2="58667" y2="51685"/>
                        <a14:backgroundMark x1="62333" y1="51204" x2="62333" y2="51204"/>
                        <a14:backgroundMark x1="60000" y1="56822" x2="60000" y2="56822"/>
                        <a14:backgroundMark x1="69333" y1="56340" x2="69333" y2="56340"/>
                        <a14:backgroundMark x1="71833" y1="56019" x2="71833" y2="56019"/>
                        <a14:backgroundMark x1="71833" y1="50401" x2="71833" y2="50401"/>
                        <a14:backgroundMark x1="74167" y1="46870" x2="74167" y2="46870"/>
                        <a14:backgroundMark x1="82000" y1="46067" x2="82000" y2="46067"/>
                        <a14:backgroundMark x1="88167" y1="43820" x2="88167" y2="43820"/>
                        <a14:backgroundMark x1="59500" y1="42536" x2="59500" y2="42536"/>
                        <a14:backgroundMark x1="65167" y1="42536" x2="65167" y2="42536"/>
                        <a14:backgroundMark x1="73500" y1="40931" x2="73500" y2="40931"/>
                        <a14:backgroundMark x1="78667" y1="40610" x2="78667" y2="40610"/>
                        <a14:backgroundMark x1="66500" y1="51685" x2="66500" y2="51685"/>
                        <a14:backgroundMark x1="69000" y1="48796" x2="69000" y2="48796"/>
                        <a14:backgroundMark x1="64500" y1="48796" x2="64500" y2="48796"/>
                        <a14:backgroundMark x1="55000" y1="18138" x2="55000" y2="18138"/>
                        <a14:backgroundMark x1="51667" y1="30819" x2="51667" y2="30819"/>
                        <a14:backgroundMark x1="51333" y1="36276" x2="51333" y2="36276"/>
                        <a14:backgroundMark x1="71000" y1="44462" x2="71000" y2="44462"/>
                        <a14:backgroundMark x1="78000" y1="43820" x2="78000" y2="43820"/>
                        <a14:backgroundMark x1="83667" y1="43018" x2="83667" y2="43018"/>
                        <a14:backgroundMark x1="90167" y1="39486" x2="90167" y2="39486"/>
                        <a14:backgroundMark x1="93833" y1="28411" x2="93833" y2="28411"/>
                        <a14:backgroundMark x1="95500" y1="31140" x2="95500" y2="31140"/>
                        <a14:backgroundMark x1="95500" y1="33868" x2="95500" y2="33868"/>
                        <a14:backgroundMark x1="95500" y1="37079" x2="95500" y2="37079"/>
                        <a14:backgroundMark x1="93833" y1="39807" x2="93833" y2="39807"/>
                        <a14:backgroundMark x1="91500" y1="43018" x2="91500" y2="43018"/>
                        <a14:backgroundMark x1="96833" y1="52488" x2="96833" y2="52488"/>
                        <a14:backgroundMark x1="80333" y1="58266" x2="80333" y2="58266"/>
                        <a14:backgroundMark x1="82500" y1="58266" x2="82500" y2="58266"/>
                        <a14:backgroundMark x1="87333" y1="57945" x2="87333" y2="57945"/>
                        <a14:backgroundMark x1="90667" y1="58266" x2="90667" y2="58266"/>
                        <a14:backgroundMark x1="95500" y1="57464" x2="95500" y2="57464"/>
                        <a14:backgroundMark x1="97167" y1="60353" x2="97167" y2="60353"/>
                        <a14:backgroundMark x1="97167" y1="27127" x2="97167" y2="27127"/>
                        <a14:backgroundMark x1="97167" y1="22793" x2="97167" y2="22793"/>
                        <a14:backgroundMark x1="97167" y1="17014" x2="97167" y2="17014"/>
                        <a14:backgroundMark x1="97167" y1="11878" x2="97167" y2="11878"/>
                        <a14:backgroundMark x1="97167" y1="7063" x2="97167" y2="7063"/>
                        <a14:backgroundMark x1="96833" y1="4334" x2="96833" y2="4334"/>
                        <a14:backgroundMark x1="97167" y1="19262" x2="97167" y2="19262"/>
                        <a14:backgroundMark x1="93833" y1="20546" x2="93833" y2="20546"/>
                        <a14:backgroundMark x1="93500" y1="16533" x2="93500" y2="16533"/>
                        <a14:backgroundMark x1="93500" y1="12681" x2="93500" y2="12681"/>
                        <a14:backgroundMark x1="93000" y1="8989" x2="93000" y2="8989"/>
                        <a14:backgroundMark x1="84000" y1="13804" x2="84000" y2="13804"/>
                        <a14:backgroundMark x1="80000" y1="14607" x2="80000" y2="14607"/>
                        <a14:backgroundMark x1="75833" y1="14125" x2="75833" y2="14125"/>
                        <a14:backgroundMark x1="72167" y1="13002" x2="72167" y2="13002"/>
                        <a14:backgroundMark x1="68500" y1="13002" x2="68500" y2="13002"/>
                        <a14:backgroundMark x1="64833" y1="13323" x2="64833" y2="13323"/>
                        <a14:backgroundMark x1="61500" y1="14928" x2="61500" y2="14928"/>
                        <a14:backgroundMark x1="58667" y1="17014" x2="58667" y2="17014"/>
                        <a14:backgroundMark x1="56167" y1="20064" x2="56167" y2="20064"/>
                        <a14:backgroundMark x1="53000" y1="21348" x2="53000" y2="21348"/>
                        <a14:backgroundMark x1="52500" y1="24077" x2="52500" y2="24077"/>
                        <a14:backgroundMark x1="50500" y1="26324" x2="50500" y2="26324"/>
                        <a14:backgroundMark x1="52500" y1="13804" x2="52500" y2="13804"/>
                        <a14:backgroundMark x1="56667" y1="13323" x2="56667" y2="13323"/>
                        <a14:backgroundMark x1="51000" y1="17014" x2="51000" y2="17014"/>
                        <a14:backgroundMark x1="53833" y1="8989" x2="53833" y2="8989"/>
                        <a14:backgroundMark x1="58333" y1="11075" x2="58333" y2="11075"/>
                        <a14:backgroundMark x1="60667" y1="8989" x2="60667" y2="8989"/>
                        <a14:backgroundMark x1="60333" y1="5457" x2="60333" y2="5457"/>
                        <a14:backgroundMark x1="77167" y1="3531" x2="77167" y2="3531"/>
                        <a14:backgroundMark x1="70167" y1="3210" x2="70167" y2="3210"/>
                        <a14:backgroundMark x1="64000" y1="3531" x2="64000" y2="3531"/>
                        <a14:backgroundMark x1="56667" y1="3210" x2="56667" y2="3210"/>
                        <a14:backgroundMark x1="91500" y1="65008" x2="91500" y2="65008"/>
                        <a14:backgroundMark x1="96333" y1="67416" x2="96333" y2="67416"/>
                        <a14:backgroundMark x1="91000" y1="68539" x2="91000" y2="68539"/>
                        <a14:backgroundMark x1="95167" y1="73676" x2="95167" y2="73676"/>
                        <a14:backgroundMark x1="96833" y1="76886" x2="96833" y2="76886"/>
                        <a14:backgroundMark x1="53833" y1="81220" x2="53833" y2="81220"/>
                        <a14:backgroundMark x1="55000" y1="84270" x2="55000" y2="84270"/>
                        <a14:backgroundMark x1="58333" y1="86677" x2="58333" y2="86677"/>
                        <a14:backgroundMark x1="61167" y1="88283" x2="61167" y2="88283"/>
                        <a14:backgroundMark x1="64000" y1="89085" x2="64000" y2="89085"/>
                        <a14:backgroundMark x1="54167" y1="96148" x2="54167" y2="96148"/>
                        <a14:backgroundMark x1="56667" y1="97271" x2="56667" y2="97271"/>
                        <a14:backgroundMark x1="53833" y1="92616" x2="53833" y2="92616"/>
                        <a14:backgroundMark x1="57000" y1="93419" x2="57000" y2="93419"/>
                        <a14:backgroundMark x1="57000" y1="89888" x2="57000" y2="89888"/>
                        <a14:backgroundMark x1="53000" y1="88604" x2="53000" y2="88604"/>
                        <a14:backgroundMark x1="52167" y1="85072" x2="52167" y2="85072"/>
                        <a14:backgroundMark x1="49667" y1="96148" x2="49667" y2="96148"/>
                        <a14:backgroundMark x1="48500" y1="92616" x2="48500" y2="92616"/>
                        <a14:backgroundMark x1="48833" y1="89085" x2="48833" y2="89085"/>
                        <a14:backgroundMark x1="22333" y1="96950" x2="22333" y2="96950"/>
                        <a14:backgroundMark x1="27167" y1="96950" x2="27167" y2="96950"/>
                        <a14:backgroundMark x1="29167" y1="91493" x2="29167" y2="91493"/>
                        <a14:backgroundMark x1="31667" y1="91493" x2="31667" y2="91493"/>
                        <a14:backgroundMark x1="36167" y1="91814" x2="36167" y2="91814"/>
                        <a14:backgroundMark x1="25500" y1="89406" x2="25500" y2="89406"/>
                        <a14:backgroundMark x1="24667" y1="92616" x2="24667" y2="92616"/>
                        <a14:backgroundMark x1="3000" y1="96629" x2="3000" y2="96629"/>
                        <a14:backgroundMark x1="6000" y1="96950" x2="6000" y2="96950"/>
                        <a14:backgroundMark x1="9167" y1="96629" x2="9167" y2="96629"/>
                        <a14:backgroundMark x1="12833" y1="96629" x2="12833" y2="96629"/>
                        <a14:backgroundMark x1="16500" y1="96950" x2="16500" y2="96950"/>
                        <a14:backgroundMark x1="19000" y1="96950" x2="19000" y2="96950"/>
                        <a14:backgroundMark x1="2167" y1="92937" x2="2167" y2="92937"/>
                        <a14:backgroundMark x1="5500" y1="93419" x2="5500" y2="93419"/>
                        <a14:backgroundMark x1="8333" y1="92937" x2="8333" y2="92937"/>
                        <a14:backgroundMark x1="11667" y1="92937" x2="11667" y2="92937"/>
                        <a14:backgroundMark x1="2667" y1="88283" x2="2667" y2="88283"/>
                        <a14:backgroundMark x1="20167" y1="63082" x2="20167" y2="63082"/>
                        <a14:backgroundMark x1="20167" y1="59551" x2="20167" y2="59551"/>
                        <a14:backgroundMark x1="24333" y1="57464" x2="24333" y2="57464"/>
                        <a14:backgroundMark x1="27667" y1="53933" x2="27667" y2="53933"/>
                        <a14:backgroundMark x1="32167" y1="51204" x2="32167" y2="51204"/>
                        <a14:backgroundMark x1="35833" y1="48475" x2="35833" y2="48475"/>
                        <a14:backgroundMark x1="12000" y1="72873" x2="12000" y2="72873"/>
                        <a14:backgroundMark x1="6000" y1="88604" x2="6000" y2="88604"/>
                        <a14:backgroundMark x1="9167" y1="88604" x2="9167" y2="88604"/>
                        <a14:backgroundMark x1="2167" y1="59872" x2="2167" y2="59872"/>
                        <a14:backgroundMark x1="1833" y1="56340" x2="1833" y2="56340"/>
                        <a14:backgroundMark x1="3000" y1="52809" x2="3000" y2="52809"/>
                        <a14:backgroundMark x1="5167" y1="54735" x2="5167" y2="54735"/>
                        <a14:backgroundMark x1="9167" y1="53933" x2="9167" y2="53933"/>
                        <a14:backgroundMark x1="12500" y1="53933" x2="12500" y2="53933"/>
                        <a14:backgroundMark x1="15000" y1="54414" x2="15000" y2="54414"/>
                        <a14:backgroundMark x1="16167" y1="58266" x2="16167" y2="58266"/>
                        <a14:backgroundMark x1="19500" y1="55217" x2="19500" y2="55217"/>
                        <a14:backgroundMark x1="19500" y1="55217" x2="19500" y2="55217"/>
                        <a14:backgroundMark x1="19500" y1="55217" x2="19500" y2="55217"/>
                        <a14:backgroundMark x1="2167" y1="32263" x2="2167" y2="32263"/>
                        <a14:backgroundMark x1="2167" y1="21990" x2="2167" y2="21990"/>
                        <a14:backgroundMark x1="2167" y1="17014" x2="2167" y2="17014"/>
                        <a14:backgroundMark x1="2667" y1="13002" x2="2667" y2="13002"/>
                        <a14:backgroundMark x1="2667" y1="9470" x2="2667" y2="9470"/>
                        <a14:backgroundMark x1="2167" y1="5136" x2="2167" y2="5136"/>
                        <a14:backgroundMark x1="4667" y1="2729" x2="4667" y2="2729"/>
                        <a14:backgroundMark x1="7500" y1="2729" x2="7500" y2="2729"/>
                        <a14:backgroundMark x1="10833" y1="2729" x2="10833" y2="2729"/>
                        <a14:backgroundMark x1="13667" y1="3210" x2="13667" y2="3210"/>
                        <a14:backgroundMark x1="18667" y1="3210" x2="18667" y2="3210"/>
                        <a14:backgroundMark x1="24667" y1="3210" x2="24667" y2="3210"/>
                        <a14:backgroundMark x1="31667" y1="3210" x2="31667" y2="3210"/>
                        <a14:backgroundMark x1="39500" y1="3210" x2="39500" y2="3210"/>
                        <a14:backgroundMark x1="44333" y1="14928" x2="44333" y2="14928"/>
                        <a14:backgroundMark x1="45167" y1="19743" x2="45167" y2="19743"/>
                        <a14:backgroundMark x1="38167" y1="12681" x2="38167" y2="12681"/>
                        <a14:backgroundMark x1="28000" y1="11396" x2="28000" y2="11396"/>
                        <a14:backgroundMark x1="31333" y1="12199" x2="31333" y2="12199"/>
                        <a14:backgroundMark x1="34500" y1="12199" x2="34500" y2="12199"/>
                        <a14:backgroundMark x1="17833" y1="11075" x2="17833" y2="11075"/>
                        <a14:backgroundMark x1="50167" y1="53130" x2="50167" y2="53130"/>
                        <a14:backgroundMark x1="49667" y1="58748" x2="49667" y2="58748"/>
                        <a14:backgroundMark x1="1833" y1="27127" x2="1833" y2="27127"/>
                        <a14:backgroundMark x1="48500" y1="37079" x2="48500" y2="37079"/>
                        <a14:backgroundMark x1="50500" y1="33547" x2="50500" y2="33547"/>
                        <a14:backgroundMark x1="17000" y1="61156" x2="17000" y2="61156"/>
                        <a14:backgroundMark x1="36667" y1="38684" x2="36667" y2="38684"/>
                        <a14:backgroundMark x1="41500" y1="36597" x2="41500" y2="36597"/>
                        <a14:backgroundMark x1="8000" y1="11396" x2="8000" y2="11396"/>
                        <a14:backgroundMark x1="53000" y1="27608" x2="53000" y2="27608"/>
                        <a14:backgroundMark x1="48833" y1="28732" x2="48833" y2="28732"/>
                        <a14:backgroundMark x1="23167" y1="60674" x2="23167" y2="60674"/>
                        <a14:backgroundMark x1="76667" y1="83949" x2="76667" y2="83949"/>
                        <a14:backgroundMark x1="7167" y1="15730" x2="7167" y2="15730"/>
                        <a14:backgroundMark x1="26833" y1="93740" x2="26833" y2="93740"/>
                        <a14:backgroundMark x1="30500" y1="87961" x2="30500" y2="87961"/>
                        <a14:backgroundMark x1="73500" y1="87159" x2="73500" y2="87159"/>
                        <a14:backgroundMark x1="50500" y1="74157" x2="50500" y2="74157"/>
                        <a14:backgroundMark x1="32500" y1="93740" x2="32500" y2="93740"/>
                        <a14:backgroundMark x1="80333" y1="92937" x2="80333" y2="92937"/>
                        <a14:backgroundMark x1="8833" y1="78812" x2="8833" y2="78812"/>
                        <a14:backgroundMark x1="33667" y1="89085" x2="33667" y2="89085"/>
                        <a14:backgroundMark x1="13667" y1="12199" x2="13667" y2="12199"/>
                        <a14:backgroundMark x1="62667" y1="74799" x2="62667" y2="74799"/>
                        <a14:backgroundMark x1="49667" y1="66934" x2="49667" y2="66934"/>
                        <a14:backgroundMark x1="49667" y1="77207" x2="49667" y2="77207"/>
                        <a14:backgroundMark x1="68667" y1="70947" x2="68667" y2="70947"/>
                        <a14:backgroundMark x1="71833" y1="68379" x2="71833" y2="68379"/>
                        <a14:backgroundMark x1="68667" y1="73836" x2="68667" y2="73836"/>
                        <a14:backgroundMark x1="50667" y1="69502" x2="50667" y2="69502"/>
                        <a14:backgroundMark x1="84333" y1="76726" x2="84333" y2="76726"/>
                        <a14:backgroundMark x1="90500" y1="93258" x2="90500" y2="93258"/>
                        <a14:backgroundMark x1="21833" y1="45586" x2="21833" y2="45586"/>
                        <a14:backgroundMark x1="65167" y1="75762" x2="65167" y2="75762"/>
                        <a14:backgroundMark x1="50667" y1="63082" x2="50667" y2="63082"/>
                        <a14:backgroundMark x1="46000" y1="65008" x2="46000" y2="65008"/>
                      </a14:backgroundRemoval>
                    </a14:imgEffect>
                  </a14:imgLayer>
                </a14:imgProps>
              </a:ext>
            </a:extLst>
          </a:blip>
          <a:stretch>
            <a:fillRect/>
          </a:stretch>
        </p:blipFill>
        <p:spPr>
          <a:xfrm>
            <a:off x="2071057" y="1108919"/>
            <a:ext cx="5360344" cy="5565824"/>
          </a:xfrm>
          <a:prstGeom prst="rect">
            <a:avLst/>
          </a:prstGeom>
        </p:spPr>
      </p:pic>
      <p:cxnSp>
        <p:nvCxnSpPr>
          <p:cNvPr id="5" name="Straight Connector 4"/>
          <p:cNvCxnSpPr/>
          <p:nvPr/>
        </p:nvCxnSpPr>
        <p:spPr>
          <a:xfrm flipH="1">
            <a:off x="3904867" y="5770179"/>
            <a:ext cx="243212" cy="5270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475990" y="5418833"/>
            <a:ext cx="198899" cy="878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701911" y="3986424"/>
            <a:ext cx="449659" cy="5675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296562" y="4053991"/>
            <a:ext cx="751783" cy="2162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864467" y="4513440"/>
            <a:ext cx="4864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77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t>
            </a:r>
          </a:p>
        </p:txBody>
      </p:sp>
      <p:pic>
        <p:nvPicPr>
          <p:cNvPr id="4" name="Picture 3"/>
          <p:cNvPicPr>
            <a:picLocks noChangeAspect="1"/>
          </p:cNvPicPr>
          <p:nvPr/>
        </p:nvPicPr>
        <p:blipFill>
          <a:blip r:embed="rId2"/>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350661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19C2-C922-4C30-AF3C-C3BB1C9878DE}"/>
              </a:ext>
            </a:extLst>
          </p:cNvPr>
          <p:cNvSpPr>
            <a:spLocks noGrp="1"/>
          </p:cNvSpPr>
          <p:nvPr>
            <p:ph type="title"/>
          </p:nvPr>
        </p:nvSpPr>
        <p:spPr/>
        <p:txBody>
          <a:bodyPr/>
          <a:lstStyle/>
          <a:p>
            <a:r>
              <a:rPr lang="en-US" dirty="0"/>
              <a:t>True or False?	</a:t>
            </a:r>
          </a:p>
        </p:txBody>
      </p:sp>
      <p:sp>
        <p:nvSpPr>
          <p:cNvPr id="3" name="Content Placeholder 2">
            <a:extLst>
              <a:ext uri="{FF2B5EF4-FFF2-40B4-BE49-F238E27FC236}">
                <a16:creationId xmlns:a16="http://schemas.microsoft.com/office/drawing/2014/main" id="{3F6BBBE7-3E86-4712-8D2F-3339FA041749}"/>
              </a:ext>
            </a:extLst>
          </p:cNvPr>
          <p:cNvSpPr>
            <a:spLocks noGrp="1"/>
          </p:cNvSpPr>
          <p:nvPr>
            <p:ph idx="1"/>
          </p:nvPr>
        </p:nvSpPr>
        <p:spPr/>
        <p:txBody>
          <a:bodyPr>
            <a:normAutofit/>
          </a:bodyPr>
          <a:lstStyle/>
          <a:p>
            <a:r>
              <a:rPr lang="en-US" sz="2800" dirty="0"/>
              <a:t>Difficulty with retrieval of already learned information is a normal consequence of aging</a:t>
            </a:r>
          </a:p>
          <a:p>
            <a:endParaRPr lang="en-US" sz="2800" dirty="0"/>
          </a:p>
          <a:p>
            <a:r>
              <a:rPr lang="en-US" sz="2800" dirty="0"/>
              <a:t>A careful history and neurological exam is sufficient for detecting cognitive impairment</a:t>
            </a:r>
          </a:p>
          <a:p>
            <a:endParaRPr lang="en-US" sz="2800" dirty="0"/>
          </a:p>
          <a:p>
            <a:r>
              <a:rPr lang="en-US" sz="2800" dirty="0"/>
              <a:t>The united states Preventive services Tash Force (USPSTF) does not support cognitive screening</a:t>
            </a:r>
          </a:p>
        </p:txBody>
      </p:sp>
    </p:spTree>
    <p:extLst>
      <p:ext uri="{BB962C8B-B14F-4D97-AF65-F5344CB8AC3E}">
        <p14:creationId xmlns:p14="http://schemas.microsoft.com/office/powerpoint/2010/main" val="162572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AD : Management</a:t>
            </a:r>
          </a:p>
        </p:txBody>
      </p:sp>
      <p:sp>
        <p:nvSpPr>
          <p:cNvPr id="3" name="Content Placeholder 2"/>
          <p:cNvSpPr>
            <a:spLocks noGrp="1"/>
          </p:cNvSpPr>
          <p:nvPr>
            <p:ph idx="1"/>
          </p:nvPr>
        </p:nvSpPr>
        <p:spPr/>
        <p:txBody>
          <a:bodyPr>
            <a:normAutofit/>
          </a:bodyPr>
          <a:lstStyle/>
          <a:p>
            <a:r>
              <a:rPr lang="en-US" dirty="0"/>
              <a:t>Non pharmacologic :</a:t>
            </a:r>
            <a:br>
              <a:rPr lang="en-US" dirty="0"/>
            </a:br>
            <a:r>
              <a:rPr lang="en-US" dirty="0"/>
              <a:t/>
            </a:r>
            <a:br>
              <a:rPr lang="en-US" dirty="0"/>
            </a:br>
            <a:r>
              <a:rPr lang="en-US" dirty="0"/>
              <a:t>- Routine activities</a:t>
            </a:r>
            <a:br>
              <a:rPr lang="en-US" dirty="0"/>
            </a:br>
            <a:r>
              <a:rPr lang="en-US" dirty="0"/>
              <a:t>- Avoid conflicts</a:t>
            </a:r>
            <a:br>
              <a:rPr lang="en-US" dirty="0"/>
            </a:br>
            <a:r>
              <a:rPr lang="en-US" dirty="0"/>
              <a:t>- Constant reorientation </a:t>
            </a:r>
            <a:br>
              <a:rPr lang="en-US" dirty="0"/>
            </a:br>
            <a:r>
              <a:rPr lang="en-US" dirty="0"/>
              <a:t>- Prevent delirium</a:t>
            </a:r>
            <a:br>
              <a:rPr lang="en-US" dirty="0"/>
            </a:br>
            <a:r>
              <a:rPr lang="en-US" dirty="0"/>
              <a:t/>
            </a:r>
            <a:br>
              <a:rPr lang="en-US" dirty="0"/>
            </a:br>
            <a:endParaRPr lang="en-US" dirty="0"/>
          </a:p>
        </p:txBody>
      </p:sp>
      <p:sp>
        <p:nvSpPr>
          <p:cNvPr id="4" name="TextBox 3"/>
          <p:cNvSpPr txBox="1"/>
          <p:nvPr/>
        </p:nvSpPr>
        <p:spPr>
          <a:xfrm>
            <a:off x="741958" y="5295166"/>
            <a:ext cx="7944842" cy="892552"/>
          </a:xfrm>
          <a:prstGeom prst="rect">
            <a:avLst/>
          </a:prstGeom>
          <a:noFill/>
        </p:spPr>
        <p:txBody>
          <a:bodyPr wrap="square" rtlCol="0">
            <a:spAutoFit/>
          </a:bodyPr>
          <a:lstStyle/>
          <a:p>
            <a:pPr algn="ctr"/>
            <a:r>
              <a:rPr lang="en-US" sz="2600" b="1" i="1" dirty="0">
                <a:solidFill>
                  <a:srgbClr val="000090"/>
                </a:solidFill>
              </a:rPr>
              <a:t>“Remember the atypical presentation of the disease in the elderly and even more in the demented patient”</a:t>
            </a:r>
          </a:p>
        </p:txBody>
      </p:sp>
    </p:spTree>
    <p:extLst>
      <p:ext uri="{BB962C8B-B14F-4D97-AF65-F5344CB8AC3E}">
        <p14:creationId xmlns:p14="http://schemas.microsoft.com/office/powerpoint/2010/main" val="1480855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AD : Management</a:t>
            </a:r>
          </a:p>
        </p:txBody>
      </p:sp>
      <p:sp>
        <p:nvSpPr>
          <p:cNvPr id="3" name="Content Placeholder 2"/>
          <p:cNvSpPr>
            <a:spLocks noGrp="1"/>
          </p:cNvSpPr>
          <p:nvPr>
            <p:ph idx="1"/>
          </p:nvPr>
        </p:nvSpPr>
        <p:spPr>
          <a:xfrm>
            <a:off x="457200" y="1600200"/>
            <a:ext cx="8229600" cy="4525963"/>
          </a:xfrm>
        </p:spPr>
        <p:txBody>
          <a:bodyPr>
            <a:normAutofit fontScale="77500" lnSpcReduction="20000"/>
          </a:bodyPr>
          <a:lstStyle/>
          <a:p>
            <a:r>
              <a:rPr lang="en-US" dirty="0"/>
              <a:t>Pharmacologic :</a:t>
            </a:r>
            <a:br>
              <a:rPr lang="en-US" dirty="0"/>
            </a:br>
            <a:r>
              <a:rPr lang="en-US" dirty="0"/>
              <a:t/>
            </a:r>
            <a:br>
              <a:rPr lang="en-US" dirty="0"/>
            </a:br>
            <a:r>
              <a:rPr lang="en-US" b="1" dirty="0">
                <a:solidFill>
                  <a:srgbClr val="000090"/>
                </a:solidFill>
              </a:rPr>
              <a:t>- </a:t>
            </a:r>
            <a:r>
              <a:rPr lang="en-US" b="1" u="sng" dirty="0">
                <a:solidFill>
                  <a:srgbClr val="000090"/>
                </a:solidFill>
              </a:rPr>
              <a:t>Cholinesterase Inhibitors </a:t>
            </a:r>
            <a:r>
              <a:rPr lang="en-US" u="sng" dirty="0"/>
              <a:t>:</a:t>
            </a:r>
            <a:r>
              <a:rPr lang="en-US" dirty="0"/>
              <a:t> </a:t>
            </a:r>
            <a:r>
              <a:rPr lang="en-US" u="sng" dirty="0"/>
              <a:t/>
            </a:r>
            <a:br>
              <a:rPr lang="en-US" u="sng" dirty="0"/>
            </a:br>
            <a:r>
              <a:rPr lang="en-US" dirty="0"/>
              <a:t>        Donepezil </a:t>
            </a:r>
            <a:br>
              <a:rPr lang="en-US" dirty="0"/>
            </a:br>
            <a:r>
              <a:rPr lang="en-US" dirty="0"/>
              <a:t>        </a:t>
            </a:r>
            <a:r>
              <a:rPr lang="en-US" dirty="0" err="1"/>
              <a:t>Galantamine</a:t>
            </a:r>
            <a:r>
              <a:rPr lang="en-US" dirty="0"/>
              <a:t/>
            </a:r>
            <a:br>
              <a:rPr lang="en-US" dirty="0"/>
            </a:br>
            <a:r>
              <a:rPr lang="en-US" dirty="0"/>
              <a:t>        </a:t>
            </a:r>
            <a:r>
              <a:rPr lang="en-US" dirty="0" err="1"/>
              <a:t>Rivastigmine</a:t>
            </a:r>
            <a:endParaRPr lang="en-US" dirty="0"/>
          </a:p>
          <a:p>
            <a:pPr marL="0" indent="0">
              <a:spcBef>
                <a:spcPts val="0"/>
              </a:spcBef>
              <a:buNone/>
            </a:pPr>
            <a:r>
              <a:rPr lang="en-US" dirty="0"/>
              <a:t>   -  Memantine (</a:t>
            </a:r>
            <a:r>
              <a:rPr lang="en-US" b="1" dirty="0" err="1">
                <a:solidFill>
                  <a:srgbClr val="425FFF"/>
                </a:solidFill>
              </a:rPr>
              <a:t>N</a:t>
            </a:r>
            <a:r>
              <a:rPr lang="en-US" dirty="0" err="1"/>
              <a:t>a</a:t>
            </a:r>
            <a:r>
              <a:rPr lang="en-US" b="1" dirty="0" err="1">
                <a:solidFill>
                  <a:srgbClr val="425FFF"/>
                </a:solidFill>
              </a:rPr>
              <a:t>M</a:t>
            </a:r>
            <a:r>
              <a:rPr lang="en-US" dirty="0" err="1"/>
              <a:t>en</a:t>
            </a:r>
            <a:r>
              <a:rPr lang="en-US" b="1" dirty="0" err="1">
                <a:solidFill>
                  <a:srgbClr val="425FFF"/>
                </a:solidFill>
              </a:rPr>
              <a:t>DA</a:t>
            </a:r>
            <a:r>
              <a:rPr lang="en-US" dirty="0"/>
              <a:t>)</a:t>
            </a:r>
            <a:br>
              <a:rPr lang="en-US" dirty="0"/>
            </a:br>
            <a:r>
              <a:rPr lang="en-US" dirty="0"/>
              <a:t/>
            </a:r>
            <a:br>
              <a:rPr lang="en-US" dirty="0"/>
            </a:br>
            <a:r>
              <a:rPr lang="en-US" dirty="0"/>
              <a:t>    -   </a:t>
            </a:r>
            <a:r>
              <a:rPr lang="en-US" b="1" u="sng" dirty="0">
                <a:solidFill>
                  <a:srgbClr val="000090"/>
                </a:solidFill>
              </a:rPr>
              <a:t>Experimental Drugs :</a:t>
            </a:r>
            <a:br>
              <a:rPr lang="en-US" b="1" u="sng" dirty="0">
                <a:solidFill>
                  <a:srgbClr val="000090"/>
                </a:solidFill>
              </a:rPr>
            </a:br>
            <a:r>
              <a:rPr lang="en-US" u="sng" dirty="0"/>
              <a:t/>
            </a:r>
            <a:br>
              <a:rPr lang="en-US" u="sng" dirty="0"/>
            </a:br>
            <a:r>
              <a:rPr lang="en-US" dirty="0"/>
              <a:t>      Eli Lily :    </a:t>
            </a:r>
            <a:r>
              <a:rPr lang="en-US" dirty="0" err="1"/>
              <a:t>Solanezumab</a:t>
            </a:r>
            <a:r>
              <a:rPr lang="en-US" dirty="0"/>
              <a:t/>
            </a:r>
            <a:br>
              <a:rPr lang="en-US" dirty="0"/>
            </a:br>
            <a:r>
              <a:rPr lang="en-US" dirty="0"/>
              <a:t>      Biogen :   Aducanumab</a:t>
            </a:r>
          </a:p>
          <a:p>
            <a:pPr marL="0" indent="0">
              <a:spcBef>
                <a:spcPts val="0"/>
              </a:spcBef>
              <a:buNone/>
            </a:pPr>
            <a:r>
              <a:rPr lang="en-US" dirty="0"/>
              <a:t>	Eisai and Biogen : BAN2401</a:t>
            </a:r>
            <a:br>
              <a:rPr lang="en-US" dirty="0"/>
            </a:br>
            <a:r>
              <a:rPr lang="en-US" dirty="0"/>
              <a:t>        </a:t>
            </a:r>
          </a:p>
        </p:txBody>
      </p:sp>
      <p:pic>
        <p:nvPicPr>
          <p:cNvPr id="5" name="Picture 4"/>
          <p:cNvPicPr>
            <a:picLocks noChangeAspect="1"/>
          </p:cNvPicPr>
          <p:nvPr/>
        </p:nvPicPr>
        <p:blipFill>
          <a:blip r:embed="rId3"/>
          <a:stretch>
            <a:fillRect/>
          </a:stretch>
        </p:blipFill>
        <p:spPr>
          <a:xfrm>
            <a:off x="5740400" y="2828371"/>
            <a:ext cx="2946400" cy="3612955"/>
          </a:xfrm>
          <a:prstGeom prst="rect">
            <a:avLst/>
          </a:prstGeom>
          <a:ln>
            <a:noFill/>
          </a:ln>
          <a:effectLst>
            <a:softEdge rad="112500"/>
          </a:effectLst>
        </p:spPr>
      </p:pic>
    </p:spTree>
    <p:extLst>
      <p:ext uri="{BB962C8B-B14F-4D97-AF65-F5344CB8AC3E}">
        <p14:creationId xmlns:p14="http://schemas.microsoft.com/office/powerpoint/2010/main" val="290495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1 continued</a:t>
            </a:r>
          </a:p>
        </p:txBody>
      </p:sp>
      <p:sp>
        <p:nvSpPr>
          <p:cNvPr id="3" name="Content Placeholder 2"/>
          <p:cNvSpPr>
            <a:spLocks noGrp="1"/>
          </p:cNvSpPr>
          <p:nvPr>
            <p:ph idx="1"/>
          </p:nvPr>
        </p:nvSpPr>
        <p:spPr>
          <a:xfrm>
            <a:off x="457200" y="1417638"/>
            <a:ext cx="8229600" cy="5014693"/>
          </a:xfrm>
        </p:spPr>
        <p:txBody>
          <a:bodyPr>
            <a:normAutofit fontScale="92500" lnSpcReduction="10000"/>
          </a:bodyPr>
          <a:lstStyle/>
          <a:p>
            <a:r>
              <a:rPr lang="en-US" sz="2400" dirty="0"/>
              <a:t>The same patient underwent ORIF. After 1 day the patient turned with agitated delirium.</a:t>
            </a:r>
          </a:p>
          <a:p>
            <a:pPr marL="0" indent="0">
              <a:buNone/>
            </a:pPr>
            <a:r>
              <a:rPr lang="en-US" sz="2400" dirty="0"/>
              <a:t>    </a:t>
            </a:r>
            <a:endParaRPr lang="en-US" sz="2400" b="1" dirty="0">
              <a:solidFill>
                <a:srgbClr val="000090"/>
              </a:solidFill>
            </a:endParaRPr>
          </a:p>
          <a:p>
            <a:pPr marL="0" indent="0">
              <a:buNone/>
            </a:pPr>
            <a:r>
              <a:rPr lang="en-US" sz="2400" b="1" dirty="0">
                <a:solidFill>
                  <a:srgbClr val="000090"/>
                </a:solidFill>
              </a:rPr>
              <a:t>What is the indicated management ?</a:t>
            </a:r>
            <a:br>
              <a:rPr lang="en-US" sz="2400" b="1" dirty="0">
                <a:solidFill>
                  <a:srgbClr val="000090"/>
                </a:solidFill>
              </a:rPr>
            </a:br>
            <a:r>
              <a:rPr lang="en-US" sz="2400" dirty="0"/>
              <a:t>    A) Start Haldol 1 mg IM q 8h</a:t>
            </a:r>
          </a:p>
          <a:p>
            <a:pPr marL="0" indent="0">
              <a:buNone/>
            </a:pPr>
            <a:r>
              <a:rPr lang="en-US" sz="2400" dirty="0"/>
              <a:t>    B) Start Seroquel 25 mg PO q 8h</a:t>
            </a:r>
            <a:br>
              <a:rPr lang="en-US" sz="2400" dirty="0"/>
            </a:br>
            <a:r>
              <a:rPr lang="en-US" sz="2400" dirty="0"/>
              <a:t>    C) Continue Acetaminophen 650 mg PO q 6h prn</a:t>
            </a:r>
            <a:br>
              <a:rPr lang="en-US" sz="2400" dirty="0"/>
            </a:br>
            <a:r>
              <a:rPr lang="en-US" sz="2400" dirty="0"/>
              <a:t>    D) Continue Hydromorphone 0.2 mg IV q 4 h prn</a:t>
            </a:r>
            <a:br>
              <a:rPr lang="en-US" sz="2400" dirty="0"/>
            </a:br>
            <a:r>
              <a:rPr lang="en-US" sz="2400" dirty="0"/>
              <a:t>    E) Schedule Acetaminophen 650mg PO q 6 h and start Oxycodone 2.5 mg PO q 4h or prior to PT or bath.</a:t>
            </a:r>
          </a:p>
          <a:p>
            <a:pPr marL="0" indent="0">
              <a:buNone/>
            </a:pPr>
            <a:endParaRPr lang="en-US" sz="2400" b="1" dirty="0">
              <a:solidFill>
                <a:srgbClr val="000090"/>
              </a:solidFill>
            </a:endParaRPr>
          </a:p>
          <a:p>
            <a:pPr marL="0" indent="0">
              <a:buNone/>
            </a:pPr>
            <a:r>
              <a:rPr lang="en-US" sz="2400" b="1" dirty="0">
                <a:solidFill>
                  <a:srgbClr val="000090"/>
                </a:solidFill>
              </a:rPr>
              <a:t>What does it mean </a:t>
            </a:r>
            <a:r>
              <a:rPr lang="en-US" sz="2400" b="1" u="sng" dirty="0">
                <a:solidFill>
                  <a:srgbClr val="FF0000"/>
                </a:solidFill>
              </a:rPr>
              <a:t>PRN</a:t>
            </a:r>
            <a:r>
              <a:rPr lang="en-US" sz="2400" b="1" dirty="0">
                <a:solidFill>
                  <a:srgbClr val="000090"/>
                </a:solidFill>
              </a:rPr>
              <a:t> in dementia patients ?</a:t>
            </a:r>
            <a:br>
              <a:rPr lang="en-US" sz="2400" b="1" dirty="0">
                <a:solidFill>
                  <a:srgbClr val="000090"/>
                </a:solidFill>
              </a:rPr>
            </a:br>
            <a:r>
              <a:rPr lang="en-US" sz="2400" b="1" dirty="0">
                <a:solidFill>
                  <a:srgbClr val="000090"/>
                </a:solidFill>
              </a:rPr>
              <a:t/>
            </a:r>
            <a:br>
              <a:rPr lang="en-US" sz="2400" b="1" dirty="0">
                <a:solidFill>
                  <a:srgbClr val="000090"/>
                </a:solidFill>
              </a:rPr>
            </a:br>
            <a:endParaRPr lang="en-US" sz="2400" dirty="0"/>
          </a:p>
        </p:txBody>
      </p:sp>
    </p:spTree>
    <p:extLst>
      <p:ext uri="{BB962C8B-B14F-4D97-AF65-F5344CB8AC3E}">
        <p14:creationId xmlns:p14="http://schemas.microsoft.com/office/powerpoint/2010/main" val="419467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1 continues</a:t>
            </a:r>
          </a:p>
        </p:txBody>
      </p:sp>
      <p:sp>
        <p:nvSpPr>
          <p:cNvPr id="3" name="Content Placeholder 2"/>
          <p:cNvSpPr>
            <a:spLocks noGrp="1"/>
          </p:cNvSpPr>
          <p:nvPr>
            <p:ph idx="1"/>
          </p:nvPr>
        </p:nvSpPr>
        <p:spPr>
          <a:xfrm>
            <a:off x="457200" y="1417638"/>
            <a:ext cx="8229600" cy="5014693"/>
          </a:xfrm>
        </p:spPr>
        <p:txBody>
          <a:bodyPr>
            <a:normAutofit/>
          </a:bodyPr>
          <a:lstStyle/>
          <a:p>
            <a:pPr marL="0" indent="0">
              <a:buNone/>
            </a:pPr>
            <a:endParaRPr lang="en-US" sz="2400" b="1" dirty="0">
              <a:solidFill>
                <a:srgbClr val="000090"/>
              </a:solidFill>
            </a:endParaRPr>
          </a:p>
          <a:p>
            <a:pPr marL="0" indent="0">
              <a:buNone/>
            </a:pPr>
            <a:r>
              <a:rPr lang="en-US" sz="2800" b="1" dirty="0">
                <a:solidFill>
                  <a:srgbClr val="000090"/>
                </a:solidFill>
              </a:rPr>
              <a:t>What does it mean </a:t>
            </a:r>
            <a:r>
              <a:rPr lang="en-US" sz="2800" b="1" dirty="0">
                <a:solidFill>
                  <a:srgbClr val="FF0000"/>
                </a:solidFill>
              </a:rPr>
              <a:t>PRN</a:t>
            </a:r>
            <a:r>
              <a:rPr lang="en-US" sz="2800" b="1" dirty="0">
                <a:solidFill>
                  <a:srgbClr val="000090"/>
                </a:solidFill>
              </a:rPr>
              <a:t> in dementia patients ?</a:t>
            </a:r>
            <a:br>
              <a:rPr lang="en-US" sz="2800" b="1" dirty="0">
                <a:solidFill>
                  <a:srgbClr val="000090"/>
                </a:solidFill>
              </a:rPr>
            </a:br>
            <a:r>
              <a:rPr lang="en-US" sz="2800" b="1" dirty="0">
                <a:solidFill>
                  <a:srgbClr val="000090"/>
                </a:solidFill>
              </a:rPr>
              <a:t/>
            </a:r>
            <a:br>
              <a:rPr lang="en-US" sz="2800" b="1" dirty="0">
                <a:solidFill>
                  <a:srgbClr val="000090"/>
                </a:solidFill>
              </a:rPr>
            </a:br>
            <a:endParaRPr lang="en-US" sz="2800" b="1" dirty="0">
              <a:solidFill>
                <a:srgbClr val="000090"/>
              </a:solidFill>
            </a:endParaRPr>
          </a:p>
          <a:p>
            <a:pPr marL="0" indent="0">
              <a:buNone/>
            </a:pPr>
            <a:r>
              <a:rPr lang="en-US" sz="2800" b="1" dirty="0">
                <a:solidFill>
                  <a:srgbClr val="000090"/>
                </a:solidFill>
              </a:rPr>
              <a:t>     </a:t>
            </a:r>
            <a:r>
              <a:rPr lang="en-US" sz="2800" b="1" dirty="0">
                <a:solidFill>
                  <a:srgbClr val="FF0000"/>
                </a:solidFill>
              </a:rPr>
              <a:t> P </a:t>
            </a:r>
            <a:r>
              <a:rPr lang="en-US" sz="2800" b="1" dirty="0" err="1">
                <a:solidFill>
                  <a:srgbClr val="000090"/>
                </a:solidFill>
              </a:rPr>
              <a:t>atient</a:t>
            </a:r>
            <a:r>
              <a:rPr lang="en-US" sz="2800" b="1" dirty="0">
                <a:solidFill>
                  <a:srgbClr val="000090"/>
                </a:solidFill>
              </a:rPr>
              <a:t> </a:t>
            </a:r>
          </a:p>
          <a:p>
            <a:pPr marL="0" indent="0">
              <a:buNone/>
            </a:pPr>
            <a:endParaRPr lang="en-US" sz="2800" b="1" dirty="0">
              <a:solidFill>
                <a:srgbClr val="000090"/>
              </a:solidFill>
            </a:endParaRPr>
          </a:p>
          <a:p>
            <a:pPr marL="0" indent="0">
              <a:buNone/>
            </a:pPr>
            <a:r>
              <a:rPr lang="en-US" sz="2800" b="1" dirty="0">
                <a:solidFill>
                  <a:srgbClr val="000090"/>
                </a:solidFill>
              </a:rPr>
              <a:t>      </a:t>
            </a:r>
            <a:r>
              <a:rPr lang="en-US" sz="2800" b="1" dirty="0">
                <a:solidFill>
                  <a:srgbClr val="FF0000"/>
                </a:solidFill>
              </a:rPr>
              <a:t>R</a:t>
            </a:r>
            <a:r>
              <a:rPr lang="en-US" sz="2800" b="1" dirty="0">
                <a:solidFill>
                  <a:srgbClr val="000090"/>
                </a:solidFill>
              </a:rPr>
              <a:t> </a:t>
            </a:r>
            <a:r>
              <a:rPr lang="en-US" sz="2800" b="1" dirty="0" err="1">
                <a:solidFill>
                  <a:srgbClr val="000090"/>
                </a:solidFill>
              </a:rPr>
              <a:t>eceives</a:t>
            </a:r>
            <a:endParaRPr lang="en-US" sz="2800" b="1" dirty="0">
              <a:solidFill>
                <a:srgbClr val="000090"/>
              </a:solidFill>
            </a:endParaRPr>
          </a:p>
          <a:p>
            <a:pPr marL="0" indent="0">
              <a:buNone/>
            </a:pPr>
            <a:endParaRPr lang="en-US" sz="2800" b="1" dirty="0">
              <a:solidFill>
                <a:srgbClr val="000090"/>
              </a:solidFill>
            </a:endParaRPr>
          </a:p>
          <a:p>
            <a:pPr marL="0" indent="0">
              <a:buNone/>
            </a:pPr>
            <a:r>
              <a:rPr lang="en-US" sz="2800" b="1" dirty="0">
                <a:solidFill>
                  <a:srgbClr val="000090"/>
                </a:solidFill>
              </a:rPr>
              <a:t>     </a:t>
            </a:r>
            <a:r>
              <a:rPr lang="en-US" sz="2800" b="1" dirty="0">
                <a:solidFill>
                  <a:srgbClr val="FF0000"/>
                </a:solidFill>
              </a:rPr>
              <a:t> N</a:t>
            </a:r>
            <a:r>
              <a:rPr lang="en-US" sz="2800" dirty="0">
                <a:solidFill>
                  <a:srgbClr val="FF0000"/>
                </a:solidFill>
              </a:rPr>
              <a:t> </a:t>
            </a:r>
            <a:r>
              <a:rPr lang="en-US" sz="2800" b="1" dirty="0" err="1">
                <a:solidFill>
                  <a:srgbClr val="000090"/>
                </a:solidFill>
              </a:rPr>
              <a:t>othing</a:t>
            </a:r>
            <a:endParaRPr lang="en-US" sz="2800" b="1" dirty="0">
              <a:solidFill>
                <a:srgbClr val="000090"/>
              </a:solidFill>
            </a:endParaRPr>
          </a:p>
        </p:txBody>
      </p:sp>
      <p:sp>
        <p:nvSpPr>
          <p:cNvPr id="4" name="TextBox 3"/>
          <p:cNvSpPr txBox="1"/>
          <p:nvPr/>
        </p:nvSpPr>
        <p:spPr>
          <a:xfrm>
            <a:off x="3444287" y="3130757"/>
            <a:ext cx="5431676" cy="2862323"/>
          </a:xfrm>
          <a:prstGeom prst="rect">
            <a:avLst/>
          </a:prstGeom>
          <a:solidFill>
            <a:srgbClr val="000090"/>
          </a:solidFill>
        </p:spPr>
        <p:txBody>
          <a:bodyPr wrap="square" rtlCol="0">
            <a:spAutoFit/>
          </a:bodyPr>
          <a:lstStyle/>
          <a:p>
            <a:endParaRPr lang="en-US" b="1" dirty="0">
              <a:solidFill>
                <a:schemeClr val="bg1"/>
              </a:solidFill>
            </a:endParaRPr>
          </a:p>
          <a:p>
            <a:r>
              <a:rPr lang="en-US" b="1" dirty="0">
                <a:solidFill>
                  <a:schemeClr val="bg1"/>
                </a:solidFill>
              </a:rPr>
              <a:t>Frequent assessment of pain in the elderly patients specially in cases of trauma.</a:t>
            </a:r>
          </a:p>
          <a:p>
            <a:endParaRPr lang="en-US" b="1" dirty="0">
              <a:solidFill>
                <a:schemeClr val="bg1"/>
              </a:solidFill>
            </a:endParaRPr>
          </a:p>
          <a:p>
            <a:r>
              <a:rPr lang="en-US" b="1" dirty="0">
                <a:solidFill>
                  <a:schemeClr val="bg1"/>
                </a:solidFill>
              </a:rPr>
              <a:t>Avoid delirium induced by pain by scheduled pain medications</a:t>
            </a:r>
          </a:p>
          <a:p>
            <a:endParaRPr lang="en-US" b="1" dirty="0">
              <a:solidFill>
                <a:schemeClr val="bg1"/>
              </a:solidFill>
            </a:endParaRPr>
          </a:p>
          <a:p>
            <a:r>
              <a:rPr lang="en-US" b="1" dirty="0">
                <a:solidFill>
                  <a:schemeClr val="bg1"/>
                </a:solidFill>
              </a:rPr>
              <a:t>Start low and go slow to avoid delirium induced by </a:t>
            </a:r>
            <a:r>
              <a:rPr lang="en-US" b="1" dirty="0" err="1">
                <a:solidFill>
                  <a:schemeClr val="bg1"/>
                </a:solidFill>
              </a:rPr>
              <a:t>polypharmacy</a:t>
            </a:r>
            <a:endParaRPr lang="en-US" b="1" dirty="0">
              <a:solidFill>
                <a:schemeClr val="bg1"/>
              </a:solidFill>
            </a:endParaRPr>
          </a:p>
          <a:p>
            <a:endParaRPr lang="en-US" b="1" dirty="0">
              <a:solidFill>
                <a:schemeClr val="bg1"/>
              </a:solidFill>
            </a:endParaRPr>
          </a:p>
        </p:txBody>
      </p:sp>
      <p:sp>
        <p:nvSpPr>
          <p:cNvPr id="5" name="Left Brace 4"/>
          <p:cNvSpPr/>
          <p:nvPr/>
        </p:nvSpPr>
        <p:spPr>
          <a:xfrm>
            <a:off x="2658020" y="3119408"/>
            <a:ext cx="597104" cy="2862323"/>
          </a:xfrm>
          <a:prstGeom prst="leftBrace">
            <a:avLst/>
          </a:prstGeom>
          <a:ln w="38100" cmpd="sng">
            <a:solidFill>
              <a:srgbClr val="BD384E"/>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781322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2</a:t>
            </a:r>
          </a:p>
        </p:txBody>
      </p:sp>
      <p:sp>
        <p:nvSpPr>
          <p:cNvPr id="3" name="Content Placeholder 2"/>
          <p:cNvSpPr>
            <a:spLocks noGrp="1"/>
          </p:cNvSpPr>
          <p:nvPr>
            <p:ph idx="1"/>
          </p:nvPr>
        </p:nvSpPr>
        <p:spPr>
          <a:xfrm>
            <a:off x="457200" y="1417638"/>
            <a:ext cx="8229600" cy="4708525"/>
          </a:xfrm>
        </p:spPr>
        <p:txBody>
          <a:bodyPr>
            <a:normAutofit fontScale="62500" lnSpcReduction="20000"/>
          </a:bodyPr>
          <a:lstStyle/>
          <a:p>
            <a:r>
              <a:rPr lang="en-US" dirty="0"/>
              <a:t>85 y/o male who as per his son since the last year has been presenting progressive with difficulty walking, frequent falls, apathy.  He has had several admissions in the past due to frequent UTI’s. He is once again admitted for another episode of UTI (ESBL) managed with Cefepime – Vancomycin. During the admission has been complicated with hyperactive delirium not improved with non-pharmacologic measures.</a:t>
            </a:r>
          </a:p>
          <a:p>
            <a:pPr marL="0" indent="0">
              <a:buNone/>
            </a:pPr>
            <a:endParaRPr lang="en-US" dirty="0"/>
          </a:p>
          <a:p>
            <a:r>
              <a:rPr lang="en-US" dirty="0" err="1"/>
              <a:t>PMHx</a:t>
            </a:r>
            <a:r>
              <a:rPr lang="en-US" dirty="0"/>
              <a:t> : HTN, OA , Frequent UTIs, Prostate cancer , chronic </a:t>
            </a:r>
            <a:r>
              <a:rPr lang="en-US" dirty="0" err="1"/>
              <a:t>foley</a:t>
            </a:r>
            <a:r>
              <a:rPr lang="en-US" dirty="0"/>
              <a:t>, </a:t>
            </a:r>
            <a:br>
              <a:rPr lang="en-US" dirty="0"/>
            </a:br>
            <a:r>
              <a:rPr lang="en-US" dirty="0"/>
              <a:t>             progressive deterioration of cognitive function</a:t>
            </a:r>
          </a:p>
          <a:p>
            <a:endParaRPr lang="en-US" dirty="0"/>
          </a:p>
          <a:p>
            <a:r>
              <a:rPr lang="en-US" dirty="0"/>
              <a:t>Social Hx: Progressively more dependent for all activities , uses a walker     </a:t>
            </a:r>
            <a:br>
              <a:rPr lang="en-US" dirty="0"/>
            </a:br>
            <a:r>
              <a:rPr lang="en-US" dirty="0"/>
              <a:t>                   lives with his family at home,  No ETOH or Smoking</a:t>
            </a:r>
          </a:p>
          <a:p>
            <a:endParaRPr lang="en-US" dirty="0"/>
          </a:p>
          <a:p>
            <a:r>
              <a:rPr lang="en-US" dirty="0"/>
              <a:t>ROS : Screams at night, poor sleep, vivid dreams and hallucinations </a:t>
            </a:r>
            <a:br>
              <a:rPr lang="en-US" dirty="0"/>
            </a:br>
            <a:r>
              <a:rPr lang="en-US" dirty="0"/>
              <a:t>          described as monkeys and spiders in the room</a:t>
            </a:r>
          </a:p>
        </p:txBody>
      </p:sp>
    </p:spTree>
    <p:extLst>
      <p:ext uri="{BB962C8B-B14F-4D97-AF65-F5344CB8AC3E}">
        <p14:creationId xmlns:p14="http://schemas.microsoft.com/office/powerpoint/2010/main" val="38483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2</a:t>
            </a:r>
          </a:p>
        </p:txBody>
      </p:sp>
      <p:sp>
        <p:nvSpPr>
          <p:cNvPr id="3" name="Content Placeholder 2"/>
          <p:cNvSpPr>
            <a:spLocks noGrp="1"/>
          </p:cNvSpPr>
          <p:nvPr>
            <p:ph idx="1"/>
          </p:nvPr>
        </p:nvSpPr>
        <p:spPr/>
        <p:txBody>
          <a:bodyPr>
            <a:noAutofit/>
          </a:bodyPr>
          <a:lstStyle/>
          <a:p>
            <a:r>
              <a:rPr lang="en-US" sz="2000" dirty="0"/>
              <a:t>PE : - Vitals : BP 145/90,  HR : 65, RR: 18 , T : 37</a:t>
            </a:r>
            <a:br>
              <a:rPr lang="en-US" sz="2000" dirty="0"/>
            </a:br>
            <a:r>
              <a:rPr lang="en-US" sz="2000" dirty="0"/>
              <a:t>- HEENT : normal ; </a:t>
            </a:r>
            <a:br>
              <a:rPr lang="en-US" sz="2000" dirty="0"/>
            </a:br>
            <a:r>
              <a:rPr lang="en-US" sz="2000" dirty="0"/>
              <a:t>- CV : RRR;  </a:t>
            </a:r>
            <a:br>
              <a:rPr lang="en-US" sz="2000" dirty="0"/>
            </a:br>
            <a:r>
              <a:rPr lang="en-US" sz="2000" dirty="0"/>
              <a:t>- Chest : CTA; </a:t>
            </a:r>
            <a:br>
              <a:rPr lang="en-US" sz="2000" dirty="0"/>
            </a:br>
            <a:r>
              <a:rPr lang="en-US" sz="2000" dirty="0"/>
              <a:t>- </a:t>
            </a:r>
            <a:r>
              <a:rPr lang="en-US" sz="2000" dirty="0" err="1"/>
              <a:t>Abd</a:t>
            </a:r>
            <a:r>
              <a:rPr lang="en-US" sz="2000" dirty="0"/>
              <a:t> : NT, BS+ ; </a:t>
            </a:r>
            <a:br>
              <a:rPr lang="en-US" sz="2000" dirty="0"/>
            </a:br>
            <a:r>
              <a:rPr lang="en-US" sz="2000" dirty="0"/>
              <a:t>- GU : Foley + ; </a:t>
            </a:r>
            <a:br>
              <a:rPr lang="en-US" sz="2000" dirty="0"/>
            </a:br>
            <a:r>
              <a:rPr lang="en-US" sz="2000" dirty="0"/>
              <a:t>- </a:t>
            </a:r>
            <a:r>
              <a:rPr lang="en-US" sz="2000" dirty="0" err="1"/>
              <a:t>Neuro</a:t>
            </a:r>
            <a:r>
              <a:rPr lang="en-US" sz="2000" dirty="0"/>
              <a:t> : CAM +, agitated, Cog Wheel +, poor verbal</a:t>
            </a:r>
          </a:p>
          <a:p>
            <a:endParaRPr lang="en-US" sz="2000" dirty="0"/>
          </a:p>
          <a:p>
            <a:r>
              <a:rPr lang="en-US" sz="2000" dirty="0"/>
              <a:t>Medications :  - Norvasc 10 mg , </a:t>
            </a:r>
            <a:r>
              <a:rPr lang="en-US" sz="2000" dirty="0" err="1"/>
              <a:t>Metoprolol</a:t>
            </a:r>
            <a:r>
              <a:rPr lang="en-US" sz="2000" dirty="0"/>
              <a:t> 50 mg BID </a:t>
            </a:r>
            <a:r>
              <a:rPr lang="en-US" sz="2000" dirty="0">
                <a:solidFill>
                  <a:srgbClr val="FF0000"/>
                </a:solidFill>
              </a:rPr>
              <a:t/>
            </a:r>
            <a:br>
              <a:rPr lang="en-US" sz="2000" dirty="0">
                <a:solidFill>
                  <a:srgbClr val="FF0000"/>
                </a:solidFill>
              </a:rPr>
            </a:br>
            <a:r>
              <a:rPr lang="en-US" sz="2000" dirty="0">
                <a:solidFill>
                  <a:srgbClr val="FF0000"/>
                </a:solidFill>
              </a:rPr>
              <a:t>                        </a:t>
            </a:r>
            <a:r>
              <a:rPr lang="en-US" sz="2000" dirty="0"/>
              <a:t>  -  </a:t>
            </a:r>
            <a:r>
              <a:rPr lang="en-US" sz="2000" dirty="0" err="1"/>
              <a:t>Tamsulosin</a:t>
            </a:r>
            <a:r>
              <a:rPr lang="en-US" sz="2000" dirty="0"/>
              <a:t> 0.4 mg PO q night</a:t>
            </a:r>
            <a:br>
              <a:rPr lang="en-US" sz="2000" dirty="0"/>
            </a:br>
            <a:r>
              <a:rPr lang="en-US" sz="2000" dirty="0"/>
              <a:t>                          -  Oxycodone 2.5 mg PO q 4 h </a:t>
            </a:r>
            <a:r>
              <a:rPr lang="en-US" sz="2000" dirty="0" err="1"/>
              <a:t>prn</a:t>
            </a:r>
            <a:endParaRPr lang="en-US" sz="2000" dirty="0"/>
          </a:p>
          <a:p>
            <a:r>
              <a:rPr lang="en-US" sz="2000" dirty="0"/>
              <a:t>Labs : WBC :11,  N: 81%</a:t>
            </a:r>
            <a:br>
              <a:rPr lang="en-US" sz="2000" dirty="0"/>
            </a:br>
            <a:r>
              <a:rPr lang="en-US" sz="2000" dirty="0"/>
              <a:t>Na 131, TSH : 4.1 , FT4: 2</a:t>
            </a:r>
            <a:br>
              <a:rPr lang="en-US" sz="2000" dirty="0"/>
            </a:br>
            <a:r>
              <a:rPr lang="en-US" sz="2000" dirty="0"/>
              <a:t/>
            </a:r>
            <a:br>
              <a:rPr lang="en-US" sz="2000" dirty="0"/>
            </a:br>
            <a:r>
              <a:rPr lang="en-US" sz="2000" dirty="0"/>
              <a:t>CT Brain : Brain atrophy, no acute pathology</a:t>
            </a:r>
          </a:p>
        </p:txBody>
      </p:sp>
    </p:spTree>
    <p:extLst>
      <p:ext uri="{BB962C8B-B14F-4D97-AF65-F5344CB8AC3E}">
        <p14:creationId xmlns:p14="http://schemas.microsoft.com/office/powerpoint/2010/main" val="2109408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sz="3600" b="1" dirty="0">
              <a:solidFill>
                <a:srgbClr val="3A38CD"/>
              </a:solidFill>
            </a:endParaRPr>
          </a:p>
          <a:p>
            <a:endParaRPr lang="en-US" sz="3600" b="1" dirty="0">
              <a:solidFill>
                <a:srgbClr val="3A38CD"/>
              </a:solidFill>
            </a:endParaRPr>
          </a:p>
          <a:p>
            <a:r>
              <a:rPr lang="en-US" sz="3600" b="1" dirty="0">
                <a:solidFill>
                  <a:srgbClr val="3A38CD"/>
                </a:solidFill>
              </a:rPr>
              <a:t>What is the likely Diagnosis ?      </a:t>
            </a:r>
            <a:br>
              <a:rPr lang="en-US" sz="3600" b="1" dirty="0">
                <a:solidFill>
                  <a:srgbClr val="3A38CD"/>
                </a:solidFill>
              </a:rPr>
            </a:br>
            <a:r>
              <a:rPr lang="en-US" sz="3600" b="1" dirty="0">
                <a:solidFill>
                  <a:srgbClr val="3A38CD"/>
                </a:solidFill>
              </a:rPr>
              <a:t>       </a:t>
            </a:r>
            <a:br>
              <a:rPr lang="en-US" sz="3600" b="1" dirty="0">
                <a:solidFill>
                  <a:srgbClr val="3A38CD"/>
                </a:solidFill>
              </a:rPr>
            </a:br>
            <a:endParaRPr lang="en-US" sz="3600" b="1" dirty="0">
              <a:solidFill>
                <a:srgbClr val="3A38CD"/>
              </a:solidFill>
            </a:endParaRPr>
          </a:p>
        </p:txBody>
      </p:sp>
    </p:spTree>
    <p:extLst>
      <p:ext uri="{BB962C8B-B14F-4D97-AF65-F5344CB8AC3E}">
        <p14:creationId xmlns:p14="http://schemas.microsoft.com/office/powerpoint/2010/main" val="4062060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endParaRPr lang="en-US" dirty="0"/>
          </a:p>
          <a:p>
            <a:endParaRPr lang="en-US" sz="3600" b="1" dirty="0">
              <a:solidFill>
                <a:srgbClr val="3A38CD"/>
              </a:solidFill>
            </a:endParaRPr>
          </a:p>
          <a:p>
            <a:endParaRPr lang="en-US" sz="3600" b="1" dirty="0">
              <a:solidFill>
                <a:srgbClr val="3A38CD"/>
              </a:solidFill>
            </a:endParaRPr>
          </a:p>
          <a:p>
            <a:r>
              <a:rPr lang="en-US" sz="3600" b="1" dirty="0">
                <a:solidFill>
                  <a:srgbClr val="3A38CD"/>
                </a:solidFill>
              </a:rPr>
              <a:t>What is the likely Diagnosis ?  </a:t>
            </a:r>
            <a:br>
              <a:rPr lang="en-US" sz="3600" b="1" dirty="0">
                <a:solidFill>
                  <a:srgbClr val="3A38CD"/>
                </a:solidFill>
              </a:rPr>
            </a:br>
            <a:r>
              <a:rPr lang="en-US" sz="3600" b="1" dirty="0">
                <a:solidFill>
                  <a:srgbClr val="3A38CD"/>
                </a:solidFill>
              </a:rPr>
              <a:t>                                  </a:t>
            </a:r>
            <a:br>
              <a:rPr lang="en-US" sz="3600" b="1" dirty="0">
                <a:solidFill>
                  <a:srgbClr val="3A38CD"/>
                </a:solidFill>
              </a:rPr>
            </a:br>
            <a:r>
              <a:rPr lang="en-US" sz="3600" b="1" dirty="0">
                <a:solidFill>
                  <a:srgbClr val="3A38CD"/>
                </a:solidFill>
              </a:rPr>
              <a:t>          </a:t>
            </a:r>
            <a:r>
              <a:rPr lang="en-US" sz="3600" b="1" dirty="0" err="1">
                <a:solidFill>
                  <a:srgbClr val="3A38CD"/>
                </a:solidFill>
              </a:rPr>
              <a:t>Lewy</a:t>
            </a:r>
            <a:r>
              <a:rPr lang="en-US" sz="3600" b="1" dirty="0">
                <a:solidFill>
                  <a:srgbClr val="3A38CD"/>
                </a:solidFill>
              </a:rPr>
              <a:t> Body Disease with    </a:t>
            </a:r>
            <a:br>
              <a:rPr lang="en-US" sz="3600" b="1" dirty="0">
                <a:solidFill>
                  <a:srgbClr val="3A38CD"/>
                </a:solidFill>
              </a:rPr>
            </a:br>
            <a:r>
              <a:rPr lang="en-US" sz="3600" b="1" dirty="0">
                <a:solidFill>
                  <a:srgbClr val="3A38CD"/>
                </a:solidFill>
              </a:rPr>
              <a:t>          Hyperactive Delirium secondary to UTI   </a:t>
            </a:r>
            <a:br>
              <a:rPr lang="en-US" sz="3600" b="1" dirty="0">
                <a:solidFill>
                  <a:srgbClr val="3A38CD"/>
                </a:solidFill>
              </a:rPr>
            </a:br>
            <a:r>
              <a:rPr lang="en-US" sz="3600" b="1" dirty="0">
                <a:solidFill>
                  <a:srgbClr val="3A38CD"/>
                </a:solidFill>
              </a:rPr>
              <a:t>       </a:t>
            </a:r>
            <a:br>
              <a:rPr lang="en-US" sz="3600" b="1" dirty="0">
                <a:solidFill>
                  <a:srgbClr val="3A38CD"/>
                </a:solidFill>
              </a:rPr>
            </a:br>
            <a:endParaRPr lang="en-US" sz="3600" b="1" dirty="0">
              <a:solidFill>
                <a:srgbClr val="3A38CD"/>
              </a:solidFill>
            </a:endParaRPr>
          </a:p>
        </p:txBody>
      </p:sp>
    </p:spTree>
    <p:extLst>
      <p:ext uri="{BB962C8B-B14F-4D97-AF65-F5344CB8AC3E}">
        <p14:creationId xmlns:p14="http://schemas.microsoft.com/office/powerpoint/2010/main" val="80786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LBD</a:t>
            </a:r>
          </a:p>
        </p:txBody>
      </p:sp>
      <p:sp>
        <p:nvSpPr>
          <p:cNvPr id="3" name="Content Placeholder 2"/>
          <p:cNvSpPr>
            <a:spLocks noGrp="1"/>
          </p:cNvSpPr>
          <p:nvPr>
            <p:ph idx="1"/>
          </p:nvPr>
        </p:nvSpPr>
        <p:spPr>
          <a:xfrm>
            <a:off x="457200" y="1600201"/>
            <a:ext cx="8229600" cy="761999"/>
          </a:xfrm>
        </p:spPr>
        <p:txBody>
          <a:bodyPr/>
          <a:lstStyle/>
          <a:p>
            <a:r>
              <a:rPr lang="en-US" sz="2400" dirty="0"/>
              <a:t>Cognitive impairment is progressive and fluctuating</a:t>
            </a:r>
          </a:p>
          <a:p>
            <a:endParaRPr lang="en-US" dirty="0"/>
          </a:p>
          <a:p>
            <a:endParaRPr lang="en-US" dirty="0"/>
          </a:p>
        </p:txBody>
      </p:sp>
      <p:pic>
        <p:nvPicPr>
          <p:cNvPr id="4" name="Picture 3" descr="Screen Shot 2015-10-03 at 12.23.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2600736"/>
            <a:ext cx="8140699" cy="584261"/>
          </a:xfrm>
          <a:prstGeom prst="rect">
            <a:avLst/>
          </a:prstGeom>
        </p:spPr>
      </p:pic>
      <p:pic>
        <p:nvPicPr>
          <p:cNvPr id="5" name="Picture 4" descr="Screen Shot 2015-10-03 at 12.33.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788351"/>
            <a:ext cx="8115300" cy="628199"/>
          </a:xfrm>
          <a:prstGeom prst="rect">
            <a:avLst/>
          </a:prstGeom>
        </p:spPr>
      </p:pic>
      <p:pic>
        <p:nvPicPr>
          <p:cNvPr id="6" name="Picture 5" descr="Screen Shot 2015-10-03 at 2.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3184997"/>
            <a:ext cx="8128000" cy="1130300"/>
          </a:xfrm>
          <a:prstGeom prst="rect">
            <a:avLst/>
          </a:prstGeom>
        </p:spPr>
      </p:pic>
      <p:pic>
        <p:nvPicPr>
          <p:cNvPr id="7" name="Picture 6" descr="Screen Shot 2015-10-03 at 2.49.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416550"/>
            <a:ext cx="8115300" cy="685800"/>
          </a:xfrm>
          <a:prstGeom prst="rect">
            <a:avLst/>
          </a:prstGeom>
        </p:spPr>
      </p:pic>
    </p:spTree>
    <p:extLst>
      <p:ext uri="{BB962C8B-B14F-4D97-AF65-F5344CB8AC3E}">
        <p14:creationId xmlns:p14="http://schemas.microsoft.com/office/powerpoint/2010/main" val="3217482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Management LBD</a:t>
            </a:r>
          </a:p>
        </p:txBody>
      </p:sp>
      <p:sp>
        <p:nvSpPr>
          <p:cNvPr id="3" name="Content Placeholder 2"/>
          <p:cNvSpPr>
            <a:spLocks noGrp="1"/>
          </p:cNvSpPr>
          <p:nvPr>
            <p:ph idx="1"/>
          </p:nvPr>
        </p:nvSpPr>
        <p:spPr/>
        <p:txBody>
          <a:bodyPr/>
          <a:lstStyle/>
          <a:p>
            <a:r>
              <a:rPr lang="en-US" dirty="0"/>
              <a:t>Non pharmacologic</a:t>
            </a:r>
          </a:p>
          <a:p>
            <a:endParaRPr lang="en-US" dirty="0"/>
          </a:p>
          <a:p>
            <a:r>
              <a:rPr lang="en-US" dirty="0"/>
              <a:t>Behavioral : Donepezil, </a:t>
            </a:r>
            <a:r>
              <a:rPr lang="en-US" dirty="0" err="1"/>
              <a:t>Memantine</a:t>
            </a:r>
            <a:endParaRPr lang="en-US" dirty="0"/>
          </a:p>
          <a:p>
            <a:endParaRPr lang="en-US" dirty="0"/>
          </a:p>
          <a:p>
            <a:r>
              <a:rPr lang="en-US" dirty="0"/>
              <a:t>Neurologic : </a:t>
            </a:r>
            <a:r>
              <a:rPr lang="en-US" dirty="0" err="1"/>
              <a:t>Carbi</a:t>
            </a:r>
            <a:r>
              <a:rPr lang="en-US" dirty="0"/>
              <a:t>-Levodopa (especially in PD)</a:t>
            </a:r>
          </a:p>
          <a:p>
            <a:pPr marL="0" indent="0">
              <a:buNone/>
            </a:pPr>
            <a:endParaRPr lang="en-US" dirty="0"/>
          </a:p>
        </p:txBody>
      </p:sp>
    </p:spTree>
    <p:extLst>
      <p:ext uri="{BB962C8B-B14F-4D97-AF65-F5344CB8AC3E}">
        <p14:creationId xmlns:p14="http://schemas.microsoft.com/office/powerpoint/2010/main" val="136100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19578" r="19578"/>
          <a:stretch>
            <a:fillRect/>
          </a:stretch>
        </p:blipFill>
        <p:spPr>
          <a:xfrm>
            <a:off x="5332915" y="1795959"/>
            <a:ext cx="3657600" cy="4525963"/>
          </a:xfrm>
          <a:prstGeom prst="rect">
            <a:avLst/>
          </a:prstGeom>
          <a:ln>
            <a:noFill/>
          </a:ln>
          <a:effectLst>
            <a:softEdge rad="112500"/>
          </a:effectLst>
        </p:spPr>
      </p:pic>
      <p:sp>
        <p:nvSpPr>
          <p:cNvPr id="5" name="TextBox 4"/>
          <p:cNvSpPr txBox="1"/>
          <p:nvPr/>
        </p:nvSpPr>
        <p:spPr>
          <a:xfrm>
            <a:off x="177800" y="1795959"/>
            <a:ext cx="5155115" cy="769441"/>
          </a:xfrm>
          <a:prstGeom prst="rect">
            <a:avLst/>
          </a:prstGeom>
          <a:noFill/>
        </p:spPr>
        <p:txBody>
          <a:bodyPr wrap="none" rtlCol="0">
            <a:spAutoFit/>
          </a:bodyPr>
          <a:lstStyle/>
          <a:p>
            <a:r>
              <a:rPr lang="en-US" sz="2200" dirty="0">
                <a:latin typeface="Arial"/>
                <a:cs typeface="Arial"/>
              </a:rPr>
              <a:t>DSM V :  Major Neurocognitive disorder</a:t>
            </a:r>
            <a:br>
              <a:rPr lang="en-US" sz="2200" dirty="0">
                <a:latin typeface="Arial"/>
                <a:cs typeface="Arial"/>
              </a:rPr>
            </a:br>
            <a:r>
              <a:rPr lang="en-US" sz="2200" dirty="0">
                <a:latin typeface="Arial"/>
                <a:cs typeface="Arial"/>
              </a:rPr>
              <a:t>                Mild Neurocognitive disorder</a:t>
            </a:r>
          </a:p>
        </p:txBody>
      </p:sp>
      <p:sp>
        <p:nvSpPr>
          <p:cNvPr id="7" name="TextBox 6"/>
          <p:cNvSpPr txBox="1"/>
          <p:nvPr/>
        </p:nvSpPr>
        <p:spPr>
          <a:xfrm>
            <a:off x="177800" y="2986842"/>
            <a:ext cx="5155115" cy="3139321"/>
          </a:xfrm>
          <a:prstGeom prst="rect">
            <a:avLst/>
          </a:prstGeom>
          <a:noFill/>
        </p:spPr>
        <p:txBody>
          <a:bodyPr wrap="square" rtlCol="0">
            <a:spAutoFit/>
          </a:bodyPr>
          <a:lstStyle/>
          <a:p>
            <a:r>
              <a:rPr lang="en-US" sz="2200" dirty="0">
                <a:latin typeface="Arial"/>
                <a:cs typeface="Arial"/>
              </a:rPr>
              <a:t>“Major Neurocognitive Disorder denotes a state of cognitive decline in 1 or more domains which include attention, executive function, working memory, language, perceptual motor or social cognition that is persistent and interferes with previously achieved levels of social or occupational function.” </a:t>
            </a:r>
          </a:p>
        </p:txBody>
      </p:sp>
      <p:sp>
        <p:nvSpPr>
          <p:cNvPr id="8" name="TextBox 7"/>
          <p:cNvSpPr txBox="1"/>
          <p:nvPr/>
        </p:nvSpPr>
        <p:spPr>
          <a:xfrm>
            <a:off x="457200" y="6321922"/>
            <a:ext cx="3810000" cy="387798"/>
          </a:xfrm>
          <a:prstGeom prst="rect">
            <a:avLst/>
          </a:prstGeom>
          <a:noFill/>
        </p:spPr>
        <p:txBody>
          <a:bodyPr wrap="square" rtlCol="0">
            <a:spAutoFit/>
          </a:bodyPr>
          <a:lstStyle/>
          <a:p>
            <a:pPr>
              <a:lnSpc>
                <a:spcPct val="80000"/>
              </a:lnSpc>
              <a:buFontTx/>
              <a:buNone/>
            </a:pPr>
            <a:r>
              <a:rPr lang="en-US" sz="1200" dirty="0">
                <a:solidFill>
                  <a:schemeClr val="tx2"/>
                </a:solidFill>
                <a:latin typeface="Arial" charset="0"/>
              </a:rPr>
              <a:t>The American Psychiatric Association's Diagnostic</a:t>
            </a:r>
          </a:p>
          <a:p>
            <a:pPr>
              <a:lnSpc>
                <a:spcPct val="80000"/>
              </a:lnSpc>
              <a:buFontTx/>
              <a:buNone/>
            </a:pPr>
            <a:r>
              <a:rPr lang="en-US" sz="1200" dirty="0">
                <a:solidFill>
                  <a:schemeClr val="tx2"/>
                </a:solidFill>
                <a:latin typeface="Arial" charset="0"/>
              </a:rPr>
              <a:t>and Statistical Manual, 5th edition (DSM-V) 2013</a:t>
            </a:r>
            <a:endParaRPr lang="en-US" sz="1200" dirty="0"/>
          </a:p>
        </p:txBody>
      </p:sp>
    </p:spTree>
    <p:extLst>
      <p:ext uri="{BB962C8B-B14F-4D97-AF65-F5344CB8AC3E}">
        <p14:creationId xmlns:p14="http://schemas.microsoft.com/office/powerpoint/2010/main" val="2353847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LBD with Delirium</a:t>
            </a:r>
          </a:p>
        </p:txBody>
      </p:sp>
      <p:sp>
        <p:nvSpPr>
          <p:cNvPr id="3" name="Content Placeholder 2"/>
          <p:cNvSpPr>
            <a:spLocks noGrp="1"/>
          </p:cNvSpPr>
          <p:nvPr>
            <p:ph idx="1"/>
          </p:nvPr>
        </p:nvSpPr>
        <p:spPr>
          <a:xfrm>
            <a:off x="457200" y="1600201"/>
            <a:ext cx="8229600" cy="4925290"/>
          </a:xfrm>
        </p:spPr>
        <p:txBody>
          <a:bodyPr>
            <a:normAutofit fontScale="62500" lnSpcReduction="20000"/>
          </a:bodyPr>
          <a:lstStyle/>
          <a:p>
            <a:r>
              <a:rPr lang="en-US" sz="5100" dirty="0"/>
              <a:t>Treat the cause : I WATCH DEATH !!!!	</a:t>
            </a:r>
          </a:p>
          <a:p>
            <a:endParaRPr lang="en-US" dirty="0"/>
          </a:p>
          <a:p>
            <a:pPr lvl="1"/>
            <a:r>
              <a:rPr lang="en-US" b="1" dirty="0"/>
              <a:t>I</a:t>
            </a:r>
            <a:r>
              <a:rPr lang="en-US" dirty="0"/>
              <a:t>nfectious (encephalitis, meningitis, UTI, pneumonia)</a:t>
            </a:r>
          </a:p>
          <a:p>
            <a:pPr lvl="1"/>
            <a:r>
              <a:rPr lang="en-US" b="1" dirty="0"/>
              <a:t>W</a:t>
            </a:r>
            <a:r>
              <a:rPr lang="en-US" dirty="0"/>
              <a:t>ithdrawal (alcohol, barbiturates, benzodiazepines)</a:t>
            </a:r>
          </a:p>
          <a:p>
            <a:pPr lvl="1"/>
            <a:r>
              <a:rPr lang="en-US" b="1" dirty="0"/>
              <a:t>A</a:t>
            </a:r>
            <a:r>
              <a:rPr lang="en-US" dirty="0"/>
              <a:t>cute metabolic disorder (electrolyte imbalance, hepatic or renal failure)</a:t>
            </a:r>
          </a:p>
          <a:p>
            <a:pPr lvl="1"/>
            <a:r>
              <a:rPr lang="en-US" b="1" dirty="0"/>
              <a:t>T</a:t>
            </a:r>
            <a:r>
              <a:rPr lang="en-US" dirty="0"/>
              <a:t>rauma (head injury, postoperative)</a:t>
            </a:r>
          </a:p>
          <a:p>
            <a:pPr lvl="1"/>
            <a:r>
              <a:rPr lang="en-US" b="1" dirty="0"/>
              <a:t>C</a:t>
            </a:r>
            <a:r>
              <a:rPr lang="en-US" dirty="0"/>
              <a:t>NS pathology (stroke, hemorrhage, </a:t>
            </a:r>
            <a:r>
              <a:rPr lang="en-US" dirty="0" err="1"/>
              <a:t>tumour</a:t>
            </a:r>
            <a:r>
              <a:rPr lang="en-US" dirty="0"/>
              <a:t>, seizure disorder, Parkinson’s)</a:t>
            </a:r>
          </a:p>
          <a:p>
            <a:pPr lvl="1"/>
            <a:r>
              <a:rPr lang="en-US" b="1" dirty="0"/>
              <a:t>H</a:t>
            </a:r>
            <a:r>
              <a:rPr lang="en-US" dirty="0"/>
              <a:t>ypoxia (anemia, cardiac failure, pulmonary embolus)</a:t>
            </a:r>
          </a:p>
          <a:p>
            <a:pPr lvl="1"/>
            <a:r>
              <a:rPr lang="en-US" b="1" dirty="0"/>
              <a:t>D</a:t>
            </a:r>
            <a:r>
              <a:rPr lang="en-US" dirty="0"/>
              <a:t>eficiencies (vitamin B 12 , folic acid, thiamine)</a:t>
            </a:r>
          </a:p>
          <a:p>
            <a:pPr lvl="1"/>
            <a:r>
              <a:rPr lang="en-US" b="1" dirty="0" err="1"/>
              <a:t>E</a:t>
            </a:r>
            <a:r>
              <a:rPr lang="en-US" dirty="0" err="1"/>
              <a:t>ndocrinopathies</a:t>
            </a:r>
            <a:r>
              <a:rPr lang="en-US" dirty="0"/>
              <a:t> (thyroid, glucose, parathyroid, adrenal)</a:t>
            </a:r>
          </a:p>
          <a:p>
            <a:pPr lvl="1"/>
            <a:r>
              <a:rPr lang="en-US" b="1" dirty="0"/>
              <a:t>A</a:t>
            </a:r>
            <a:r>
              <a:rPr lang="en-US" dirty="0"/>
              <a:t>cute vascular (shock, vasculitis, hypertensive encephalopathy)</a:t>
            </a:r>
          </a:p>
          <a:p>
            <a:pPr lvl="1"/>
            <a:r>
              <a:rPr lang="en-US" b="1" dirty="0"/>
              <a:t>T</a:t>
            </a:r>
            <a:r>
              <a:rPr lang="en-US" dirty="0"/>
              <a:t>oxins, substance use, medication (alcohol, anesthetics, anticholinergics, narcotics)</a:t>
            </a:r>
          </a:p>
          <a:p>
            <a:pPr lvl="1"/>
            <a:r>
              <a:rPr lang="en-US" b="1" dirty="0"/>
              <a:t>H</a:t>
            </a:r>
            <a:r>
              <a:rPr lang="en-US" dirty="0"/>
              <a:t>eavy metals (arsenic, lead, mercury)</a:t>
            </a:r>
          </a:p>
        </p:txBody>
      </p:sp>
    </p:spTree>
    <p:extLst>
      <p:ext uri="{BB962C8B-B14F-4D97-AF65-F5344CB8AC3E}">
        <p14:creationId xmlns:p14="http://schemas.microsoft.com/office/powerpoint/2010/main" val="191179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LBD with Delirium</a:t>
            </a:r>
          </a:p>
        </p:txBody>
      </p:sp>
      <p:sp>
        <p:nvSpPr>
          <p:cNvPr id="3" name="Content Placeholder 2"/>
          <p:cNvSpPr>
            <a:spLocks noGrp="1"/>
          </p:cNvSpPr>
          <p:nvPr>
            <p:ph idx="1"/>
          </p:nvPr>
        </p:nvSpPr>
        <p:spPr>
          <a:xfrm>
            <a:off x="457200" y="1600201"/>
            <a:ext cx="8229600" cy="889000"/>
          </a:xfrm>
        </p:spPr>
        <p:txBody>
          <a:bodyPr/>
          <a:lstStyle/>
          <a:p>
            <a:r>
              <a:rPr lang="en-US" dirty="0"/>
              <a:t>Treat the cause : I WATCH DEATH !!!!	</a:t>
            </a:r>
          </a:p>
        </p:txBody>
      </p:sp>
      <p:sp>
        <p:nvSpPr>
          <p:cNvPr id="6" name="Right Arrow 5"/>
          <p:cNvSpPr/>
          <p:nvPr/>
        </p:nvSpPr>
        <p:spPr>
          <a:xfrm rot="2130911">
            <a:off x="2761819" y="4323991"/>
            <a:ext cx="1732280" cy="82296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Explosion 1 8"/>
          <p:cNvSpPr/>
          <p:nvPr/>
        </p:nvSpPr>
        <p:spPr>
          <a:xfrm>
            <a:off x="4932680" y="4213542"/>
            <a:ext cx="3754120" cy="2342178"/>
          </a:xfrm>
          <a:prstGeom prst="irregularSeal1">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rgbClr val="6CBC63"/>
                </a:solidFill>
              </a:rPr>
              <a:t>QUETIAPINE </a:t>
            </a:r>
            <a:br>
              <a:rPr lang="en-US" b="1" i="1" dirty="0">
                <a:solidFill>
                  <a:srgbClr val="6CBC63"/>
                </a:solidFill>
              </a:rPr>
            </a:br>
            <a:r>
              <a:rPr lang="en-US" b="1" i="1" dirty="0">
                <a:solidFill>
                  <a:srgbClr val="6CBC63"/>
                </a:solidFill>
              </a:rPr>
              <a:t>(SEROQUEL)</a:t>
            </a:r>
          </a:p>
        </p:txBody>
      </p:sp>
      <p:sp>
        <p:nvSpPr>
          <p:cNvPr id="7" name="TextBox 6"/>
          <p:cNvSpPr txBox="1"/>
          <p:nvPr/>
        </p:nvSpPr>
        <p:spPr>
          <a:xfrm>
            <a:off x="627442" y="2822566"/>
            <a:ext cx="4813615" cy="830997"/>
          </a:xfrm>
          <a:prstGeom prst="rect">
            <a:avLst/>
          </a:prstGeom>
          <a:solidFill>
            <a:srgbClr val="000090"/>
          </a:solidFill>
        </p:spPr>
        <p:txBody>
          <a:bodyPr wrap="square" rtlCol="0">
            <a:spAutoFit/>
          </a:bodyPr>
          <a:lstStyle/>
          <a:p>
            <a:pPr algn="ctr"/>
            <a:r>
              <a:rPr lang="en-US" sz="2400" b="1" dirty="0">
                <a:solidFill>
                  <a:schemeClr val="bg1"/>
                </a:solidFill>
              </a:rPr>
              <a:t>Avoid  anticholinergic medications </a:t>
            </a:r>
          </a:p>
          <a:p>
            <a:pPr algn="ctr"/>
            <a:r>
              <a:rPr lang="en-US" sz="2400" b="1" dirty="0">
                <a:solidFill>
                  <a:schemeClr val="bg1"/>
                </a:solidFill>
              </a:rPr>
              <a:t>and dopamine agonists for LBD</a:t>
            </a:r>
            <a:endParaRPr lang="en-US" dirty="0"/>
          </a:p>
        </p:txBody>
      </p:sp>
    </p:spTree>
    <p:extLst>
      <p:ext uri="{BB962C8B-B14F-4D97-AF65-F5344CB8AC3E}">
        <p14:creationId xmlns:p14="http://schemas.microsoft.com/office/powerpoint/2010/main" val="245460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3	</a:t>
            </a:r>
            <a:r>
              <a:rPr lang="en-US" dirty="0"/>
              <a:t>	</a:t>
            </a:r>
          </a:p>
        </p:txBody>
      </p:sp>
      <p:sp>
        <p:nvSpPr>
          <p:cNvPr id="3" name="Content Placeholder 2"/>
          <p:cNvSpPr>
            <a:spLocks noGrp="1"/>
          </p:cNvSpPr>
          <p:nvPr>
            <p:ph idx="1"/>
          </p:nvPr>
        </p:nvSpPr>
        <p:spPr/>
        <p:txBody>
          <a:bodyPr>
            <a:normAutofit/>
          </a:bodyPr>
          <a:lstStyle/>
          <a:p>
            <a:r>
              <a:rPr lang="en-US" sz="2400" dirty="0"/>
              <a:t>81 y/o male who as per his son has been getting progressively more </a:t>
            </a:r>
            <a:r>
              <a:rPr lang="en-US" sz="2400" dirty="0" err="1"/>
              <a:t>abulic</a:t>
            </a:r>
            <a:r>
              <a:rPr lang="en-US" sz="2400" dirty="0"/>
              <a:t>, forgetful and turning aggressive with his family.</a:t>
            </a:r>
            <a:br>
              <a:rPr lang="en-US" sz="2400" dirty="0"/>
            </a:br>
            <a:endParaRPr lang="en-US" sz="2400" dirty="0"/>
          </a:p>
          <a:p>
            <a:r>
              <a:rPr lang="en-US" sz="2400" dirty="0"/>
              <a:t>PMHx : Insulin Dependent DM, HTN, Depression , HLD, prior CVA with R mild hemiplegia</a:t>
            </a:r>
            <a:br>
              <a:rPr lang="en-US" sz="2400" dirty="0"/>
            </a:br>
            <a:endParaRPr lang="en-US" sz="2400" dirty="0"/>
          </a:p>
          <a:p>
            <a:r>
              <a:rPr lang="en-US" sz="2400" dirty="0"/>
              <a:t>Social </a:t>
            </a:r>
            <a:r>
              <a:rPr lang="en-US" sz="2400" dirty="0" err="1"/>
              <a:t>Hx</a:t>
            </a:r>
            <a:r>
              <a:rPr lang="en-US" sz="2400" dirty="0"/>
              <a:t> : Partially dependent for all activities , uses a walker , former smoker until age 70.</a:t>
            </a:r>
            <a:br>
              <a:rPr lang="en-US" sz="2400" dirty="0"/>
            </a:br>
            <a:endParaRPr lang="en-US" sz="2400" dirty="0"/>
          </a:p>
          <a:p>
            <a:r>
              <a:rPr lang="en-US" sz="2400" dirty="0"/>
              <a:t>ROS : Occasional hallucinations , paranoid delusions </a:t>
            </a:r>
          </a:p>
        </p:txBody>
      </p:sp>
    </p:spTree>
    <p:extLst>
      <p:ext uri="{BB962C8B-B14F-4D97-AF65-F5344CB8AC3E}">
        <p14:creationId xmlns:p14="http://schemas.microsoft.com/office/powerpoint/2010/main" val="2218633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3</a:t>
            </a:r>
          </a:p>
        </p:txBody>
      </p:sp>
      <p:sp>
        <p:nvSpPr>
          <p:cNvPr id="3" name="Content Placeholder 2"/>
          <p:cNvSpPr>
            <a:spLocks noGrp="1"/>
          </p:cNvSpPr>
          <p:nvPr>
            <p:ph idx="1"/>
          </p:nvPr>
        </p:nvSpPr>
        <p:spPr/>
        <p:txBody>
          <a:bodyPr>
            <a:normAutofit/>
          </a:bodyPr>
          <a:lstStyle/>
          <a:p>
            <a:r>
              <a:rPr lang="en-US" sz="2400" dirty="0"/>
              <a:t>PE : - Vitals : BP 165/89 , HR : 78 , RR: 18</a:t>
            </a:r>
            <a:br>
              <a:rPr lang="en-US" sz="2400" dirty="0"/>
            </a:br>
            <a:r>
              <a:rPr lang="en-US" sz="2400" dirty="0"/>
              <a:t>- HEENT : normal , PERLA</a:t>
            </a:r>
            <a:br>
              <a:rPr lang="en-US" sz="2400" dirty="0"/>
            </a:br>
            <a:r>
              <a:rPr lang="en-US" sz="2400" dirty="0"/>
              <a:t>- Neck : Supple, no JVD</a:t>
            </a:r>
            <a:br>
              <a:rPr lang="en-US" sz="2400" dirty="0"/>
            </a:br>
            <a:r>
              <a:rPr lang="en-US" sz="2400" dirty="0"/>
              <a:t>- Chest : CTA</a:t>
            </a:r>
            <a:br>
              <a:rPr lang="en-US" sz="2400" dirty="0"/>
            </a:br>
            <a:r>
              <a:rPr lang="en-US" sz="2400" dirty="0"/>
              <a:t>- CV: S1- S2, RRR</a:t>
            </a:r>
            <a:br>
              <a:rPr lang="en-US" sz="2400" dirty="0"/>
            </a:br>
            <a:r>
              <a:rPr lang="en-US" sz="2400" dirty="0"/>
              <a:t>- </a:t>
            </a:r>
            <a:r>
              <a:rPr lang="en-US" sz="2400" dirty="0" err="1"/>
              <a:t>Abd</a:t>
            </a:r>
            <a:r>
              <a:rPr lang="en-US" sz="2400" dirty="0"/>
              <a:t> : NT , BS+</a:t>
            </a:r>
            <a:br>
              <a:rPr lang="en-US" sz="2400" dirty="0"/>
            </a:br>
            <a:r>
              <a:rPr lang="en-US" sz="2400" dirty="0"/>
              <a:t>- Neuro : No focal , muscular strength 3/5 in all 4 extremities</a:t>
            </a:r>
          </a:p>
          <a:p>
            <a:endParaRPr lang="en-US" sz="2400" dirty="0"/>
          </a:p>
          <a:p>
            <a:r>
              <a:rPr lang="en-US" sz="2400" dirty="0"/>
              <a:t>Labs : CBC, BMP, TSH , FT4 ; all normal</a:t>
            </a:r>
            <a:br>
              <a:rPr lang="en-US" sz="2400" dirty="0"/>
            </a:br>
            <a:r>
              <a:rPr lang="en-US" sz="2400" dirty="0"/>
              <a:t>EKG : NSR</a:t>
            </a:r>
            <a:br>
              <a:rPr lang="en-US" sz="2400" dirty="0"/>
            </a:br>
            <a:r>
              <a:rPr lang="en-US" sz="2400" dirty="0"/>
              <a:t>CT brain as follows</a:t>
            </a:r>
          </a:p>
        </p:txBody>
      </p:sp>
    </p:spTree>
    <p:extLst>
      <p:ext uri="{BB962C8B-B14F-4D97-AF65-F5344CB8AC3E}">
        <p14:creationId xmlns:p14="http://schemas.microsoft.com/office/powerpoint/2010/main" val="4033539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14526" t="3198" r="12593" b="3042"/>
          <a:stretch/>
        </p:blipFill>
        <p:spPr>
          <a:xfrm rot="5400000">
            <a:off x="1633799" y="987978"/>
            <a:ext cx="5715705" cy="5001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6880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sz="3600" b="1" dirty="0">
              <a:solidFill>
                <a:srgbClr val="3A38CD"/>
              </a:solidFill>
            </a:endParaRPr>
          </a:p>
          <a:p>
            <a:endParaRPr lang="en-US" sz="3600" b="1" dirty="0">
              <a:solidFill>
                <a:srgbClr val="3A38CD"/>
              </a:solidFill>
            </a:endParaRPr>
          </a:p>
          <a:p>
            <a:r>
              <a:rPr lang="en-US" sz="3600" b="1" dirty="0">
                <a:solidFill>
                  <a:srgbClr val="3A38CD"/>
                </a:solidFill>
              </a:rPr>
              <a:t>What is the likely Diagnosis ?      </a:t>
            </a:r>
            <a:br>
              <a:rPr lang="en-US" sz="3600" b="1" dirty="0">
                <a:solidFill>
                  <a:srgbClr val="3A38CD"/>
                </a:solidFill>
              </a:rPr>
            </a:br>
            <a:r>
              <a:rPr lang="en-US" sz="3600" b="1" dirty="0">
                <a:solidFill>
                  <a:srgbClr val="3A38CD"/>
                </a:solidFill>
              </a:rPr>
              <a:t>       </a:t>
            </a:r>
            <a:br>
              <a:rPr lang="en-US" sz="3600" b="1" dirty="0">
                <a:solidFill>
                  <a:srgbClr val="3A38CD"/>
                </a:solidFill>
              </a:rPr>
            </a:br>
            <a:endParaRPr lang="en-US" sz="3600" b="1" dirty="0">
              <a:solidFill>
                <a:srgbClr val="3A38CD"/>
              </a:solidFill>
            </a:endParaRPr>
          </a:p>
        </p:txBody>
      </p:sp>
    </p:spTree>
    <p:extLst>
      <p:ext uri="{BB962C8B-B14F-4D97-AF65-F5344CB8AC3E}">
        <p14:creationId xmlns:p14="http://schemas.microsoft.com/office/powerpoint/2010/main" val="3904100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sz="3600" b="1" dirty="0">
              <a:solidFill>
                <a:srgbClr val="3A38CD"/>
              </a:solidFill>
            </a:endParaRPr>
          </a:p>
          <a:p>
            <a:endParaRPr lang="en-US" sz="3600" b="1" dirty="0">
              <a:solidFill>
                <a:srgbClr val="3A38CD"/>
              </a:solidFill>
            </a:endParaRPr>
          </a:p>
          <a:p>
            <a:r>
              <a:rPr lang="en-US" sz="3600" b="1" dirty="0">
                <a:solidFill>
                  <a:srgbClr val="3A38CD"/>
                </a:solidFill>
              </a:rPr>
              <a:t>What is the likely Diagnosis ? </a:t>
            </a:r>
            <a:br>
              <a:rPr lang="en-US" sz="3600" b="1" dirty="0">
                <a:solidFill>
                  <a:srgbClr val="3A38CD"/>
                </a:solidFill>
              </a:rPr>
            </a:br>
            <a:r>
              <a:rPr lang="en-US" sz="3600" b="1" dirty="0">
                <a:solidFill>
                  <a:srgbClr val="3A38CD"/>
                </a:solidFill>
              </a:rPr>
              <a:t>                       Vascular Dementia     </a:t>
            </a:r>
            <a:br>
              <a:rPr lang="en-US" sz="3600" b="1" dirty="0">
                <a:solidFill>
                  <a:srgbClr val="3A38CD"/>
                </a:solidFill>
              </a:rPr>
            </a:br>
            <a:r>
              <a:rPr lang="en-US" sz="3600" b="1" dirty="0">
                <a:solidFill>
                  <a:srgbClr val="3A38CD"/>
                </a:solidFill>
              </a:rPr>
              <a:t>       </a:t>
            </a:r>
            <a:br>
              <a:rPr lang="en-US" sz="3600" b="1" dirty="0">
                <a:solidFill>
                  <a:srgbClr val="3A38CD"/>
                </a:solidFill>
              </a:rPr>
            </a:br>
            <a:endParaRPr lang="en-US" sz="3600" b="1" dirty="0">
              <a:solidFill>
                <a:srgbClr val="3A38CD"/>
              </a:solidFill>
            </a:endParaRPr>
          </a:p>
        </p:txBody>
      </p:sp>
    </p:spTree>
    <p:extLst>
      <p:ext uri="{BB962C8B-B14F-4D97-AF65-F5344CB8AC3E}">
        <p14:creationId xmlns:p14="http://schemas.microsoft.com/office/powerpoint/2010/main" val="3904100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Vascular Dementia</a:t>
            </a:r>
          </a:p>
        </p:txBody>
      </p:sp>
      <p:sp>
        <p:nvSpPr>
          <p:cNvPr id="3" name="Content Placeholder 2"/>
          <p:cNvSpPr>
            <a:spLocks noGrp="1"/>
          </p:cNvSpPr>
          <p:nvPr>
            <p:ph idx="1"/>
          </p:nvPr>
        </p:nvSpPr>
        <p:spPr/>
        <p:txBody>
          <a:bodyPr>
            <a:normAutofit/>
          </a:bodyPr>
          <a:lstStyle/>
          <a:p>
            <a:r>
              <a:rPr lang="en-US" dirty="0"/>
              <a:t>2</a:t>
            </a:r>
            <a:r>
              <a:rPr lang="en-US" baseline="30000" dirty="0"/>
              <a:t>nd</a:t>
            </a:r>
            <a:r>
              <a:rPr lang="en-US" dirty="0"/>
              <a:t> most common : 20-30% of cases</a:t>
            </a:r>
          </a:p>
          <a:p>
            <a:endParaRPr lang="en-US" dirty="0"/>
          </a:p>
          <a:p>
            <a:r>
              <a:rPr lang="en-US" dirty="0"/>
              <a:t>Mixed with AD</a:t>
            </a:r>
          </a:p>
          <a:p>
            <a:endParaRPr lang="en-US" dirty="0"/>
          </a:p>
          <a:p>
            <a:r>
              <a:rPr lang="en-US" dirty="0"/>
              <a:t>Risk factors for vascular dementia </a:t>
            </a:r>
            <a:br>
              <a:rPr lang="en-US" dirty="0"/>
            </a:br>
            <a:r>
              <a:rPr lang="en-US" dirty="0"/>
              <a:t>CVD ( HTN, DM, HLD) </a:t>
            </a:r>
            <a:br>
              <a:rPr lang="en-US" dirty="0"/>
            </a:br>
            <a:r>
              <a:rPr lang="en-US" dirty="0"/>
              <a:t>Atherosclerosis (CAD , PAD)</a:t>
            </a:r>
          </a:p>
          <a:p>
            <a:endParaRPr lang="en-US" dirty="0"/>
          </a:p>
        </p:txBody>
      </p:sp>
    </p:spTree>
    <p:extLst>
      <p:ext uri="{BB962C8B-B14F-4D97-AF65-F5344CB8AC3E}">
        <p14:creationId xmlns:p14="http://schemas.microsoft.com/office/powerpoint/2010/main" val="4091247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Vascular Dementia</a:t>
            </a:r>
          </a:p>
        </p:txBody>
      </p:sp>
      <p:sp>
        <p:nvSpPr>
          <p:cNvPr id="3" name="Content Placeholder 2"/>
          <p:cNvSpPr>
            <a:spLocks noGrp="1"/>
          </p:cNvSpPr>
          <p:nvPr>
            <p:ph idx="1"/>
          </p:nvPr>
        </p:nvSpPr>
        <p:spPr>
          <a:xfrm>
            <a:off x="457200" y="4978400"/>
            <a:ext cx="8229600" cy="1147763"/>
          </a:xfrm>
        </p:spPr>
        <p:txBody>
          <a:bodyPr>
            <a:normAutofit/>
          </a:bodyPr>
          <a:lstStyle/>
          <a:p>
            <a:pPr marL="0" indent="0">
              <a:buNone/>
            </a:pPr>
            <a:endParaRPr lang="en-US" sz="2400" dirty="0"/>
          </a:p>
        </p:txBody>
      </p:sp>
      <p:pic>
        <p:nvPicPr>
          <p:cNvPr id="4" name="Picture 3" descr="Screen Shot 2015-10-03 at 12.23.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63700"/>
            <a:ext cx="8064500" cy="578792"/>
          </a:xfrm>
          <a:prstGeom prst="rect">
            <a:avLst/>
          </a:prstGeom>
        </p:spPr>
      </p:pic>
      <p:pic>
        <p:nvPicPr>
          <p:cNvPr id="5" name="Picture 4" descr="Screen Shot 2015-10-03 at 12.20.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35200"/>
            <a:ext cx="8064500" cy="749300"/>
          </a:xfrm>
          <a:prstGeom prst="rect">
            <a:avLst/>
          </a:prstGeom>
        </p:spPr>
      </p:pic>
      <p:pic>
        <p:nvPicPr>
          <p:cNvPr id="6" name="Picture 5" descr="Screen Shot 2015-10-03 at 12.3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3422650"/>
            <a:ext cx="8039100" cy="622300"/>
          </a:xfrm>
          <a:prstGeom prst="rect">
            <a:avLst/>
          </a:prstGeom>
        </p:spPr>
      </p:pic>
      <p:pic>
        <p:nvPicPr>
          <p:cNvPr id="7" name="Picture 6" descr="Screen Shot 2015-10-03 at 12.3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00" y="4044950"/>
            <a:ext cx="8039100" cy="787400"/>
          </a:xfrm>
          <a:prstGeom prst="rect">
            <a:avLst/>
          </a:prstGeom>
        </p:spPr>
      </p:pic>
    </p:spTree>
    <p:extLst>
      <p:ext uri="{BB962C8B-B14F-4D97-AF65-F5344CB8AC3E}">
        <p14:creationId xmlns:p14="http://schemas.microsoft.com/office/powerpoint/2010/main" val="2103790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Management Vascular Dementia</a:t>
            </a:r>
          </a:p>
        </p:txBody>
      </p:sp>
      <p:sp>
        <p:nvSpPr>
          <p:cNvPr id="3" name="Content Placeholder 2"/>
          <p:cNvSpPr>
            <a:spLocks noGrp="1"/>
          </p:cNvSpPr>
          <p:nvPr>
            <p:ph idx="1"/>
          </p:nvPr>
        </p:nvSpPr>
        <p:spPr>
          <a:xfrm>
            <a:off x="457200" y="1417638"/>
            <a:ext cx="8229600" cy="4525963"/>
          </a:xfrm>
        </p:spPr>
        <p:txBody>
          <a:bodyPr>
            <a:normAutofit/>
          </a:bodyPr>
          <a:lstStyle/>
          <a:p>
            <a:r>
              <a:rPr lang="en-US" sz="2400" dirty="0"/>
              <a:t>Prevention</a:t>
            </a:r>
          </a:p>
          <a:p>
            <a:r>
              <a:rPr lang="en-US" sz="2400" dirty="0"/>
              <a:t>Treat HTN : </a:t>
            </a:r>
            <a:r>
              <a:rPr lang="en-US" sz="2400" dirty="0" err="1"/>
              <a:t>ACEi</a:t>
            </a:r>
            <a:r>
              <a:rPr lang="en-US" sz="2400" dirty="0"/>
              <a:t>, CCB, BB</a:t>
            </a:r>
            <a:br>
              <a:rPr lang="en-US" sz="2400" dirty="0"/>
            </a:br>
            <a:r>
              <a:rPr lang="en-US" sz="2400" dirty="0"/>
              <a:t>          DM : A1c goal &lt; 7 , &lt; 8 in old old</a:t>
            </a:r>
            <a:br>
              <a:rPr lang="en-US" sz="2400" dirty="0"/>
            </a:br>
            <a:r>
              <a:rPr lang="en-US" sz="2400" dirty="0"/>
              <a:t>          HLD: Statins</a:t>
            </a:r>
          </a:p>
          <a:p>
            <a:r>
              <a:rPr lang="en-US" sz="2400" dirty="0"/>
              <a:t>R/O Depression : GDS</a:t>
            </a:r>
            <a:br>
              <a:rPr lang="en-US" sz="2400" dirty="0"/>
            </a:br>
            <a:r>
              <a:rPr lang="en-US" sz="2400" dirty="0"/>
              <a:t>         SSRI’s : Cause </a:t>
            </a:r>
            <a:r>
              <a:rPr lang="en-US" sz="2400" dirty="0" err="1"/>
              <a:t>HypoNa</a:t>
            </a:r>
            <a:r>
              <a:rPr lang="en-US" sz="2400" dirty="0"/>
              <a:t/>
            </a:r>
            <a:br>
              <a:rPr lang="en-US" sz="2400" dirty="0"/>
            </a:br>
            <a:r>
              <a:rPr lang="en-US" sz="2400" dirty="0"/>
              <a:t>                     Good!!!! : Citalopram (cause QT prolongation)</a:t>
            </a:r>
            <a:br>
              <a:rPr lang="en-US" sz="2400" dirty="0"/>
            </a:br>
            <a:r>
              <a:rPr lang="en-US" sz="2400" dirty="0"/>
              <a:t>                     </a:t>
            </a:r>
            <a:r>
              <a:rPr lang="en-US" sz="2400" dirty="0" err="1"/>
              <a:t>Excelent</a:t>
            </a:r>
            <a:r>
              <a:rPr lang="en-US" sz="2400" dirty="0"/>
              <a:t> !!!! </a:t>
            </a:r>
            <a:r>
              <a:rPr lang="en-US" sz="2400" dirty="0" err="1"/>
              <a:t>Mirtzapine</a:t>
            </a:r>
            <a:r>
              <a:rPr lang="en-US" sz="2400" dirty="0"/>
              <a:t/>
            </a:r>
            <a:br>
              <a:rPr lang="en-US" sz="2400" dirty="0"/>
            </a:br>
            <a:endParaRPr lang="en-US" sz="2400" dirty="0"/>
          </a:p>
          <a:p>
            <a:r>
              <a:rPr lang="en-US" sz="2400" dirty="0"/>
              <a:t>Behavioral : Donepezil, Antipsychotics</a:t>
            </a:r>
          </a:p>
          <a:p>
            <a:r>
              <a:rPr lang="en-US" sz="2400" dirty="0"/>
              <a:t>Cognitive enhancers</a:t>
            </a:r>
          </a:p>
          <a:p>
            <a:endParaRPr lang="en-US" dirty="0"/>
          </a:p>
        </p:txBody>
      </p:sp>
      <p:sp>
        <p:nvSpPr>
          <p:cNvPr id="4" name="TextBox 3"/>
          <p:cNvSpPr txBox="1"/>
          <p:nvPr/>
        </p:nvSpPr>
        <p:spPr>
          <a:xfrm>
            <a:off x="685800" y="5999164"/>
            <a:ext cx="7010400" cy="923330"/>
          </a:xfrm>
          <a:prstGeom prst="rect">
            <a:avLst/>
          </a:prstGeom>
          <a:noFill/>
        </p:spPr>
        <p:txBody>
          <a:bodyPr wrap="square" rtlCol="0">
            <a:spAutoFit/>
          </a:bodyPr>
          <a:lstStyle/>
          <a:p>
            <a:r>
              <a:rPr lang="en-US" sz="1200" dirty="0" err="1"/>
              <a:t>Erkinjuntti</a:t>
            </a:r>
            <a:r>
              <a:rPr lang="en-US" sz="1200" dirty="0"/>
              <a:t> T, </a:t>
            </a:r>
            <a:r>
              <a:rPr lang="en-US" sz="1200" dirty="0" err="1"/>
              <a:t>Kurz</a:t>
            </a:r>
            <a:r>
              <a:rPr lang="en-US" sz="1200" dirty="0"/>
              <a:t> A, Gauthier S, Bullock R, </a:t>
            </a:r>
            <a:r>
              <a:rPr lang="en-US" sz="1200" dirty="0" err="1"/>
              <a:t>Lilienfeld</a:t>
            </a:r>
            <a:r>
              <a:rPr lang="en-US" sz="1200" dirty="0"/>
              <a:t> S, </a:t>
            </a:r>
            <a:r>
              <a:rPr lang="en-US" sz="1200" dirty="0" err="1"/>
              <a:t>Damaraju</a:t>
            </a:r>
            <a:r>
              <a:rPr lang="en-US" sz="1200" dirty="0"/>
              <a:t> CV Efficacy of </a:t>
            </a:r>
            <a:r>
              <a:rPr lang="en-US" sz="1200" dirty="0" err="1"/>
              <a:t>galantamine</a:t>
            </a:r>
            <a:r>
              <a:rPr lang="en-US" sz="1200" dirty="0"/>
              <a:t> in probable vascular dementia and </a:t>
            </a:r>
            <a:r>
              <a:rPr lang="en-US" sz="1200" dirty="0" err="1"/>
              <a:t>Alzheim</a:t>
            </a:r>
            <a:r>
              <a:rPr lang="en-US" sz="1200" dirty="0"/>
              <a:t> -</a:t>
            </a:r>
            <a:r>
              <a:rPr lang="en-US" sz="1200" dirty="0" err="1"/>
              <a:t>er’s</a:t>
            </a:r>
            <a:r>
              <a:rPr lang="en-US" sz="1200" dirty="0"/>
              <a:t> disease combined with cerebrovascular disease: a </a:t>
            </a:r>
            <a:r>
              <a:rPr lang="en-US" sz="1200" dirty="0" err="1"/>
              <a:t>randomised</a:t>
            </a:r>
            <a:r>
              <a:rPr lang="en-US" sz="1200" dirty="0"/>
              <a:t> </a:t>
            </a:r>
          </a:p>
          <a:p>
            <a:r>
              <a:rPr lang="en-US" sz="1200" dirty="0"/>
              <a:t>trial. Lancet 2002; 359:1283–1290</a:t>
            </a:r>
          </a:p>
          <a:p>
            <a:endParaRPr lang="en-US" dirty="0"/>
          </a:p>
        </p:txBody>
      </p:sp>
    </p:spTree>
    <p:extLst>
      <p:ext uri="{BB962C8B-B14F-4D97-AF65-F5344CB8AC3E}">
        <p14:creationId xmlns:p14="http://schemas.microsoft.com/office/powerpoint/2010/main" val="73941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b="1" i="1" dirty="0">
              <a:solidFill>
                <a:srgbClr val="000090"/>
              </a:solidFill>
            </a:endParaRPr>
          </a:p>
          <a:p>
            <a:pPr marL="0" indent="0" algn="ctr">
              <a:buNone/>
            </a:pPr>
            <a:endParaRPr lang="en-US" b="1" i="1" dirty="0">
              <a:solidFill>
                <a:srgbClr val="000090"/>
              </a:solidFill>
            </a:endParaRPr>
          </a:p>
          <a:p>
            <a:pPr marL="0" indent="0" algn="ctr">
              <a:buNone/>
            </a:pPr>
            <a:r>
              <a:rPr lang="en-US" b="1" i="1" dirty="0">
                <a:solidFill>
                  <a:srgbClr val="000090"/>
                </a:solidFill>
              </a:rPr>
              <a:t>Dementia refers to cognitive impairment severe enough to interfere with the ability to independently perform activities of daily living</a:t>
            </a:r>
          </a:p>
          <a:p>
            <a:pPr marL="0" indent="0" algn="ctr">
              <a:buNone/>
            </a:pPr>
            <a:endParaRPr lang="en-US" b="1" i="1" dirty="0">
              <a:solidFill>
                <a:srgbClr val="000090"/>
              </a:solidFill>
            </a:endParaRPr>
          </a:p>
        </p:txBody>
      </p:sp>
    </p:spTree>
    <p:extLst>
      <p:ext uri="{BB962C8B-B14F-4D97-AF65-F5344CB8AC3E}">
        <p14:creationId xmlns:p14="http://schemas.microsoft.com/office/powerpoint/2010/main" val="4243280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Other Non-Alzheimer Dementias</a:t>
            </a:r>
          </a:p>
        </p:txBody>
      </p:sp>
      <p:sp>
        <p:nvSpPr>
          <p:cNvPr id="3" name="Content Placeholder 2"/>
          <p:cNvSpPr>
            <a:spLocks noGrp="1"/>
          </p:cNvSpPr>
          <p:nvPr>
            <p:ph idx="1"/>
          </p:nvPr>
        </p:nvSpPr>
        <p:spPr/>
        <p:txBody>
          <a:bodyPr>
            <a:normAutofit fontScale="92500" lnSpcReduction="10000"/>
          </a:bodyPr>
          <a:lstStyle/>
          <a:p>
            <a:r>
              <a:rPr lang="en-US" sz="2400" dirty="0"/>
              <a:t>Neurological Degeneration : NPH, Progressive </a:t>
            </a:r>
            <a:r>
              <a:rPr lang="en-US" sz="2400" dirty="0" err="1"/>
              <a:t>supranuclear</a:t>
            </a:r>
            <a:r>
              <a:rPr lang="en-US" sz="2400" dirty="0"/>
              <a:t> palsy, </a:t>
            </a:r>
            <a:r>
              <a:rPr lang="en-US" sz="2400" dirty="0" err="1"/>
              <a:t>Corticobasal</a:t>
            </a:r>
            <a:r>
              <a:rPr lang="en-US" sz="2400" dirty="0"/>
              <a:t> Degeneration, Multiple System Atrophy, Primary progressive aphasia</a:t>
            </a:r>
          </a:p>
          <a:p>
            <a:pPr marL="0" indent="0">
              <a:buNone/>
            </a:pPr>
            <a:endParaRPr lang="en-US" sz="2400" dirty="0"/>
          </a:p>
          <a:p>
            <a:r>
              <a:rPr lang="en-US" sz="2400" dirty="0"/>
              <a:t>PSA related Dementias : ETOH related Dementia, THC related dementia, Cocaine – Heroin dementia</a:t>
            </a:r>
            <a:br>
              <a:rPr lang="en-US" sz="2400" dirty="0"/>
            </a:br>
            <a:endParaRPr lang="en-US" sz="2400" dirty="0"/>
          </a:p>
          <a:p>
            <a:r>
              <a:rPr lang="en-US" sz="2400" dirty="0"/>
              <a:t>Nutritional Deficiencies : B12, </a:t>
            </a:r>
            <a:r>
              <a:rPr lang="en-US" sz="2400" dirty="0" err="1"/>
              <a:t>Folate</a:t>
            </a:r>
            <a:r>
              <a:rPr lang="en-US" sz="2400" dirty="0"/>
              <a:t>, Thiamine</a:t>
            </a:r>
            <a:br>
              <a:rPr lang="en-US" sz="2400" dirty="0"/>
            </a:br>
            <a:endParaRPr lang="en-US" sz="2400" dirty="0"/>
          </a:p>
          <a:p>
            <a:r>
              <a:rPr lang="en-US" sz="2400" dirty="0"/>
              <a:t>Infectious related Dementias : HIV , Tertiary Syphilis, Prion Diseases (</a:t>
            </a:r>
            <a:r>
              <a:rPr lang="en-US" sz="2400" dirty="0" err="1"/>
              <a:t>Kuru</a:t>
            </a:r>
            <a:r>
              <a:rPr lang="en-US" sz="2400" dirty="0"/>
              <a:t>, CJD)</a:t>
            </a:r>
          </a:p>
          <a:p>
            <a:r>
              <a:rPr lang="en-US" sz="2400" dirty="0"/>
              <a:t>Rapid progressive Dementias : CJD, Hashimoto, Antibody-mediated limbic encephalitis, </a:t>
            </a:r>
            <a:r>
              <a:rPr lang="en-US" sz="2400" dirty="0" err="1"/>
              <a:t>Paraneoplastic</a:t>
            </a:r>
            <a:r>
              <a:rPr lang="en-US" sz="2400" dirty="0"/>
              <a:t> limbic encephalitis</a:t>
            </a:r>
          </a:p>
          <a:p>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359727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Take home points</a:t>
            </a:r>
          </a:p>
        </p:txBody>
      </p:sp>
      <p:sp>
        <p:nvSpPr>
          <p:cNvPr id="3" name="Content Placeholder 2"/>
          <p:cNvSpPr>
            <a:spLocks noGrp="1"/>
          </p:cNvSpPr>
          <p:nvPr>
            <p:ph idx="1"/>
          </p:nvPr>
        </p:nvSpPr>
        <p:spPr/>
        <p:txBody>
          <a:bodyPr>
            <a:normAutofit fontScale="62500" lnSpcReduction="20000"/>
          </a:bodyPr>
          <a:lstStyle/>
          <a:p>
            <a:r>
              <a:rPr lang="en-US" dirty="0"/>
              <a:t>Dementia is NOT a normal condition of the aging</a:t>
            </a:r>
          </a:p>
          <a:p>
            <a:pPr marL="0" indent="0">
              <a:buNone/>
            </a:pPr>
            <a:endParaRPr lang="en-US" dirty="0"/>
          </a:p>
          <a:p>
            <a:r>
              <a:rPr lang="en-US" dirty="0"/>
              <a:t>Dementia is a long progressive process of cognitive decline </a:t>
            </a:r>
            <a:r>
              <a:rPr lang="en-US" b="1" u="sng" dirty="0"/>
              <a:t>EXCEPT: </a:t>
            </a:r>
            <a:r>
              <a:rPr lang="en-US" dirty="0"/>
              <a:t> CJD, Delirium , Depression (</a:t>
            </a:r>
            <a:r>
              <a:rPr lang="en-US" dirty="0" err="1"/>
              <a:t>Pseudodementia</a:t>
            </a:r>
            <a:r>
              <a:rPr lang="en-US" dirty="0"/>
              <a:t>)</a:t>
            </a:r>
          </a:p>
          <a:p>
            <a:pPr marL="0" indent="0">
              <a:buNone/>
            </a:pPr>
            <a:endParaRPr lang="en-US" dirty="0"/>
          </a:p>
          <a:p>
            <a:r>
              <a:rPr lang="en-US" dirty="0"/>
              <a:t>Every patient with cognitive decline should be worked up with : CBC, CMP, TSH, B12, Folate</a:t>
            </a:r>
          </a:p>
          <a:p>
            <a:endParaRPr lang="en-US" dirty="0"/>
          </a:p>
          <a:p>
            <a:r>
              <a:rPr lang="en-US" dirty="0"/>
              <a:t>Occasionally with : RPR, Imaging, HIV serology testing, lupus anticoagulant, antiphospholipid antibody, ANA, ANCA.</a:t>
            </a:r>
          </a:p>
          <a:p>
            <a:endParaRPr lang="en-US" dirty="0"/>
          </a:p>
          <a:p>
            <a:r>
              <a:rPr lang="en-US" dirty="0"/>
              <a:t>Most available medicine for dementia is Symptomatic treatment and has side effect. </a:t>
            </a:r>
          </a:p>
          <a:p>
            <a:endParaRPr lang="en-US" dirty="0"/>
          </a:p>
          <a:p>
            <a:r>
              <a:rPr lang="en-US" dirty="0"/>
              <a:t>Avoid antipsychotic use for behavioral issue as much as you can. </a:t>
            </a:r>
          </a:p>
        </p:txBody>
      </p:sp>
    </p:spTree>
    <p:extLst>
      <p:ext uri="{BB962C8B-B14F-4D97-AF65-F5344CB8AC3E}">
        <p14:creationId xmlns:p14="http://schemas.microsoft.com/office/powerpoint/2010/main" val="245527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0090"/>
                </a:solidFill>
              </a:rPr>
              <a:t>Prevalance</a:t>
            </a:r>
            <a:endParaRPr lang="en-US" b="1" dirty="0">
              <a:solidFill>
                <a:srgbClr val="00009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1738054"/>
              </p:ext>
            </p:extLst>
          </p:nvPr>
        </p:nvGraphicFramePr>
        <p:xfrm>
          <a:off x="457200" y="1600200"/>
          <a:ext cx="8229600" cy="1483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3027649"/>
                    </a:ext>
                  </a:extLst>
                </a:gridCol>
                <a:gridCol w="4114800">
                  <a:extLst>
                    <a:ext uri="{9D8B030D-6E8A-4147-A177-3AD203B41FA5}">
                      <a16:colId xmlns:a16="http://schemas.microsoft.com/office/drawing/2014/main" val="4263618153"/>
                    </a:ext>
                  </a:extLst>
                </a:gridCol>
              </a:tblGrid>
              <a:tr h="370840">
                <a:tc>
                  <a:txBody>
                    <a:bodyPr/>
                    <a:lstStyle/>
                    <a:p>
                      <a:r>
                        <a:rPr lang="en-US" dirty="0"/>
                        <a:t>Age range</a:t>
                      </a:r>
                    </a:p>
                  </a:txBody>
                  <a:tcPr/>
                </a:tc>
                <a:tc>
                  <a:txBody>
                    <a:bodyPr/>
                    <a:lstStyle/>
                    <a:p>
                      <a:r>
                        <a:rPr lang="en-US" dirty="0"/>
                        <a:t>Affected %*</a:t>
                      </a:r>
                    </a:p>
                  </a:txBody>
                  <a:tcPr/>
                </a:tc>
                <a:extLst>
                  <a:ext uri="{0D108BD9-81ED-4DB2-BD59-A6C34878D82A}">
                    <a16:rowId xmlns:a16="http://schemas.microsoft.com/office/drawing/2014/main" val="3849248074"/>
                  </a:ext>
                </a:extLst>
              </a:tr>
              <a:tr h="370840">
                <a:tc>
                  <a:txBody>
                    <a:bodyPr/>
                    <a:lstStyle/>
                    <a:p>
                      <a:r>
                        <a:rPr lang="en-US" dirty="0"/>
                        <a:t>65-74 years</a:t>
                      </a:r>
                    </a:p>
                  </a:txBody>
                  <a:tcPr/>
                </a:tc>
                <a:tc>
                  <a:txBody>
                    <a:bodyPr/>
                    <a:lstStyle/>
                    <a:p>
                      <a:r>
                        <a:rPr lang="en-US" dirty="0"/>
                        <a:t>5%</a:t>
                      </a:r>
                    </a:p>
                  </a:txBody>
                  <a:tcPr/>
                </a:tc>
                <a:extLst>
                  <a:ext uri="{0D108BD9-81ED-4DB2-BD59-A6C34878D82A}">
                    <a16:rowId xmlns:a16="http://schemas.microsoft.com/office/drawing/2014/main" val="288577166"/>
                  </a:ext>
                </a:extLst>
              </a:tr>
              <a:tr h="370840">
                <a:tc>
                  <a:txBody>
                    <a:bodyPr/>
                    <a:lstStyle/>
                    <a:p>
                      <a:r>
                        <a:rPr lang="en-US" dirty="0"/>
                        <a:t>75-84 years</a:t>
                      </a:r>
                    </a:p>
                  </a:txBody>
                  <a:tcPr/>
                </a:tc>
                <a:tc>
                  <a:txBody>
                    <a:bodyPr/>
                    <a:lstStyle/>
                    <a:p>
                      <a:r>
                        <a:rPr lang="en-US" dirty="0"/>
                        <a:t>15-25%</a:t>
                      </a:r>
                    </a:p>
                  </a:txBody>
                  <a:tcPr/>
                </a:tc>
                <a:extLst>
                  <a:ext uri="{0D108BD9-81ED-4DB2-BD59-A6C34878D82A}">
                    <a16:rowId xmlns:a16="http://schemas.microsoft.com/office/drawing/2014/main" val="224300053"/>
                  </a:ext>
                </a:extLst>
              </a:tr>
              <a:tr h="370840">
                <a:tc>
                  <a:txBody>
                    <a:bodyPr/>
                    <a:lstStyle/>
                    <a:p>
                      <a:r>
                        <a:rPr lang="en-US" dirty="0"/>
                        <a:t>85</a:t>
                      </a:r>
                      <a:r>
                        <a:rPr lang="en-US" baseline="0" dirty="0"/>
                        <a:t> and older</a:t>
                      </a:r>
                      <a:endParaRPr lang="en-US" dirty="0"/>
                    </a:p>
                  </a:txBody>
                  <a:tcPr/>
                </a:tc>
                <a:tc>
                  <a:txBody>
                    <a:bodyPr/>
                    <a:lstStyle/>
                    <a:p>
                      <a:r>
                        <a:rPr lang="en-US" dirty="0"/>
                        <a:t>35-50%</a:t>
                      </a:r>
                    </a:p>
                  </a:txBody>
                  <a:tcPr/>
                </a:tc>
                <a:extLst>
                  <a:ext uri="{0D108BD9-81ED-4DB2-BD59-A6C34878D82A}">
                    <a16:rowId xmlns:a16="http://schemas.microsoft.com/office/drawing/2014/main" val="3655067650"/>
                  </a:ext>
                </a:extLst>
              </a:tr>
            </a:tbl>
          </a:graphicData>
        </a:graphic>
      </p:graphicFrame>
      <p:sp>
        <p:nvSpPr>
          <p:cNvPr id="5" name="TextBox 4"/>
          <p:cNvSpPr txBox="1"/>
          <p:nvPr/>
        </p:nvSpPr>
        <p:spPr>
          <a:xfrm>
            <a:off x="457200" y="3219293"/>
            <a:ext cx="1628459" cy="369332"/>
          </a:xfrm>
          <a:prstGeom prst="rect">
            <a:avLst/>
          </a:prstGeom>
          <a:noFill/>
        </p:spPr>
        <p:txBody>
          <a:bodyPr wrap="none" rtlCol="0">
            <a:spAutoFit/>
          </a:bodyPr>
          <a:lstStyle/>
          <a:p>
            <a:r>
              <a:rPr lang="en-US" dirty="0"/>
              <a:t>*US population</a:t>
            </a:r>
          </a:p>
        </p:txBody>
      </p:sp>
      <p:sp>
        <p:nvSpPr>
          <p:cNvPr id="7" name="TextBox 6"/>
          <p:cNvSpPr txBox="1"/>
          <p:nvPr/>
        </p:nvSpPr>
        <p:spPr>
          <a:xfrm>
            <a:off x="597005" y="4315061"/>
            <a:ext cx="801800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Have high suspicion</a:t>
            </a:r>
          </a:p>
          <a:p>
            <a:pPr marL="342900" indent="-342900">
              <a:buFont typeface="Arial" panose="020B0604020202020204" pitchFamily="34" charset="0"/>
              <a:buChar char="•"/>
            </a:pPr>
            <a:r>
              <a:rPr lang="en-US" sz="2400" dirty="0"/>
              <a:t>Consider screening test</a:t>
            </a:r>
          </a:p>
          <a:p>
            <a:pPr marL="342900" indent="-342900">
              <a:buFont typeface="Arial" panose="020B0604020202020204" pitchFamily="34" charset="0"/>
              <a:buChar char="•"/>
            </a:pPr>
            <a:r>
              <a:rPr lang="en-US" sz="2400" dirty="0">
                <a:cs typeface="Arial" panose="020B0604020202020204" pitchFamily="34" charset="0"/>
              </a:rPr>
              <a:t>The United States Preventive Services Task Force (USPSTF) does not support cognitive screening</a:t>
            </a:r>
          </a:p>
        </p:txBody>
      </p:sp>
    </p:spTree>
    <p:extLst>
      <p:ext uri="{BB962C8B-B14F-4D97-AF65-F5344CB8AC3E}">
        <p14:creationId xmlns:p14="http://schemas.microsoft.com/office/powerpoint/2010/main" val="34155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3762A-A629-4062-94E7-54935BE3C6F2}"/>
              </a:ext>
            </a:extLst>
          </p:cNvPr>
          <p:cNvSpPr>
            <a:spLocks noGrp="1"/>
          </p:cNvSpPr>
          <p:nvPr>
            <p:ph type="title"/>
          </p:nvPr>
        </p:nvSpPr>
        <p:spPr/>
        <p:txBody>
          <a:bodyPr>
            <a:normAutofit/>
          </a:bodyPr>
          <a:lstStyle/>
          <a:p>
            <a:r>
              <a:rPr lang="en-US" b="1" dirty="0">
                <a:solidFill>
                  <a:srgbClr val="000090"/>
                </a:solidFill>
              </a:rPr>
              <a:t>Beyond memory…</a:t>
            </a:r>
          </a:p>
        </p:txBody>
      </p:sp>
      <p:sp>
        <p:nvSpPr>
          <p:cNvPr id="3" name="Content Placeholder 2">
            <a:extLst>
              <a:ext uri="{FF2B5EF4-FFF2-40B4-BE49-F238E27FC236}">
                <a16:creationId xmlns:a16="http://schemas.microsoft.com/office/drawing/2014/main" id="{6DD06531-BCF2-4D0D-83FF-E1C43AED03FE}"/>
              </a:ext>
            </a:extLst>
          </p:cNvPr>
          <p:cNvSpPr>
            <a:spLocks noGrp="1"/>
          </p:cNvSpPr>
          <p:nvPr>
            <p:ph idx="1"/>
          </p:nvPr>
        </p:nvSpPr>
        <p:spPr>
          <a:xfrm>
            <a:off x="628650" y="1593669"/>
            <a:ext cx="7886700" cy="4885508"/>
          </a:xfrm>
        </p:spPr>
        <p:txBody>
          <a:bodyPr>
            <a:normAutofit fontScale="85000" lnSpcReduction="20000"/>
          </a:bodyPr>
          <a:lstStyle/>
          <a:p>
            <a:r>
              <a:rPr lang="en-US" dirty="0"/>
              <a:t>Emotional disturbances</a:t>
            </a:r>
          </a:p>
          <a:p>
            <a:pPr lvl="1"/>
            <a:r>
              <a:rPr lang="en-US" dirty="0"/>
              <a:t>Depression, Anxiety, Agitation</a:t>
            </a:r>
          </a:p>
          <a:p>
            <a:r>
              <a:rPr lang="en-US" dirty="0"/>
              <a:t>Sleep disturbance (can include Sleep apnea)</a:t>
            </a:r>
          </a:p>
          <a:p>
            <a:r>
              <a:rPr lang="en-US" dirty="0"/>
              <a:t>Malnutrition and Dehydration</a:t>
            </a:r>
          </a:p>
          <a:p>
            <a:pPr lvl="1"/>
            <a:r>
              <a:rPr lang="en-US" dirty="0"/>
              <a:t>Weight Loss </a:t>
            </a:r>
          </a:p>
          <a:p>
            <a:pPr lvl="1"/>
            <a:r>
              <a:rPr lang="en-US" dirty="0"/>
              <a:t>Constipation</a:t>
            </a:r>
          </a:p>
          <a:p>
            <a:r>
              <a:rPr lang="en-US" dirty="0"/>
              <a:t>Deconditioning and Falls</a:t>
            </a:r>
          </a:p>
          <a:p>
            <a:pPr lvl="2"/>
            <a:r>
              <a:rPr lang="en-US" dirty="0"/>
              <a:t>Alzheimer’s disease patients are more prone to osteoporosis, falls and fractures than non-demented subjects, with poorer outcomes following fracture</a:t>
            </a:r>
          </a:p>
          <a:p>
            <a:r>
              <a:rPr lang="en-US" dirty="0"/>
              <a:t>Poor self management of chronic illness</a:t>
            </a:r>
          </a:p>
          <a:p>
            <a:pPr lvl="1"/>
            <a:r>
              <a:rPr lang="en-US" dirty="0"/>
              <a:t>Diabetes</a:t>
            </a:r>
          </a:p>
          <a:p>
            <a:pPr lvl="1"/>
            <a:r>
              <a:rPr lang="en-US" dirty="0"/>
              <a:t>CHF</a:t>
            </a:r>
          </a:p>
          <a:p>
            <a:pPr lvl="1"/>
            <a:endParaRPr lang="en-US" dirty="0"/>
          </a:p>
        </p:txBody>
      </p:sp>
    </p:spTree>
    <p:extLst>
      <p:ext uri="{BB962C8B-B14F-4D97-AF65-F5344CB8AC3E}">
        <p14:creationId xmlns:p14="http://schemas.microsoft.com/office/powerpoint/2010/main" val="412128331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Cognitive test</a:t>
            </a:r>
          </a:p>
        </p:txBody>
      </p:sp>
      <p:sp>
        <p:nvSpPr>
          <p:cNvPr id="3" name="Content Placeholder 2"/>
          <p:cNvSpPr>
            <a:spLocks noGrp="1"/>
          </p:cNvSpPr>
          <p:nvPr>
            <p:ph idx="1"/>
          </p:nvPr>
        </p:nvSpPr>
        <p:spPr/>
        <p:txBody>
          <a:bodyPr/>
          <a:lstStyle/>
          <a:p>
            <a:r>
              <a:rPr lang="en-US" dirty="0"/>
              <a:t>MMSE</a:t>
            </a:r>
          </a:p>
          <a:p>
            <a:r>
              <a:rPr lang="en-US" dirty="0"/>
              <a:t>Mini-cog</a:t>
            </a:r>
          </a:p>
          <a:p>
            <a:r>
              <a:rPr lang="en-US" dirty="0" err="1"/>
              <a:t>MoCA</a:t>
            </a:r>
            <a:endParaRPr lang="en-US" dirty="0"/>
          </a:p>
          <a:p>
            <a:r>
              <a:rPr lang="en-US" dirty="0"/>
              <a:t>SLUMS</a:t>
            </a:r>
          </a:p>
          <a:p>
            <a:r>
              <a:rPr lang="en-US" dirty="0"/>
              <a:t>Neuropsychological test</a:t>
            </a:r>
          </a:p>
          <a:p>
            <a:pPr marL="0" indent="0">
              <a:buNone/>
            </a:pPr>
            <a:r>
              <a:rPr lang="en-US" dirty="0"/>
              <a:t>And more… </a:t>
            </a:r>
          </a:p>
        </p:txBody>
      </p:sp>
    </p:spTree>
    <p:extLst>
      <p:ext uri="{BB962C8B-B14F-4D97-AF65-F5344CB8AC3E}">
        <p14:creationId xmlns:p14="http://schemas.microsoft.com/office/powerpoint/2010/main" val="110648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Dementia</a:t>
            </a:r>
          </a:p>
        </p:txBody>
      </p:sp>
      <p:sp>
        <p:nvSpPr>
          <p:cNvPr id="3" name="Content Placeholder 2"/>
          <p:cNvSpPr>
            <a:spLocks noGrp="1"/>
          </p:cNvSpPr>
          <p:nvPr>
            <p:ph idx="1"/>
          </p:nvPr>
        </p:nvSpPr>
        <p:spPr/>
        <p:txBody>
          <a:bodyPr/>
          <a:lstStyle/>
          <a:p>
            <a:r>
              <a:rPr lang="en-US" dirty="0"/>
              <a:t>Alzheimer’s disease dementia</a:t>
            </a:r>
          </a:p>
          <a:p>
            <a:r>
              <a:rPr lang="en-US" dirty="0"/>
              <a:t>Frontotemporal dementia </a:t>
            </a:r>
          </a:p>
          <a:p>
            <a:r>
              <a:rPr lang="en-US" dirty="0" err="1"/>
              <a:t>Lewy</a:t>
            </a:r>
            <a:r>
              <a:rPr lang="en-US" dirty="0"/>
              <a:t> body dementia</a:t>
            </a:r>
          </a:p>
          <a:p>
            <a:r>
              <a:rPr lang="en-US" dirty="0"/>
              <a:t>Vascular dementia</a:t>
            </a:r>
          </a:p>
          <a:p>
            <a:endParaRPr lang="en-US" dirty="0"/>
          </a:p>
        </p:txBody>
      </p:sp>
    </p:spTree>
    <p:extLst>
      <p:ext uri="{BB962C8B-B14F-4D97-AF65-F5344CB8AC3E}">
        <p14:creationId xmlns:p14="http://schemas.microsoft.com/office/powerpoint/2010/main" val="1362222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Case 1: Mrs. Jones</a:t>
            </a:r>
          </a:p>
        </p:txBody>
      </p:sp>
      <p:sp>
        <p:nvSpPr>
          <p:cNvPr id="3" name="Content Placeholder 2"/>
          <p:cNvSpPr>
            <a:spLocks noGrp="1"/>
          </p:cNvSpPr>
          <p:nvPr>
            <p:ph idx="1"/>
          </p:nvPr>
        </p:nvSpPr>
        <p:spPr>
          <a:xfrm>
            <a:off x="279400" y="1600200"/>
            <a:ext cx="8585200" cy="4525963"/>
          </a:xfrm>
        </p:spPr>
        <p:txBody>
          <a:bodyPr>
            <a:normAutofit fontScale="85000" lnSpcReduction="20000"/>
          </a:bodyPr>
          <a:lstStyle/>
          <a:p>
            <a:r>
              <a:rPr lang="en-US" sz="2400" dirty="0"/>
              <a:t>76 y/o female admitted due to fall at home that had caused trauma over the R orbital area and R hip.</a:t>
            </a:r>
            <a:br>
              <a:rPr lang="en-US" sz="2400" dirty="0"/>
            </a:br>
            <a:endParaRPr lang="en-US" sz="2400" dirty="0"/>
          </a:p>
          <a:p>
            <a:r>
              <a:rPr lang="en-US" sz="2400" dirty="0"/>
              <a:t>PMHx : Insulin dependent DM with neuropathy - last A1c 8.5, HTN,  </a:t>
            </a:r>
            <a:r>
              <a:rPr lang="en-US" sz="2400" dirty="0" err="1"/>
              <a:t>A.Fib</a:t>
            </a:r>
            <a:r>
              <a:rPr lang="en-US" sz="2400" dirty="0"/>
              <a:t> on Apixaban</a:t>
            </a:r>
          </a:p>
          <a:p>
            <a:endParaRPr lang="en-US" sz="2400" dirty="0"/>
          </a:p>
          <a:p>
            <a:r>
              <a:rPr lang="en-US" sz="2400" dirty="0"/>
              <a:t>Family History: Mother : CAD, HTN , forgetful at age 70’s</a:t>
            </a:r>
            <a:br>
              <a:rPr lang="en-US" sz="2400" dirty="0"/>
            </a:br>
            <a:r>
              <a:rPr lang="en-US" sz="2400" dirty="0"/>
              <a:t>                           Father : DM , HTN , CVD</a:t>
            </a:r>
          </a:p>
          <a:p>
            <a:endParaRPr lang="en-US" sz="2400" dirty="0"/>
          </a:p>
          <a:p>
            <a:r>
              <a:rPr lang="en-US" sz="2400" dirty="0"/>
              <a:t>Social History: Lives alone at home, no walking aid instruments,                       					No ETOH or Smoking</a:t>
            </a:r>
          </a:p>
          <a:p>
            <a:pPr marL="0" indent="0">
              <a:buNone/>
            </a:pPr>
            <a:endParaRPr lang="en-US" sz="2400" dirty="0"/>
          </a:p>
          <a:p>
            <a:r>
              <a:rPr lang="en-US" sz="2400" dirty="0"/>
              <a:t>ROS : Frequent falls, progressive visual and hearing impairment, </a:t>
            </a:r>
            <a:br>
              <a:rPr lang="en-US" sz="2400" dirty="0"/>
            </a:br>
            <a:r>
              <a:rPr lang="en-US" sz="2400" dirty="0"/>
              <a:t>Forgetful and outbursts of anger at times, as per daughter 1 episode of wandering around the community. Has problems naming objects and remembering people’s names. </a:t>
            </a:r>
          </a:p>
        </p:txBody>
      </p:sp>
    </p:spTree>
    <p:extLst>
      <p:ext uri="{BB962C8B-B14F-4D97-AF65-F5344CB8AC3E}">
        <p14:creationId xmlns:p14="http://schemas.microsoft.com/office/powerpoint/2010/main" val="1731755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82081</TotalTime>
  <Words>2002</Words>
  <Application>Microsoft Office PowerPoint</Application>
  <PresentationFormat>On-screen Show (4:3)</PresentationFormat>
  <Paragraphs>333</Paragraphs>
  <Slides>41</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Dementias in the elderly   </vt:lpstr>
      <vt:lpstr>True or False? </vt:lpstr>
      <vt:lpstr>PowerPoint Presentation</vt:lpstr>
      <vt:lpstr>PowerPoint Presentation</vt:lpstr>
      <vt:lpstr>Prevalance</vt:lpstr>
      <vt:lpstr>Beyond memory…</vt:lpstr>
      <vt:lpstr>Cognitive test</vt:lpstr>
      <vt:lpstr>Dementia</vt:lpstr>
      <vt:lpstr>Case 1: Mrs. Jones</vt:lpstr>
      <vt:lpstr>Case 1: Mrs. Jones</vt:lpstr>
      <vt:lpstr>Mrs. Jones’ EKG</vt:lpstr>
      <vt:lpstr>Mrs. Jonse’s Head CT</vt:lpstr>
      <vt:lpstr>PowerPoint Presentation</vt:lpstr>
      <vt:lpstr>PowerPoint Presentation</vt:lpstr>
      <vt:lpstr>AD : Epidemiology</vt:lpstr>
      <vt:lpstr>PowerPoint Presentation</vt:lpstr>
      <vt:lpstr>AD : Pathophysiology</vt:lpstr>
      <vt:lpstr>AD : Progression and Clinical features</vt:lpstr>
      <vt:lpstr>AD</vt:lpstr>
      <vt:lpstr>AD : Management</vt:lpstr>
      <vt:lpstr>AD : Management</vt:lpstr>
      <vt:lpstr>Case 1 continued</vt:lpstr>
      <vt:lpstr>Case 1 continues</vt:lpstr>
      <vt:lpstr>Case 2</vt:lpstr>
      <vt:lpstr>Case 2</vt:lpstr>
      <vt:lpstr>PowerPoint Presentation</vt:lpstr>
      <vt:lpstr>PowerPoint Presentation</vt:lpstr>
      <vt:lpstr>LBD</vt:lpstr>
      <vt:lpstr>Management LBD</vt:lpstr>
      <vt:lpstr>LBD with Delirium</vt:lpstr>
      <vt:lpstr>LBD with Delirium</vt:lpstr>
      <vt:lpstr>Case 3  </vt:lpstr>
      <vt:lpstr>Case 3</vt:lpstr>
      <vt:lpstr>PowerPoint Presentation</vt:lpstr>
      <vt:lpstr>PowerPoint Presentation</vt:lpstr>
      <vt:lpstr>PowerPoint Presentation</vt:lpstr>
      <vt:lpstr>Vascular Dementia</vt:lpstr>
      <vt:lpstr>Vascular Dementia</vt:lpstr>
      <vt:lpstr>Management Vascular Dementia</vt:lpstr>
      <vt:lpstr>Other Non-Alzheimer Dementias</vt:lpstr>
      <vt:lpstr>Take 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dc:title>
  <dc:creator>UF Health</dc:creator>
  <cp:lastModifiedBy>Brown,Shaneh</cp:lastModifiedBy>
  <cp:revision>122</cp:revision>
  <dcterms:created xsi:type="dcterms:W3CDTF">2015-08-10T01:00:44Z</dcterms:created>
  <dcterms:modified xsi:type="dcterms:W3CDTF">2019-04-03T13:01:31Z</dcterms:modified>
</cp:coreProperties>
</file>