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61" r:id="rId3"/>
    <p:sldId id="300" r:id="rId4"/>
    <p:sldId id="296" r:id="rId5"/>
    <p:sldId id="297" r:id="rId6"/>
    <p:sldId id="288" r:id="rId7"/>
    <p:sldId id="287" r:id="rId8"/>
    <p:sldId id="271" r:id="rId9"/>
    <p:sldId id="279" r:id="rId10"/>
    <p:sldId id="280" r:id="rId11"/>
    <p:sldId id="281" r:id="rId12"/>
    <p:sldId id="272" r:id="rId13"/>
    <p:sldId id="269" r:id="rId14"/>
    <p:sldId id="289" r:id="rId15"/>
    <p:sldId id="270" r:id="rId16"/>
    <p:sldId id="275" r:id="rId17"/>
    <p:sldId id="291" r:id="rId18"/>
    <p:sldId id="299" r:id="rId19"/>
    <p:sldId id="277" r:id="rId20"/>
    <p:sldId id="262" r:id="rId21"/>
    <p:sldId id="290" r:id="rId22"/>
    <p:sldId id="292" r:id="rId23"/>
    <p:sldId id="293" r:id="rId24"/>
    <p:sldId id="295" r:id="rId25"/>
    <p:sldId id="294" r:id="rId26"/>
    <p:sldId id="285" r:id="rId27"/>
    <p:sldId id="266" r:id="rId28"/>
    <p:sldId id="286" r:id="rId29"/>
    <p:sldId id="301" r:id="rId30"/>
    <p:sldId id="302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9FF4-9FAE-4224-AC35-E67EB6C45FFF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52C15-1F48-4CAD-9DDC-319D609C2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NOTES:</a:t>
            </a:r>
          </a:p>
          <a:p>
            <a:r>
              <a:rPr lang="en-US" dirty="0" smtClean="0"/>
              <a:t>Polymers</a:t>
            </a:r>
            <a:r>
              <a:rPr lang="en-US" baseline="0" dirty="0" smtClean="0"/>
              <a:t> have become the material of choice for many products based on their low cost and light weight.  </a:t>
            </a:r>
          </a:p>
          <a:p>
            <a:r>
              <a:rPr lang="en-US" baseline="0" dirty="0" smtClean="0"/>
              <a:t>Consider the example of parts used to fabricate automobiles.  In the past primarily metals were used.  Now, many components are made from plastics. </a:t>
            </a:r>
          </a:p>
          <a:p>
            <a:r>
              <a:rPr lang="en-US" baseline="0" dirty="0" smtClean="0"/>
              <a:t>The picture on this slide was taken by National Geographic to illustrate everything that this family owns which is made out of plastic.  </a:t>
            </a:r>
          </a:p>
          <a:p>
            <a:r>
              <a:rPr lang="en-US" baseline="0" dirty="0" smtClean="0"/>
              <a:t>Plastics are everyone around us in our daily lives.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7507B-AB65-4927-B379-0AAC2146FCE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Wisk “Ring Around the Collar” campaign</a:t>
            </a:r>
            <a:r>
              <a:rPr lang="en-US" baseline="0" dirty="0" smtClean="0"/>
              <a:t> (1970S)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15-1F48-4CAD-9DDC-319D609C23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4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M&amp;Ms: Melts in your mouth, not in your hand. FedEx: Absolutely, </a:t>
            </a:r>
            <a:r>
              <a:rPr lang="en-US" smtClean="0"/>
              <a:t>positively overnight.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15-1F48-4CAD-9DDC-319D609C231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Equivalent to Man in the Hathaway shirt:</a:t>
            </a:r>
            <a:r>
              <a:rPr lang="en-US" baseline="0" dirty="0" smtClean="0"/>
              <a:t> </a:t>
            </a:r>
            <a:r>
              <a:rPr lang="en-US" dirty="0" smtClean="0"/>
              <a:t>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Equis</a:t>
            </a:r>
            <a:r>
              <a:rPr lang="en-US" baseline="0" dirty="0" smtClean="0"/>
              <a:t> “Most Interesting Man in the World”; repackaged through the Old Spice guy “Smells like a Man, Man” campaign; Science: Olay’s </a:t>
            </a:r>
            <a:r>
              <a:rPr lang="en-US" baseline="0" dirty="0" err="1" smtClean="0"/>
              <a:t>Regenerist</a:t>
            </a:r>
            <a:r>
              <a:rPr lang="en-US" baseline="0" dirty="0" smtClean="0"/>
              <a:t> products with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arial"/>
              </a:rPr>
              <a:t>biopeptides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 and B3 Complex work “at the cellular level”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15-1F48-4CAD-9DDC-319D609C23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0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21EBE6-5771-4295-90AE-7828CBB4920B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467600" cy="2895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Fantastic Plastics in</a:t>
            </a:r>
            <a:br>
              <a:rPr lang="en-US" sz="7200" dirty="0" smtClean="0"/>
            </a:br>
            <a:r>
              <a:rPr lang="en-US" sz="7200" dirty="0" smtClean="0"/>
              <a:t>  Postwar America: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7854696" cy="2514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4800" dirty="0" smtClean="0"/>
              <a:t>Earl Tupper, Brownie Wise &amp; Materials Marketing</a:t>
            </a:r>
          </a:p>
          <a:p>
            <a:r>
              <a:rPr lang="en-US" sz="4000" dirty="0" smtClean="0"/>
              <a:t> </a:t>
            </a:r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Marsha Bryant</a:t>
            </a:r>
          </a:p>
          <a:p>
            <a:r>
              <a:rPr lang="en-US" sz="2800" dirty="0" smtClean="0"/>
              <a:t>Professor of English, U. Florida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Low Density Polyethylene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z="2400" dirty="0" smtClean="0"/>
              <a:t>LDPE is defined by a density range of 0.910–0.940 g/cm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r>
              <a:rPr lang="en-US" sz="2400" dirty="0" smtClean="0"/>
              <a:t>LDPE has a high degree of short and long chain branching</a:t>
            </a:r>
          </a:p>
          <a:p>
            <a:r>
              <a:rPr lang="en-US" sz="2400" dirty="0" smtClean="0"/>
              <a:t>This means the chains do not pack into the </a:t>
            </a:r>
            <a:r>
              <a:rPr lang="en-US" sz="2400" dirty="0" smtClean="0">
                <a:solidFill>
                  <a:schemeClr val="tx2"/>
                </a:solidFill>
              </a:rPr>
              <a:t>crystal structure</a:t>
            </a:r>
            <a:r>
              <a:rPr lang="en-US" sz="2400" dirty="0" smtClean="0"/>
              <a:t> as well as for example the very long chain high density polyethylene. </a:t>
            </a:r>
          </a:p>
          <a:p>
            <a:r>
              <a:rPr lang="en-US" sz="2400" dirty="0" smtClean="0"/>
              <a:t>This results in a lower </a:t>
            </a:r>
            <a:r>
              <a:rPr lang="en-US" sz="2400" dirty="0" smtClean="0">
                <a:solidFill>
                  <a:schemeClr val="tx2"/>
                </a:solidFill>
              </a:rPr>
              <a:t>tensile strength</a:t>
            </a:r>
            <a:r>
              <a:rPr lang="en-US" sz="2400" dirty="0" smtClean="0"/>
              <a:t>  and increased </a:t>
            </a:r>
            <a:r>
              <a:rPr lang="en-US" sz="2400" dirty="0" smtClean="0">
                <a:solidFill>
                  <a:schemeClr val="tx2"/>
                </a:solidFill>
              </a:rPr>
              <a:t>ductility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LDPE is used for both rigid containers and plastic film applications such as plastic bags and film wrap. </a:t>
            </a:r>
          </a:p>
          <a:p>
            <a:r>
              <a:rPr lang="en-US" sz="2400" dirty="0" smtClean="0"/>
              <a:t>In 2009 the global LDPE market was $22.2 billion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46620" y="6343650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Polypropylene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1371600"/>
            <a:ext cx="873252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density of polypropylene varies from 0.855-0.946g/cm3.</a:t>
            </a:r>
          </a:p>
          <a:p>
            <a:r>
              <a:rPr lang="en-US" dirty="0" smtClean="0"/>
              <a:t>Most commercial polypropylene is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isotactic</a:t>
            </a:r>
            <a:r>
              <a:rPr lang="en-US" dirty="0" smtClean="0"/>
              <a:t>  (the methyl groups are all on the same side).</a:t>
            </a:r>
          </a:p>
          <a:p>
            <a:r>
              <a:rPr lang="en-US" dirty="0" smtClean="0"/>
              <a:t>It has an intermediate level of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crystallinity</a:t>
            </a:r>
            <a:r>
              <a:rPr lang="en-US" dirty="0" smtClean="0"/>
              <a:t> between low-density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polyethylene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LDPE</a:t>
            </a:r>
            <a:r>
              <a:rPr lang="en-US" dirty="0" smtClean="0"/>
              <a:t>) and high-density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polyethylene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HDPE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Polypropylene is normally tough and flexible.</a:t>
            </a:r>
          </a:p>
          <a:p>
            <a:r>
              <a:rPr lang="en-US" dirty="0" smtClean="0"/>
              <a:t>Polypropylene is reasonably economical, and can be made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translucent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Applications include clothing, carpeting, medical devices, rope, car batteries, wastebaskets, and pharmacy prescription bottles .</a:t>
            </a:r>
          </a:p>
          <a:p>
            <a:r>
              <a:rPr lang="en-US" sz="2800" dirty="0" smtClean="0"/>
              <a:t>In 2009 the global PP market was ~$61billion.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Poly-T: Material of the Future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914400"/>
          </a:xfrm>
        </p:spPr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807243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&amp; uses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895600"/>
            <a:ext cx="4040188" cy="3464720"/>
          </a:xfrm>
        </p:spPr>
        <p:txBody>
          <a:bodyPr/>
          <a:lstStyle/>
          <a:p>
            <a:r>
              <a:rPr lang="en-US" dirty="0" smtClean="0"/>
              <a:t>Nontoxic</a:t>
            </a:r>
          </a:p>
          <a:p>
            <a:r>
              <a:rPr lang="en-US" dirty="0" smtClean="0"/>
              <a:t>Odorless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Lightweight</a:t>
            </a:r>
          </a:p>
          <a:p>
            <a:r>
              <a:rPr lang="en-US" dirty="0" smtClean="0"/>
              <a:t>Chemical resistant</a:t>
            </a:r>
          </a:p>
          <a:p>
            <a:r>
              <a:rPr lang="en-US" dirty="0" smtClean="0"/>
              <a:t>Durable</a:t>
            </a:r>
          </a:p>
          <a:p>
            <a:r>
              <a:rPr lang="en-US" dirty="0" smtClean="0"/>
              <a:t>Colorful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617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Developed in Great Britain in the early </a:t>
            </a:r>
            <a:r>
              <a:rPr lang="en-US" dirty="0" err="1" smtClean="0"/>
              <a:t>1930s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U.S. Production begins in 1943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Industrial</a:t>
            </a:r>
            <a:r>
              <a:rPr lang="en-US" dirty="0" smtClean="0"/>
              <a:t>: insulation, washers, gaskets, linings, packing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Domestic</a:t>
            </a:r>
            <a:r>
              <a:rPr lang="en-US" dirty="0" smtClean="0"/>
              <a:t>: storage, serving, tableware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ltup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562600" cy="370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5791200"/>
            <a:ext cx="627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Earl Tupper, Inventor &amp; CEO of Tupperware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Tupper’s Curriculum for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Manual labor (farming, railroads, tree surgery)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Literary classics</a:t>
            </a:r>
          </a:p>
          <a:p>
            <a:r>
              <a:rPr lang="en-US" dirty="0" smtClean="0"/>
              <a:t>Writing: journal, notebook, etc. </a:t>
            </a:r>
          </a:p>
          <a:p>
            <a:r>
              <a:rPr lang="en-US" dirty="0" smtClean="0"/>
              <a:t>Popular Magazines (incl. </a:t>
            </a:r>
            <a:r>
              <a:rPr lang="en-US" i="1" dirty="0" smtClean="0"/>
              <a:t>American Home</a:t>
            </a:r>
            <a:r>
              <a:rPr lang="en-US" dirty="0" smtClean="0"/>
              <a:t>, </a:t>
            </a:r>
            <a:r>
              <a:rPr lang="en-US" i="1" dirty="0" smtClean="0"/>
              <a:t>Popular Mechanics, Literary Guild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Advertising (correspondence school)</a:t>
            </a:r>
          </a:p>
          <a:p>
            <a:r>
              <a:rPr lang="en-US" dirty="0" smtClean="0"/>
              <a:t>Business trends, trade shows</a:t>
            </a:r>
          </a:p>
          <a:p>
            <a:r>
              <a:rPr lang="en-US" dirty="0" smtClean="0"/>
              <a:t>New York World’s Fair</a:t>
            </a:r>
          </a:p>
          <a:p>
            <a:r>
              <a:rPr lang="en-US" dirty="0" smtClean="0"/>
              <a:t>Industry: Sample Maker for Doyle Factory/DuPont</a:t>
            </a:r>
          </a:p>
          <a:p>
            <a:r>
              <a:rPr lang="en-US" dirty="0" smtClean="0"/>
              <a:t>Consulting with women (wife, extended family, neighbors, coworkers)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pper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990600"/>
            <a:ext cx="3767328" cy="4690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389" y="6019800"/>
            <a:ext cx="793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Drawings for Tupper’s 1947 patent application for his “</a:t>
            </a:r>
            <a:r>
              <a:rPr lang="en-US" sz="2000" dirty="0" err="1" smtClean="0"/>
              <a:t>nonsnap</a:t>
            </a:r>
            <a:r>
              <a:rPr lang="en-US" sz="2000" dirty="0" smtClean="0"/>
              <a:t>” lid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4419600" cy="3788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578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Tupperware Bowl, 1945. From </a:t>
            </a:r>
            <a:r>
              <a:rPr lang="en-US" sz="2000" dirty="0" err="1" smtClean="0"/>
              <a:t>MoMA</a:t>
            </a:r>
            <a:r>
              <a:rPr lang="en-US" sz="2000" dirty="0" smtClean="0"/>
              <a:t> exhibit “What Was Good Design? 1944-56”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“Above all else, the bowls have a profile as good as a piece of sculpture.” </a:t>
            </a:r>
          </a:p>
          <a:p>
            <a:pPr algn="ctr"/>
            <a:r>
              <a:rPr lang="en-US" sz="2000" dirty="0" smtClean="0"/>
              <a:t>– Elizabeth Gordon, </a:t>
            </a:r>
            <a:r>
              <a:rPr lang="en-US" sz="2000" i="1" dirty="0" smtClean="0"/>
              <a:t>House Beautiful </a:t>
            </a:r>
            <a:r>
              <a:rPr lang="en-US" sz="2000" dirty="0" smtClean="0"/>
              <a:t>(1947) </a:t>
            </a:r>
          </a:p>
          <a:p>
            <a:pPr algn="ctr"/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1" y="685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The Beauty of Utility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Modernist Aesthetics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US" dirty="0" smtClean="0"/>
              <a:t>Form over function</a:t>
            </a:r>
          </a:p>
          <a:p>
            <a:r>
              <a:rPr lang="en-US" dirty="0" smtClean="0"/>
              <a:t>Clean lines &amp; geometric designs</a:t>
            </a:r>
          </a:p>
          <a:p>
            <a:r>
              <a:rPr lang="en-US" dirty="0" smtClean="0"/>
              <a:t>Transcend the banal &amp; everyday</a:t>
            </a:r>
          </a:p>
          <a:p>
            <a:r>
              <a:rPr lang="en-US" dirty="0" smtClean="0"/>
              <a:t>Autonomy</a:t>
            </a:r>
          </a:p>
          <a:p>
            <a:r>
              <a:rPr lang="en-US" dirty="0" smtClean="0"/>
              <a:t>Authenticity </a:t>
            </a:r>
          </a:p>
          <a:p>
            <a:r>
              <a:rPr lang="en-US" dirty="0" smtClean="0"/>
              <a:t>Restraint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anRayTheG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819400"/>
            <a:ext cx="299968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5410200"/>
            <a:ext cx="132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Ray</a:t>
            </a:r>
          </a:p>
          <a:p>
            <a:r>
              <a:rPr lang="en-US" dirty="0" smtClean="0"/>
              <a:t>“The Gift”</a:t>
            </a:r>
          </a:p>
          <a:p>
            <a:r>
              <a:rPr lang="en-US" dirty="0" smtClean="0"/>
              <a:t>1921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eamKitchenCou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43000"/>
            <a:ext cx="4419600" cy="4041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638800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Gleam &amp; Glamour in the American Dream Kitchen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7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Why are polymers important?</a:t>
            </a:r>
            <a:endParaRPr lang="en-US" sz="4000" dirty="0">
              <a:latin typeface="+mn-lt"/>
            </a:endParaRPr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>
          <a:xfrm>
            <a:off x="685800" y="1524000"/>
            <a:ext cx="7529153" cy="4571999"/>
            <a:chOff x="609600" y="1645921"/>
            <a:chExt cx="21114067" cy="13889735"/>
          </a:xfrm>
        </p:grpSpPr>
        <p:pic>
          <p:nvPicPr>
            <p:cNvPr id="7" name="Picture 7" descr="foster1b"/>
            <p:cNvPicPr>
              <a:picLocks noChangeAspect="1" noChangeArrowheads="1"/>
            </p:cNvPicPr>
            <p:nvPr/>
          </p:nvPicPr>
          <p:blipFill>
            <a:blip r:embed="rId3" cstate="print"/>
            <a:srcRect b="810"/>
            <a:stretch>
              <a:fillRect/>
            </a:stretch>
          </p:blipFill>
          <p:spPr bwMode="auto">
            <a:xfrm>
              <a:off x="609600" y="1645921"/>
              <a:ext cx="10593154" cy="13829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foster2b"/>
            <p:cNvPicPr>
              <a:picLocks noChangeAspect="1" noChangeArrowheads="1"/>
            </p:cNvPicPr>
            <p:nvPr/>
          </p:nvPicPr>
          <p:blipFill>
            <a:blip r:embed="rId4" cstate="print"/>
            <a:srcRect t="607"/>
            <a:stretch>
              <a:fillRect/>
            </a:stretch>
          </p:blipFill>
          <p:spPr bwMode="auto">
            <a:xfrm>
              <a:off x="11137392" y="1655064"/>
              <a:ext cx="10586275" cy="13880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480060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9456" tIns="109728" rIns="219456" bIns="109728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National Geographic,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 2004, Photographer: Sarah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Leen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295400"/>
            <a:ext cx="3962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Polymers are all around us!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28522"/>
            <a:ext cx="1371600" cy="6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PlasticsCover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3467709" cy="472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5800" y="58410"/>
            <a:ext cx="3810000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How do </a:t>
            </a:r>
            <a:r>
              <a:rPr lang="en-US" sz="2800" i="1" dirty="0" smtClean="0">
                <a:solidFill>
                  <a:prstClr val="black"/>
                </a:solidFill>
              </a:rPr>
              <a:t>plastics</a:t>
            </a:r>
            <a:r>
              <a:rPr lang="en-US" sz="2800" dirty="0" smtClean="0">
                <a:solidFill>
                  <a:prstClr val="black"/>
                </a:solidFill>
              </a:rPr>
              <a:t> present problems and advantages on the consumer market?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How </a:t>
            </a:r>
            <a:r>
              <a:rPr lang="en-US" sz="2800" dirty="0">
                <a:solidFill>
                  <a:prstClr val="black"/>
                </a:solidFill>
              </a:rPr>
              <a:t>did a polyethylene product become a museum object </a:t>
            </a:r>
            <a:r>
              <a:rPr lang="en-US" sz="2800" i="1" dirty="0">
                <a:solidFill>
                  <a:prstClr val="black"/>
                </a:solidFill>
              </a:rPr>
              <a:t>and</a:t>
            </a:r>
            <a:r>
              <a:rPr lang="en-US" sz="2800" dirty="0">
                <a:solidFill>
                  <a:prstClr val="black"/>
                </a:solidFill>
              </a:rPr>
              <a:t> a household icon in postwar America?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lfTu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066800"/>
            <a:ext cx="3810000" cy="427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38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The Nicest Thing That Could Happen to Your Kitchen</a:t>
            </a:r>
          </a:p>
          <a:p>
            <a:pPr algn="ctr"/>
            <a:r>
              <a:rPr lang="en-US" sz="2000" dirty="0" smtClean="0"/>
              <a:t>Tupperware Catalogue, 1958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Brownie Wise &amp; the Tupperware Party</a:t>
            </a:r>
            <a:endParaRPr lang="en-US" sz="4000" dirty="0"/>
          </a:p>
        </p:txBody>
      </p:sp>
      <p:pic>
        <p:nvPicPr>
          <p:cNvPr id="5" name="Content Placeholder 4" descr="BrowniePartyBowlTo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9942"/>
            <a:ext cx="4038600" cy="3275753"/>
          </a:xfrm>
        </p:spPr>
      </p:pic>
      <p:pic>
        <p:nvPicPr>
          <p:cNvPr id="6" name="Content Placeholder 5" descr="BrownieBusWee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8762" y="2351881"/>
            <a:ext cx="2657475" cy="35718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Advertising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r>
              <a:rPr lang="en-US" dirty="0" smtClean="0"/>
              <a:t>Gerard Lambert, </a:t>
            </a:r>
            <a:r>
              <a:rPr lang="en-US" i="1" dirty="0" smtClean="0"/>
              <a:t>Selling the Need </a:t>
            </a:r>
          </a:p>
          <a:p>
            <a:pPr>
              <a:buNone/>
            </a:pPr>
            <a:r>
              <a:rPr lang="en-US" dirty="0" smtClean="0"/>
              <a:t>		(1920s, Listerine)</a:t>
            </a:r>
          </a:p>
          <a:p>
            <a:endParaRPr lang="en-US" dirty="0" smtClean="0"/>
          </a:p>
          <a:p>
            <a:r>
              <a:rPr lang="en-US" dirty="0" smtClean="0"/>
              <a:t>Rosser Reeves, </a:t>
            </a:r>
            <a:r>
              <a:rPr lang="en-US" i="1" dirty="0" smtClean="0"/>
              <a:t>Unique Selling Proposition</a:t>
            </a:r>
          </a:p>
          <a:p>
            <a:pPr lvl="1">
              <a:buNone/>
            </a:pPr>
            <a:r>
              <a:rPr lang="en-US" dirty="0" smtClean="0"/>
              <a:t>		(1950s, Anacin)</a:t>
            </a:r>
          </a:p>
          <a:p>
            <a:endParaRPr lang="en-US" dirty="0" smtClean="0"/>
          </a:p>
          <a:p>
            <a:r>
              <a:rPr lang="en-US" dirty="0" smtClean="0"/>
              <a:t>David Ogilvy, </a:t>
            </a:r>
            <a:r>
              <a:rPr lang="en-US" i="1" dirty="0" smtClean="0"/>
              <a:t>Image and Science</a:t>
            </a:r>
          </a:p>
          <a:p>
            <a:pPr>
              <a:buNone/>
            </a:pPr>
            <a:r>
              <a:rPr lang="en-US" dirty="0" smtClean="0"/>
              <a:t>		(1950s &amp; 60s, Hathaway, Dove Soap)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ilmerhouse.com/wp-content/uploads/2008/02/listerine-a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49056"/>
            <a:ext cx="5867400" cy="4639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2"/>
                </a:solidFill>
              </a:rPr>
              <a:t>Selling the Need</a:t>
            </a:r>
            <a:r>
              <a:rPr lang="en-US" sz="2800" dirty="0" smtClean="0">
                <a:solidFill>
                  <a:schemeClr val="tx2"/>
                </a:solidFill>
              </a:rPr>
              <a:t>: Lambert, “whisper copy,” and Listerine, 1928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brandingblog.com/wp-content/uploads/2010/03/3-4-10-Anacin-for-fast-reli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5334000"/>
            <a:ext cx="4524375" cy="1095376"/>
          </a:xfrm>
          <a:prstGeom prst="rect">
            <a:avLst/>
          </a:prstGeom>
          <a:noFill/>
        </p:spPr>
      </p:pic>
      <p:pic>
        <p:nvPicPr>
          <p:cNvPr id="1028" name="Picture 4" descr="http://3.bp.blogspot.com/_Jojz9cBuYj8/RyDuc3CJSuI/AAAAAAAAASY/GW8IDbq211A/s320/Anacin+Three+Wa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676525" cy="2066925"/>
          </a:xfrm>
          <a:prstGeom prst="rect">
            <a:avLst/>
          </a:prstGeom>
          <a:noFill/>
        </p:spPr>
      </p:pic>
      <p:pic>
        <p:nvPicPr>
          <p:cNvPr id="1030" name="Picture 6" descr="http://redpub2.files.wordpress.com/2009/04/2139076980052838001pnfqyu_ph.jpg?w=450&amp;h=6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914400"/>
            <a:ext cx="3581400" cy="5523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838201"/>
            <a:ext cx="396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2"/>
                </a:solidFill>
              </a:rPr>
              <a:t>Another Hard Sell</a:t>
            </a:r>
            <a:endParaRPr lang="en-US" sz="2800" i="1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Reeves’s USP for Anacin: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fast, Fast, FAST!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amwaterfall.com/wp-content/uploads/2012/04/Man-in-the-Hathaway-Sh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896113"/>
            <a:ext cx="4038600" cy="55732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76800" y="914400"/>
            <a:ext cx="4038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Ogilvy’s Iconic Campaigns: Hathaway and Dove Soap</a:t>
            </a:r>
          </a:p>
          <a:p>
            <a:endParaRPr lang="en-US" sz="2000" dirty="0" smtClean="0"/>
          </a:p>
          <a:p>
            <a:r>
              <a:rPr lang="en-US" sz="2000" dirty="0" smtClean="0"/>
              <a:t>“Every advertisement is part of the investment in the personality of the brand.”</a:t>
            </a:r>
          </a:p>
          <a:p>
            <a:r>
              <a:rPr lang="en-US" sz="2000" dirty="0" smtClean="0"/>
              <a:t> 	– </a:t>
            </a:r>
            <a:r>
              <a:rPr lang="en-US" sz="2000" dirty="0" smtClean="0">
                <a:solidFill>
                  <a:schemeClr val="tx2"/>
                </a:solidFill>
              </a:rPr>
              <a:t>David Ogilvy</a:t>
            </a:r>
            <a:r>
              <a:rPr lang="en-US" sz="2000" dirty="0" smtClean="0"/>
              <a:t>, 1955</a:t>
            </a:r>
          </a:p>
          <a:p>
            <a:endParaRPr lang="en-US" sz="2000" dirty="0" smtClean="0"/>
          </a:p>
          <a:p>
            <a:r>
              <a:rPr lang="en-US" sz="2000" dirty="0" smtClean="0"/>
              <a:t>*Market Research   	*Big Idea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5364" name="Picture 4" descr="http://files.coloribus.com/files/adsarchive/part_27/274905/dove-soap-cheesy-but-cute-opening-commercial-for-dove-soap-from-1950s-sitcom-with-intro-600-65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386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495800" cy="596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0" y="6019800"/>
            <a:ext cx="114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1950s/60s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ppS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914400"/>
            <a:ext cx="3810001" cy="494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6172200"/>
            <a:ext cx="114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1950s/60s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343400" cy="583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467600" y="6172200"/>
            <a:ext cx="61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" y="2819400"/>
            <a:ext cx="291465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79" y="0"/>
            <a:ext cx="7256721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7150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Florida college student’s Eco Can, by </a:t>
            </a:r>
            <a:r>
              <a:rPr lang="en-US" sz="3200" dirty="0" err="1" smtClean="0"/>
              <a:t>Plastudio</a:t>
            </a:r>
            <a:r>
              <a:rPr lang="en-US" sz="3200" dirty="0" smtClean="0"/>
              <a:t> (Taiwan)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461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sz="6000" dirty="0" smtClean="0"/>
              <a:t>PLASTIC</a:t>
            </a:r>
            <a:r>
              <a:rPr lang="en-US" dirty="0" smtClean="0"/>
              <a:t> (Greek: </a:t>
            </a:r>
            <a:r>
              <a:rPr lang="en-US" i="1" dirty="0" err="1" smtClean="0"/>
              <a:t>plassein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i="1" dirty="0" smtClean="0"/>
              <a:t>to mold</a:t>
            </a:r>
            <a:endParaRPr lang="en-US" sz="3200" i="1" dirty="0"/>
          </a:p>
        </p:txBody>
      </p:sp>
      <p:pic>
        <p:nvPicPr>
          <p:cNvPr id="7" name="Content Placeholder 6" descr="injection-plastic-molding-763014 (1).gif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317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to feign  </a:t>
            </a:r>
            <a:endParaRPr lang="en-US" sz="3200" dirty="0"/>
          </a:p>
        </p:txBody>
      </p:sp>
      <p:pic>
        <p:nvPicPr>
          <p:cNvPr id="8" name="Content Placeholder 7" descr="fakefriends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56" r="-20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3606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57179"/>
            <a:ext cx="6172200" cy="4245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791200"/>
            <a:ext cx="3153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err="1" smtClean="0">
                <a:solidFill>
                  <a:srgbClr val="FF6600"/>
                </a:solidFill>
              </a:rPr>
              <a:t>Beer</a:t>
            </a:r>
            <a:r>
              <a:rPr lang="en-US" dirty="0" err="1" smtClean="0"/>
              <a:t>advocate</a:t>
            </a:r>
            <a:r>
              <a:rPr lang="en-US" dirty="0" smtClean="0"/>
              <a:t> #125 (June 2017)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Bisphenol</a:t>
            </a:r>
            <a:r>
              <a:rPr lang="en-US" sz="2400" dirty="0"/>
              <a:t> Pale Ale: Should You Be Worried About the BPA in Your Beer Can?</a:t>
            </a:r>
          </a:p>
        </p:txBody>
      </p:sp>
    </p:spTree>
    <p:extLst>
      <p:ext uri="{BB962C8B-B14F-4D97-AF65-F5344CB8AC3E}">
        <p14:creationId xmlns:p14="http://schemas.microsoft.com/office/powerpoint/2010/main" val="4016636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Roland Barthes, </a:t>
            </a:r>
            <a:r>
              <a:rPr lang="en-US" sz="1800" i="1" dirty="0" smtClean="0"/>
              <a:t>Mythologies</a:t>
            </a:r>
            <a:r>
              <a:rPr lang="en-US" sz="1800" dirty="0" smtClean="0"/>
              <a:t>. 1957.</a:t>
            </a:r>
          </a:p>
          <a:p>
            <a:r>
              <a:rPr lang="en-US" sz="1800" dirty="0" smtClean="0"/>
              <a:t>Alison J. Clark</a:t>
            </a:r>
            <a:r>
              <a:rPr lang="en-US" sz="1800" i="1" dirty="0" smtClean="0"/>
              <a:t>, Tupperware: The Promise of Plastic in 1950s America. </a:t>
            </a:r>
            <a:r>
              <a:rPr lang="en-US" sz="1800" dirty="0" smtClean="0"/>
              <a:t>1999.</a:t>
            </a:r>
          </a:p>
          <a:p>
            <a:r>
              <a:rPr lang="en-US" sz="1800" dirty="0" smtClean="0"/>
              <a:t>Roland </a:t>
            </a:r>
            <a:r>
              <a:rPr lang="en-US" sz="1800" dirty="0" err="1" smtClean="0"/>
              <a:t>Marchand</a:t>
            </a:r>
            <a:r>
              <a:rPr lang="en-US" sz="1800" dirty="0" smtClean="0"/>
              <a:t>. </a:t>
            </a:r>
            <a:r>
              <a:rPr lang="en-US" sz="1800" i="1" dirty="0" smtClean="0"/>
              <a:t>Advertising the American Dream: Making Way for Modernity</a:t>
            </a:r>
            <a:r>
              <a:rPr lang="en-US" sz="1800" dirty="0" smtClean="0"/>
              <a:t>. 1985.</a:t>
            </a:r>
          </a:p>
          <a:p>
            <a:r>
              <a:rPr lang="en-US" sz="1800" dirty="0" smtClean="0"/>
              <a:t>Elaine Tyler May. </a:t>
            </a:r>
            <a:r>
              <a:rPr lang="en-US" sz="1800" i="1" dirty="0" smtClean="0"/>
              <a:t>Homeward Bound: American Families in the Cold War Era</a:t>
            </a:r>
            <a:r>
              <a:rPr lang="en-US" sz="1800" dirty="0" smtClean="0"/>
              <a:t>. 1988.</a:t>
            </a:r>
          </a:p>
          <a:p>
            <a:r>
              <a:rPr lang="en-US" sz="1800" dirty="0" smtClean="0"/>
              <a:t>Tammy Dean McGee. Vintage Tupperware Collection.</a:t>
            </a:r>
          </a:p>
          <a:p>
            <a:r>
              <a:rPr lang="en-US" sz="1800" dirty="0" smtClean="0"/>
              <a:t>Museum of Modern Art website.</a:t>
            </a:r>
          </a:p>
          <a:p>
            <a:r>
              <a:rPr lang="en-US" sz="1800" i="1" dirty="0" smtClean="0"/>
              <a:t>Napoleon Dynamite</a:t>
            </a:r>
            <a:r>
              <a:rPr lang="en-US" sz="1800" dirty="0" smtClean="0"/>
              <a:t>. Dir. Jared Hess. 2004.</a:t>
            </a:r>
          </a:p>
          <a:p>
            <a:r>
              <a:rPr lang="en-US" sz="1800" i="1" dirty="0" smtClean="0">
                <a:solidFill>
                  <a:prstClr val="black"/>
                </a:solidFill>
                <a:cs typeface="Arial" pitchFamily="34" charset="0"/>
              </a:rPr>
              <a:t>National Geographic </a:t>
            </a:r>
            <a:r>
              <a:rPr lang="en-US" sz="1800" dirty="0" smtClean="0">
                <a:solidFill>
                  <a:prstClr val="black"/>
                </a:solidFill>
                <a:cs typeface="Arial" pitchFamily="34" charset="0"/>
              </a:rPr>
              <a:t>June 2004. Photographer: Sarah </a:t>
            </a:r>
            <a:r>
              <a:rPr lang="en-US" sz="1800" dirty="0" err="1" smtClean="0">
                <a:solidFill>
                  <a:prstClr val="black"/>
                </a:solidFill>
                <a:cs typeface="Arial" pitchFamily="34" charset="0"/>
              </a:rPr>
              <a:t>Leen</a:t>
            </a:r>
            <a:endParaRPr lang="en-US" sz="1800" dirty="0" smtClean="0"/>
          </a:p>
          <a:p>
            <a:r>
              <a:rPr lang="en-US" sz="1800" i="1" dirty="0" smtClean="0"/>
              <a:t>Once Upon a Honeymoon</a:t>
            </a:r>
            <a:r>
              <a:rPr lang="en-US" sz="1800" dirty="0" smtClean="0"/>
              <a:t>. Promotional film, AT&amp;T/Bell. 1956.</a:t>
            </a:r>
          </a:p>
          <a:p>
            <a:r>
              <a:rPr lang="en-US" sz="1800" dirty="0" smtClean="0"/>
              <a:t>PG&amp;E advertisement, “Live Better Electrically.” 1957.</a:t>
            </a:r>
          </a:p>
          <a:p>
            <a:r>
              <a:rPr lang="en-US" sz="1800" dirty="0" smtClean="0"/>
              <a:t>Juliann </a:t>
            </a:r>
            <a:r>
              <a:rPr lang="en-US" sz="1800" dirty="0" err="1" smtClean="0"/>
              <a:t>Sivulka</a:t>
            </a:r>
            <a:r>
              <a:rPr lang="en-US" sz="1800" dirty="0" smtClean="0"/>
              <a:t>. </a:t>
            </a:r>
            <a:r>
              <a:rPr lang="en-US" sz="1800" i="1" dirty="0" smtClean="0"/>
              <a:t>Soap, Sex, and Cigarettes: A Cultural History of Advertising</a:t>
            </a:r>
            <a:r>
              <a:rPr lang="en-US" sz="1800" dirty="0" smtClean="0"/>
              <a:t>. 1998.</a:t>
            </a:r>
          </a:p>
          <a:p>
            <a:r>
              <a:rPr lang="en-US" sz="1800" dirty="0" smtClean="0"/>
              <a:t>Tupperware Commercial, 1961.</a:t>
            </a:r>
          </a:p>
          <a:p>
            <a:r>
              <a:rPr lang="en-US" sz="1800" i="1" dirty="0" smtClean="0"/>
              <a:t>Tupperware! </a:t>
            </a:r>
            <a:r>
              <a:rPr lang="en-US" sz="1800" dirty="0" smtClean="0"/>
              <a:t>(PBS), Written, produced, directed by Laurie Kahn-Leavitt. 2004.</a:t>
            </a:r>
          </a:p>
          <a:p>
            <a:r>
              <a:rPr lang="en-US" sz="1800" dirty="0" smtClean="0"/>
              <a:t>Bob </a:t>
            </a:r>
            <a:r>
              <a:rPr lang="en-US" sz="1800" dirty="0" err="1" smtClean="0"/>
              <a:t>Kealing</a:t>
            </a:r>
            <a:r>
              <a:rPr lang="en-US" sz="1800" dirty="0" smtClean="0"/>
              <a:t>, </a:t>
            </a:r>
            <a:r>
              <a:rPr lang="en-US" sz="1800" i="1" dirty="0" smtClean="0"/>
              <a:t>Tupperware Unsealed: Brownie Wise, Earl Tupper, and the Home Party Pioneers</a:t>
            </a:r>
            <a:r>
              <a:rPr lang="en-US" sz="1800" dirty="0" smtClean="0"/>
              <a:t>. 2008.</a:t>
            </a:r>
          </a:p>
          <a:p>
            <a:r>
              <a:rPr lang="en-US" sz="1800" dirty="0" smtClean="0"/>
              <a:t>Wikipedia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Punk Star Poly Styrene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429" b="13429"/>
          <a:stretch>
            <a:fillRect/>
          </a:stretch>
        </p:blipFill>
        <p:spPr/>
      </p:pic>
      <p:pic>
        <p:nvPicPr>
          <p:cNvPr id="4" name="Content Placeholder 3" descr="Polymilitary garbXraySpex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4" b="9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35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Plastic Bags, Punk &amp; Pop!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Poly Styrene, “Plastic Bag”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My mind is like a plastic bag</a:t>
            </a:r>
          </a:p>
          <a:p>
            <a:pPr marL="0" indent="0">
              <a:buNone/>
            </a:pPr>
            <a:r>
              <a:rPr lang="en-US" sz="2000" dirty="0" smtClean="0"/>
              <a:t>that corresponds to all those ads</a:t>
            </a:r>
          </a:p>
          <a:p>
            <a:pPr marL="0" indent="0">
              <a:buNone/>
            </a:pPr>
            <a:r>
              <a:rPr lang="en-US" sz="2000" dirty="0" smtClean="0"/>
              <a:t>it soaks up all the rubbish</a:t>
            </a:r>
          </a:p>
          <a:p>
            <a:pPr marL="0" indent="0">
              <a:buNone/>
            </a:pPr>
            <a:r>
              <a:rPr lang="en-US" sz="2000" dirty="0" smtClean="0"/>
              <a:t>that is fed in through by ear</a:t>
            </a:r>
          </a:p>
          <a:p>
            <a:pPr marL="0" indent="0">
              <a:buNone/>
            </a:pPr>
            <a:r>
              <a:rPr lang="en-US" sz="2000" dirty="0" smtClean="0"/>
              <a:t>I eat </a:t>
            </a:r>
            <a:r>
              <a:rPr lang="en-US" sz="2000" dirty="0"/>
              <a:t>K</a:t>
            </a:r>
            <a:r>
              <a:rPr lang="en-US" sz="2000" dirty="0" smtClean="0"/>
              <a:t>leenex for breakfast</a:t>
            </a:r>
          </a:p>
          <a:p>
            <a:pPr marL="0" indent="0">
              <a:buNone/>
            </a:pPr>
            <a:r>
              <a:rPr lang="en-US" sz="2000" dirty="0" smtClean="0"/>
              <a:t>and I use soft, hygienic Weetabix</a:t>
            </a:r>
          </a:p>
          <a:p>
            <a:pPr marL="0" indent="0">
              <a:buNone/>
            </a:pPr>
            <a:r>
              <a:rPr lang="en-US" sz="2000" dirty="0" smtClean="0"/>
              <a:t>To dry my tears.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(1977)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2423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Katy Perry, “Firework”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Do you ever feel like a plastic bag</a:t>
            </a:r>
          </a:p>
          <a:p>
            <a:pPr marL="0" indent="0">
              <a:buNone/>
            </a:pPr>
            <a:r>
              <a:rPr lang="en-US" sz="2000" dirty="0" smtClean="0"/>
              <a:t>drifting through the wind,</a:t>
            </a:r>
          </a:p>
          <a:p>
            <a:pPr marL="0" indent="0">
              <a:buNone/>
            </a:pPr>
            <a:r>
              <a:rPr lang="en-US" sz="2000" dirty="0" smtClean="0"/>
              <a:t>wanting to start again?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smtClean="0"/>
              <a:t>2010)</a:t>
            </a:r>
            <a:endParaRPr lang="en-US" sz="2000" dirty="0"/>
          </a:p>
        </p:txBody>
      </p:sp>
      <p:pic>
        <p:nvPicPr>
          <p:cNvPr id="5" name="Picture 4" descr="PlasticBag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3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The Problem of Plastics &amp; the Market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“the plastic experience”</a:t>
            </a:r>
          </a:p>
          <a:p>
            <a:r>
              <a:rPr lang="en-US" dirty="0" smtClean="0"/>
              <a:t>disintegrates, cracks, combusts, smells</a:t>
            </a:r>
          </a:p>
          <a:p>
            <a:r>
              <a:rPr lang="en-US" dirty="0" smtClean="0"/>
              <a:t>fake, artificial, a ‘trick’</a:t>
            </a:r>
          </a:p>
          <a:p>
            <a:r>
              <a:rPr lang="en-US" dirty="0" smtClean="0"/>
              <a:t>cheap, gaudy</a:t>
            </a:r>
          </a:p>
          <a:p>
            <a:r>
              <a:rPr lang="en-US" dirty="0" smtClean="0"/>
              <a:t>Donald Duck’s airplane (1944, “The Plastics Invent0r”)</a:t>
            </a:r>
            <a:endParaRPr lang="en-US" dirty="0"/>
          </a:p>
        </p:txBody>
      </p:sp>
      <p:pic>
        <p:nvPicPr>
          <p:cNvPr id="1026" name="Picture 2" descr="http://3.bp.blogspot.com/-z1eIMNiKgNQ/TY-5ajPXeBI/AAAAAAAAEFg/dE2MDwDBP4E/s320/Plastics%2BInventor%2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gQAAwUBBgf/xAA7EAACAgEDAgQEAwcDAwUBAAABAgADEQQhMRJBBRMiUTJhcYEUI5EGM0JSobHBctHhFSRiNEOi8PFT/8QAGQEAAwEBAQAAAAAAAAAAAAAAAAECAwQF/8QAIBEBAQACAwEBAQADAAAAAAAAAAECEQMSMSFBIhMyUf/aAAwDAQACEQMRAD8A+ULuflDAgb5AA2hFsCYLGNpDsRiCASQZaIBxs44nRzOd50ZH6wBXVjLLE6dtUP8AVHNSwNgA7ROv/wBSP9UvEXxpX3tXcCWOB2k1Gp/LATvKdWwe3ONhtJXQ9lYYDIzxCEmkqsFxdjsB+shfpRk/mOTHK1CqFIA+Zi92mCrkHLkwGOt/RJqy7V1gHp43jTsxrYLniJXPWnlhVwQBkxxC/wCGYLj5H5Ri6Yi/vfvNDTjNij3meB+b95paX9+kWZ4+NJE6BIeosM8SzbGJWxIO3EzODCAy5faVLlsFD9Zcm432jJwjJnSmRsZ1icfKAD1WdQ4xvDQ2NcKxJOTjj2krs82lsnGNpxALGOAcwakZyUAAGd/nGDIX0gZzBNYJBxvLHwB7cYnOsDnbPErRKhScnJ+0KqspLAN/iyfaH0kjaGgAvlRgc7ZzA1BAqXoO5PaXJVhdtoLUqcE4yIHGYy8ytl9JjLrufrK2X0H6TJrCFmerjsJIbjf7D+0kegVUYyZG23hY2giNk6pO2JYN94KruSO8MDEA4TsfecJyFB5nXHyyYXTnEASvGLMRdR/3A/1RzU/vMxVR+f8AeViL413pBqHSPnMy6y6iw9LEA8TbUDpH0lF+nrs+LH6yk7Yw860lvUcd4/oarNSy0tnfgxxEpVenIA+ssrtqrx0uoxxvAbUt4Wq2lW5B95f5RrVh3xC/FUlstYM/WDdq6N/zBnEC28+wxb95oaU4vQmZxb8/5Fpo6b98kWSsWo+4BEgxnB77SMD0ECVJ19QGcnMinDFdfTnp2gX6lNP8Zy38o5iur1xRvJqbDfxN7fSZl9mW5yY5NhpN4tv0mrH3jP42lFUswGRnpE8y9jZh12FhgnmXonqtNqKbWyrYJ7GMJ3AUD2M81p2ZRuPvNbQ61yPJcEnGxiDQOAgz6t4ZrB7TlagIC39ZYrBhAIEAyRyYdYwJzIAz2nSdvTAQeOrYTnSCCIVZycfrC8vvmPQ2yXXc/WVsvoP0jLjLN9ZW6+k/SZtYQZN/sJJeEGB9JI9BlQXVhhj8LcTp42hsjCilmJwxbA9uOImcRQe8LIg17jOIaKx2VSx+QgHR0mvPV6skFccQV7CNvS66SklGDdTZ9PbaKsCM7Y+cAo1gwRtFBtZGtSr7E5MDS19Wpr8ytmQsOoY5Ecuh6B7bP5z+sosssJ2Zpc1L9Teg8yCiwnZTK7QupUM5O5adwxHeNrp7DwsMaS3+WHc+sKoPeSxSxyIydLYBuBCOjsGNhDuOsJhD1DaP6Y/mpBXSWHqzgAf1jWm0b12K7MMCTbs5JDTMxPTuIFloopaw7EbDHvGugHmZPi7hGrqU9uowk3SKVrg9TjOfcyq9t+ZahBTYHYd5U1D2OAoJMsv0qeYzXUylTjk7GEun6eoMMEHvCb04OdhxjtHsGK/+cTX8O04u1KdHUG6Sy4EwqriLlPsZ6zToKkW2kYYEsp7AEcfT/YREc1FKqldg3W1cjbg9xK+gAbQk1fm1rp3TYetfcHgj/Mh25ELArdCwxnAMtUAj3gtwenmStgvoY4MR7M1rtCI2xArDLjO/zljcHEsmWwwx+plTYZDj2Ms1Ct1MAeTvARQqN9JlfWsVKPSJJaAMcSRjbAHtGLGVtPSvderM0a9PQtYzWpAHtzOPRRTSxWlS54EdxZTJmVqPNrVtgWGfpme00umq8tGr6ekgbqPvPHCp2A9I+0urv1lPpqsdVxwDDHKT07NvT6ropodkPVYOBPL6wv5mLXDORlunt8p1zqLF3Ls5PGe2JTVRZuSjb75xDLKXwTGx1RntDrUGxQeMxzReGteMuxVSe3M108L0yqB5efvFMLRbHmf4mX9IPQV9S7+8f8Zqq0+oFdVZ2XmKJueDj6SbNU3QBsRzLMZkC7TvH0iCog9WP4Z3DCwZ4nWUAhic47SwEHBEArFYNpznoB4lxJ6fSM5g9O/UT9pFJZR0jGDGBdbAhSNjMjxlf+6VgDgrt9puYzKtVpK9SgV8gjgiOUmBQljfDxN7wnQlUNlgyWGN/aU6ShdNYFcBscx/Uv8AlDnB7CK1vhjPWV4nQA5NZBIO+JlbhsEfWehqYElfKBwM4xOPpa2HV5QEcuiuHa7YfQUIdcH2m94Nqnq01vm9QQYJOMgfMf5ER1NKrhlUZBkra9kalMlbOUEqZbZ5Y6um/QtbhLPM/MyRgd1xGCQy5HMyPC0ue4GzZats8ZOOJsLx2lI0Ee/bmO6Siq6m13QEqVwT25mdgq5JPM1fDVb8LeWH8n+YT078jZ/anwfQ+GpobPD7RYt1YZiGyM98TBIIEd1VmdHpKurqFeee2YqcdJIOZVTGbeMu2PeUY5+kvub1HtKSdj9JjW08d6flJDQ+mSUkqpVsKDgDc/4gasfDjiIpYN8N27Q0uL5HXkD3juSJFiD0D5RqrSIQXsLHbjq/pFa2GxG4GDHadSjYBbHsZOMn6dtQ6XT1Av0es/MxdOlBkDBzxHNQ6NSOnGB7RUrjHVzjb5QzGNMUar8OBnOPcRyrXhjgDIxM1nwBhGORn0jMCy1FrJBIPY4MczsFmzuvIbUq44Od/wD79ouB0MfYdj2nFsDIg6gcjuflLW9JDfY/QyMru7OAKqwIYbH+kUvqNezEkHg+8d6ek5UYH9oT1iysowyp/pEbNIBXp2gocHfgQ7am0z4cZB4b3lOQSeTmMltgDKfV+kJPTWOneVpWdwF595cqsCBnb2EA7WWC+qEbMFQO8624wBvO1V2XOK61LNDVCvAFws6QWHEaUjFXV7RjUeGW0UeaTkryAOBE7mUCrDjOMYhlLPXRxWWLlox6lbIMlqqifOShm8sNxmL3uSxzJaakXV6Kux0JJKkbn2Mas8Mas2X1/F0E1423AiGmvKsAeJvi8GjnYVOf/jNMdWaY33bJ8OqsGnJsYlyxZsjjMZJOZ7l9FQl2iDadGezQoL1I2c4wM/PAmN4n4JWbMaGwK5/gcdQX7idF4rPHL3lrzoQ9QDDPzjVfw4BI994pqtJ4xo7+l9GLAeDXuCJbo7xaxRlaq0fFW4wwmetKpkpsMZOD+kJmCqce0F7cJxnEztdqQtL9LeoHGIb0FOouHW28pNwwcRJrCwyTvB6zMb60jTW4YkmX5h95I9nppIqqnwjPbaVajFNanAy3yhrqKsjrYbf3ga10uqBRgSu+BNb4xhVXAxgbmO06Smw59QPcgzNGRjIPM1aHGAp4I9UnGQ8qrbTV1hrg9gA4HVKUsOG3Jwe8d1f5mnwnKnOPeZqEgsSD+neGUPGtHSPkMAOOP1jw/MIUbqOfrMnTWCtjk4zxNGjUVhQodf1lY+JvqrXFUt6AgwNztAVwVwVBHE74geq1bAPSRufv/wAyis+8jKfVTwylgK+pQSNjC6wrFAvBxKAWFmOghSN2Pf6QrWHm9RI3Az/WTo14pTVA1Mu39pj9Y4Tj2mhXrK9Pb1Ekge0zqxjPGDDQWISZYJWNoYO0IVEASyhdyTgCeu8N8Or0enXqx1tuzHuZieB6PzLBfYMoh2z3M9V5YK9XPadPDh+1GVU3BRS+V6lO2D7Twuu01mk1tisxAzlMDO3ae+uT8pV9zkxHxbQLq9MzqPzqwWUjv8ppyYdofHl1rxq6u7YKCwHOxEsdupQTsT2nelju3IPECwbzhs+uy3UHp6wXBJwo3J9pteCadvEtQr2gpoq29XuwG/SP8xTwnw2zxF1pUFac/mP/ADD2E9n5NWk0y0UIAAMKBwBN+Lj39rDPk1NQ3brDrNY1yKVUrgD2AGBKPJVX2G53JJlOlYhXwZcbM1bj1Mck+87HLpRqbTgpXsvc+8V6KNU6prKQ+NlbcMv0PMaKhm7CUbhupRt2Mm/TK+M+D36Wh9Ro1bU0L8ePjr+vuJ5a3T2X6VtT/AHKn3B+c+l+C2Fq3pZ8OW6lOd8zG8b0Br0utr0tarVafMtqA3SwDGR8jtn2xMeTi/YrDP8AK+dNziDCtGGP1MAmcddMDmSCTvJABJNhY78y1Vp6hiwBvoZqaShRUMgHMfr09WP3a577TbpWPZ57J984lnnOrdPV29pf4j0jV9CoFAHYcy/TILFA4EXW7FpFtR0AZu3btiGreojqJBE100dPetSfciZ3iBRbzXWqhV2OB37wuNnol2rJ9PUAW7AAbzhYLs+wHORG9IqtWQNzjImlTSlgB6VYEd45jaLdMWi3rUCvqc5+E95r6XQYcPfzjZRxzC1lNdNajoQO2wAH0zB0papExkAHffPcSscPv0rQ/tFYaloZQB1Fht24/wBpgtaznJM3f2iBbQVuf4bMfrmeeUyeSfVY+LAdoa7nq7+0rHE7suCT3mZ0yDmWaepr70qTcucRRLep2X24noP2Y0pJfUNuqjCmXhN1N+N3TULTpuisbJj74j1QzWVPYYH3P/Mr0y5rYHuTLK8hPsP1H/5O2TTIdwGxA+k6ECr0n23kIzai/eG25lB4jxzyBqmFCkWD4z2J+kW8J0/4rWrVqrErU/Cx4+82v2h0S06VLEG62HJPJzv/AImED0jM4+Sdc2+NtxfQdJpK9FT0VgZ7n3gagny2sO+OB7nsJlfs3r79TQa9QeoIcI55I9jNCxhZqlpHw1epsfzH/Yf3nVMpZ8Ya+rUTy9Oq5ycbn3llnYewnH36R85H3Yxmqbfj2kX0hs/CO06MdQz7gTmevfsTmIC0lhTWUsPT6wTGvEXW41a6nGHPl2j2bt9iMzMschiV2PEv8PBt8/TA/vEJUf8AkN1P/wB94S/hPGePeE2V65vw6FksU2Jj2zuPqPaYRBBIO2OQZ9MCV6lVSwYOSVP8pxj/AIngPHKTpvFNXUf4bCJycvH1u2/HluM0ncyTh5kmGmjY0muodFHVj6zRrcEZQ5mbpK08sZUH6iPVKqthQB9Np0xz1keM4XVfiQ2xPSEx7cmc0+u8kbdR+0q8d1BGsXT1thFAB+5jOlGbOnG3TFfT/Gjo/Eqrzg+hvY7TF11BTzL7nZi7YVUO/wAzN6rS0uR1IpP0mL43rgt3k0EIibE4ByYZefRFOh1GoNvRQB0ouT1HibWk1t1PptoYgd135nnvDNVXVqD1HORuZ6fSkZBByCMZ/tDEV3VP+MuptrbCqCCCCOTmGrIQAjhtsZ+4mnpwjD1gHY/5mJ1N+KtA3ZXI/Rv+JfiV/jBFvg9jD+Flb/5TzInotRl/C9WgzgLn7ZzPOjmZ8nq8PFi7wSfVgjaX00PZ8KnHvG6fDQTm0/4k48eWXkPLKR3wbwt9Zf1OMU9/dvlPbafToKxWnpAGBiYGi8vTL01DpB5weZpV6htiDOzj4us+scs7WsiFDhu5J2hMPSAO8RTWOy9LMR8xLlscjbDj5bGa9U9jIP8A3H2hZ9Q34lKWK1oOe3eQ2Jv6hk/OLw4yP2ivUaRqTuzOMfLAH+88wckYzNLx67zNe4B2XaZgP1nDy5bydGE+PW+DCs+H0hBv0kN9czTVQj5Axtk/OYP7NWZWyv57Td6vSSe86cLvGMrNVYpyy/WQn1H2JgVnGMdofuJZKbScqBySx/p/zOKcV59hOWnFqf6W/uINrdNAA5baKgA3TPvD0zmnV1WA4IYQTgKMStzgc7xEe19Yo8Q1FY2HV1Lj2O881+2fhnmUV+K1D4iK7/k3Y/cf2m74la7atLl38ylCR9sH+0c0Gnq11Gq0WpGKdRX0nP8AC3Y/2hljMpo8cuv18ibmSaniHhWp0Wtu01tVnVWxUkIcH5yTk/xZNu8KeF+JIQK7cK03EbrUleRuJ4wUpkjByBnEaq1dtVH5dzjfAwY+0iOtNarw/wAzUW336lUBJO4lNOuelg2epRwe5ETtsa9i1jlm75MIY6cHj6RWnI39L4xUfSchiOIhq9bokBxpBYSeWPBiOkC/iE6ffH9JXYFIbIziHb6JiNrvOszitRjAVBxNHw/xI6XCXEmvIwfaZRUIdgB85YT6RtzFv6entNP4nTYn5fWcjPw9oqbla5nRMsxycnv3mHnL0KuN65Z+H1Sua2VltyoVVHOfn+kuZ2lcY28lluq72Utgfr/uIrpvDlrAa8hm9uwjVdKaWpKkGX6QbGJ3JndzyZ0Y4T9Z3K/gm6EA8v8AtxJUermVvufTxCrBAl70MZu/Vtbbx2twBtKdPQbdhjqJGBNnV6LR6fQK3ns2pLEGsJsBjnPeG6WvpAWRjT6jDAMfvEM77Q1DE7Ay5dFZGyw8wDOxPwtEtbWtXSA/qI3Ee0o8qtK7yAxxsTwDM7xettN4l5ZsWwZIDocqce0XNdY7HFjcstPIa17Bq7ck56jzBXUEY6t494zpGr1DvyGJZW9x/uJlkb4nm27rr1r49b+y1qmu8g4bK4/rN9iNgDPFeAMy2OVJCjAnp69YG6RjfidfFf5YZ+nS3SYavkyk7iC1gqBZzgDcmaoFqMCxG/l6syov1uMcKNokdeupIan4cbZGDL6TjIPaILmJxOeWWALbAQlG3UeINjlvpAbC93TgYzgbfKW1ahkIsRs8ZHuJna3V0acdVzgbcdzMh/GbbbRXoqSSTgZ3Jk3OQdbXvP8AqNZALFScDdhvJPMhjgeYGV8DIPaSPsXV4RamTzcoTZYuFzBOktXSIvQS3mFiduMCMWppygKMRvCsw1SIjLsc7j6Tg7unqT02kuFhLId+OI7+Gt6fhOfrK1VgTixdvZY6tqBRkkn5CRllVSMrTaG0WiwYwpOPUIX4Cw5yyDP/AJR9zUAekMpP0i+Ns+bZ9sR9x1dTw4E+qxfoGzDbw2oAfmgAf+JMtquVAB0kn3JhHUr/APzT75Mi51Uxc04Gn1KlXbZcAhR7xu7U+ZqkI+JlDbYGMf8A5FDrCMdPSo+ggDxBFsza4II6c54mvHyW5SIzwmtty2s3VC6nfbDDuIqDk7mHo9S1bhlb0nvH3o02pPV+7c+3BnpXHc3HLLr0mGRU+eZ1XB4kv0Fy7qA6+6ylarl/9tv0kWVpLDfnFACp3nTq3YdLMSPnFglp5UgfOEtZPMeMqcrDKOSYzU7ZGCcxSsBeTGUdVGc4E0iKbNhRetjlu2YrqrBbg91OQYtZq+u09OSq8SvrtfPQh3mPLlLNL45ZdnAKtTpsPuh3DD+E+8wfFNC+isQMVZLAWVl7zX0Gn1FdNdLbDuRvGPFvDXbRBWbq6TlT/Kf9pwuzL6yfBVPk3YPDLNBrWotDblM7iZvg7mjz63UhgwyPabKhLKGazHE68P8AVy5etSnUq9QZcEHcSjX2V3UvW7Yyp2HvMPS6sUXdJY+Wf6TRJWwEKGbJ4TvNd7iazdAWrfPTwTjeatNpLjr57xC3W6fTXGpiK2zuFXJH3Ms12u0lHlsLw5C4O+SRJlkGq1xaD9AJm+KeK16RTWhDXf0WZNvjjFemhCD7mY75scszEsTkzPk5Zr4vDDd+rLr2utLOxZidyTNbwfFTKRz3MxxSM+k/rNLRXCrAYzmltu63vnx64Np7QHceogZkmWmpQqCDJNdsur5y+pbygrLhs9vaWJrQiAMrEytql+/1koqB1FYxn1CZ6x0e7tafEcE4r37yf9RsA9KAQNYoGqsAG3VKgB7RdcVdquOvvbgL+kA6q898facFZPCn9Jamndv4G/SGsYN0arqn0b6kWHoRwpGe5ixa5jg2N+s1aanHh1un8v1PYGBPyEpGgtI5UGLeI/pn+W7cuYQ0+eWJluop1NDYsYAHggcyodR5tb7GVKPrS0eqt04C8p7Gbui19dxChh1ex5nkQinksfqZbSfJcPXsw7zXDmuKMuOV9A0t1KhjazfCenHcyVaitS5uUuCpAAOMHsZ5fT+M9KqtifIkHmadWqruQMjc9p1YcsyjDLC407bcnVlVi7WnttK2f5yo24Mq0SbO0DqyzHYQ21Fa5UgfrAs0+n6Ri0kkZODKT4Xp29TWOflmcXJyW35XbhxyY/YsGqFZOCuDOjVlgOmKPo9LW2Gzg/OWV3UIvTX1ZnPbVan/ABr6HxIV+i0ek98cGMrbRereXZgsMFSdjMNdVSKiliEntiVWatCB019JA5zKxy1Cyx+h8TpKXEK5WwHkHkdok+t1GceafYxzS1XeI6uvTUgtbdYET6mIa90q1dy0VMalcqjEjJGcZmmFystZckkscK2EZDmdD6hN0ucduYzX6qRsATAIxM++S5jiTdLHbqdix950VY5jHfmCfeT2tVMYAqBBYBYTmVNvkxBOr2hLac95VtIDHsHBrbFGBwJIkWklbLRLSVi1cE5xzHF09anIwD75mXWwB3zLRYMgARZSlNNLy6s5Ypn5w1FCnZl+wmW9hRiveD5zSbjae42RbQN8nP0k/FUj+En7zH8xjIWb3i6DbXbWL/Cg+5gNrWA26R9BM9HH4a0E+okYlQJh0g2Z1mqa9QjEkA54ioEIHPaTEufCRRiEAZ0CEohsOBTDrtspwVJEnwic3YwmVnhWbNDxC3vgzh1Ntm2QPoIuU+cvpXaXeTKiYQzptbbSoQnqUb4M1tN4jpbUwyYPzmEV3hqpXYbyZ9V202bbNKzgMfSduZSdTRVe1OmBKDgtEVB7iBYcfAhJh1HembbwTtgSk2DGWOdon5dx7MJDp7W5z95Hw92tLTeJnRst+ns6LqjlGHYxHqZwWDs2N8dMqGisfYDJO2Jb/wBO1aKVJ6cdicTTDKSM8ptYNZ0oF3zKTruk7yDQ2Eb4nfwDdyBItxXNhGtkOs+csXQr/ExhjRVj3/WT2h/Sx1fzgHUk+/6R0aWtTsoM75arwg/SHaEzvObOytDV7DyhAjhUE8bzmMcQ7AoW35MkaOM7iSPZMUcw1+ISSTSkO796YMkkQdEKSSBoODOdpJIg6IQkkgFg4hCSSI6E/FDEkkCgjxLapJIGapALLkRpgARgSSQ/CVPzBkkmdVANOiSSSpbp/wB+n1H948ACjkgE+8kk1w8rPMmnw/edkkmV9WB+YDSSRByATzJJKhA7yGSSMK25kkkl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gQAAwUBBgf/xAA7EAACAgEDAgQEAwcDAwUBAAABAgADEQQhMRJBBRMiUTJhcYEUI5EGM0JSobHBctHhFSRiNEOi8PFT/8QAGQEAAwEBAQAAAAAAAAAAAAAAAAECAwQF/8QAIBEBAQACAwEBAQADAAAAAAAAAAECEQMSMSFBIhMyUf/aAAwDAQACEQMRAD8A+ULuflDAgb5AA2hFsCYLGNpDsRiCASQZaIBxs44nRzOd50ZH6wBXVjLLE6dtUP8AVHNSwNgA7ROv/wBSP9UvEXxpX3tXcCWOB2k1Gp/LATvKdWwe3ONhtJXQ9lYYDIzxCEmkqsFxdjsB+shfpRk/mOTHK1CqFIA+Zi92mCrkHLkwGOt/RJqy7V1gHp43jTsxrYLniJXPWnlhVwQBkxxC/wCGYLj5H5Ri6Yi/vfvNDTjNij3meB+b95paX9+kWZ4+NJE6BIeosM8SzbGJWxIO3EzODCAy5faVLlsFD9Zcm432jJwjJnSmRsZ1icfKAD1WdQ4xvDQ2NcKxJOTjj2krs82lsnGNpxALGOAcwakZyUAAGd/nGDIX0gZzBNYJBxvLHwB7cYnOsDnbPErRKhScnJ+0KqspLAN/iyfaH0kjaGgAvlRgc7ZzA1BAqXoO5PaXJVhdtoLUqcE4yIHGYy8ytl9JjLrufrK2X0H6TJrCFmerjsJIbjf7D+0kegVUYyZG23hY2giNk6pO2JYN94KruSO8MDEA4TsfecJyFB5nXHyyYXTnEASvGLMRdR/3A/1RzU/vMxVR+f8AeViL413pBqHSPnMy6y6iw9LEA8TbUDpH0lF+nrs+LH6yk7Yw860lvUcd4/oarNSy0tnfgxxEpVenIA+ssrtqrx0uoxxvAbUt4Wq2lW5B95f5RrVh3xC/FUlstYM/WDdq6N/zBnEC28+wxb95oaU4vQmZxb8/5Fpo6b98kWSsWo+4BEgxnB77SMD0ECVJ19QGcnMinDFdfTnp2gX6lNP8Zy38o5iur1xRvJqbDfxN7fSZl9mW5yY5NhpN4tv0mrH3jP42lFUswGRnpE8y9jZh12FhgnmXonqtNqKbWyrYJ7GMJ3AUD2M81p2ZRuPvNbQ61yPJcEnGxiDQOAgz6t4ZrB7TlagIC39ZYrBhAIEAyRyYdYwJzIAz2nSdvTAQeOrYTnSCCIVZycfrC8vvmPQ2yXXc/WVsvoP0jLjLN9ZW6+k/SZtYQZN/sJJeEGB9JI9BlQXVhhj8LcTp42hsjCilmJwxbA9uOImcRQe8LIg17jOIaKx2VSx+QgHR0mvPV6skFccQV7CNvS66SklGDdTZ9PbaKsCM7Y+cAo1gwRtFBtZGtSr7E5MDS19Wpr8ytmQsOoY5Ecuh6B7bP5z+sosssJ2Zpc1L9Teg8yCiwnZTK7QupUM5O5adwxHeNrp7DwsMaS3+WHc+sKoPeSxSxyIydLYBuBCOjsGNhDuOsJhD1DaP6Y/mpBXSWHqzgAf1jWm0b12K7MMCTbs5JDTMxPTuIFloopaw7EbDHvGugHmZPi7hGrqU9uowk3SKVrg9TjOfcyq9t+ZahBTYHYd5U1D2OAoJMsv0qeYzXUylTjk7GEun6eoMMEHvCb04OdhxjtHsGK/+cTX8O04u1KdHUG6Sy4EwqriLlPsZ6zToKkW2kYYEsp7AEcfT/YREc1FKqldg3W1cjbg9xK+gAbQk1fm1rp3TYetfcHgj/Mh25ELArdCwxnAMtUAj3gtwenmStgvoY4MR7M1rtCI2xArDLjO/zljcHEsmWwwx+plTYZDj2Ms1Ct1MAeTvARQqN9JlfWsVKPSJJaAMcSRjbAHtGLGVtPSvderM0a9PQtYzWpAHtzOPRRTSxWlS54EdxZTJmVqPNrVtgWGfpme00umq8tGr6ekgbqPvPHCp2A9I+0urv1lPpqsdVxwDDHKT07NvT6ropodkPVYOBPL6wv5mLXDORlunt8p1zqLF3Ls5PGe2JTVRZuSjb75xDLKXwTGx1RntDrUGxQeMxzReGteMuxVSe3M108L0yqB5efvFMLRbHmf4mX9IPQV9S7+8f8Zqq0+oFdVZ2XmKJueDj6SbNU3QBsRzLMZkC7TvH0iCog9WP4Z3DCwZ4nWUAhic47SwEHBEArFYNpznoB4lxJ6fSM5g9O/UT9pFJZR0jGDGBdbAhSNjMjxlf+6VgDgrt9puYzKtVpK9SgV8gjgiOUmBQljfDxN7wnQlUNlgyWGN/aU6ShdNYFcBscx/Uv8AlDnB7CK1vhjPWV4nQA5NZBIO+JlbhsEfWehqYElfKBwM4xOPpa2HV5QEcuiuHa7YfQUIdcH2m94Nqnq01vm9QQYJOMgfMf5ER1NKrhlUZBkra9kalMlbOUEqZbZ5Y6um/QtbhLPM/MyRgd1xGCQy5HMyPC0ue4GzZats8ZOOJsLx2lI0Ee/bmO6Siq6m13QEqVwT25mdgq5JPM1fDVb8LeWH8n+YT078jZ/anwfQ+GpobPD7RYt1YZiGyM98TBIIEd1VmdHpKurqFeee2YqcdJIOZVTGbeMu2PeUY5+kvub1HtKSdj9JjW08d6flJDQ+mSUkqpVsKDgDc/4gasfDjiIpYN8N27Q0uL5HXkD3juSJFiD0D5RqrSIQXsLHbjq/pFa2GxG4GDHadSjYBbHsZOMn6dtQ6XT1Av0es/MxdOlBkDBzxHNQ6NSOnGB7RUrjHVzjb5QzGNMUar8OBnOPcRyrXhjgDIxM1nwBhGORn0jMCy1FrJBIPY4MczsFmzuvIbUq44Od/wD79ouB0MfYdj2nFsDIg6gcjuflLW9JDfY/QyMru7OAKqwIYbH+kUvqNezEkHg+8d6ek5UYH9oT1iysowyp/pEbNIBXp2gocHfgQ7am0z4cZB4b3lOQSeTmMltgDKfV+kJPTWOneVpWdwF595cqsCBnb2EA7WWC+qEbMFQO8624wBvO1V2XOK61LNDVCvAFws6QWHEaUjFXV7RjUeGW0UeaTkryAOBE7mUCrDjOMYhlLPXRxWWLlox6lbIMlqqifOShm8sNxmL3uSxzJaakXV6Kux0JJKkbn2Mas8Mas2X1/F0E1423AiGmvKsAeJvi8GjnYVOf/jNMdWaY33bJ8OqsGnJsYlyxZsjjMZJOZ7l9FQl2iDadGezQoL1I2c4wM/PAmN4n4JWbMaGwK5/gcdQX7idF4rPHL3lrzoQ9QDDPzjVfw4BI994pqtJ4xo7+l9GLAeDXuCJbo7xaxRlaq0fFW4wwmetKpkpsMZOD+kJmCqce0F7cJxnEztdqQtL9LeoHGIb0FOouHW28pNwwcRJrCwyTvB6zMb60jTW4YkmX5h95I9nppIqqnwjPbaVajFNanAy3yhrqKsjrYbf3ga10uqBRgSu+BNb4xhVXAxgbmO06Smw59QPcgzNGRjIPM1aHGAp4I9UnGQ8qrbTV1hrg9gA4HVKUsOG3Jwe8d1f5mnwnKnOPeZqEgsSD+neGUPGtHSPkMAOOP1jw/MIUbqOfrMnTWCtjk4zxNGjUVhQodf1lY+JvqrXFUt6AgwNztAVwVwVBHE74geq1bAPSRufv/wAyis+8jKfVTwylgK+pQSNjC6wrFAvBxKAWFmOghSN2Pf6QrWHm9RI3Az/WTo14pTVA1Mu39pj9Y4Tj2mhXrK9Pb1Ekge0zqxjPGDDQWISZYJWNoYO0IVEASyhdyTgCeu8N8Or0enXqx1tuzHuZieB6PzLBfYMoh2z3M9V5YK9XPadPDh+1GVU3BRS+V6lO2D7Twuu01mk1tisxAzlMDO3ae+uT8pV9zkxHxbQLq9MzqPzqwWUjv8ppyYdofHl1rxq6u7YKCwHOxEsdupQTsT2nelju3IPECwbzhs+uy3UHp6wXBJwo3J9pteCadvEtQr2gpoq29XuwG/SP8xTwnw2zxF1pUFac/mP/ADD2E9n5NWk0y0UIAAMKBwBN+Lj39rDPk1NQ3brDrNY1yKVUrgD2AGBKPJVX2G53JJlOlYhXwZcbM1bj1Mck+87HLpRqbTgpXsvc+8V6KNU6prKQ+NlbcMv0PMaKhm7CUbhupRt2Mm/TK+M+D36Wh9Ro1bU0L8ePjr+vuJ5a3T2X6VtT/AHKn3B+c+l+C2Fq3pZ8OW6lOd8zG8b0Br0utr0tarVafMtqA3SwDGR8jtn2xMeTi/YrDP8AK+dNziDCtGGP1MAmcddMDmSCTvJABJNhY78y1Vp6hiwBvoZqaShRUMgHMfr09WP3a577TbpWPZ57J984lnnOrdPV29pf4j0jV9CoFAHYcy/TILFA4EXW7FpFtR0AZu3btiGreojqJBE100dPetSfciZ3iBRbzXWqhV2OB37wuNnol2rJ9PUAW7AAbzhYLs+wHORG9IqtWQNzjImlTSlgB6VYEd45jaLdMWi3rUCvqc5+E95r6XQYcPfzjZRxzC1lNdNajoQO2wAH0zB0papExkAHffPcSscPv0rQ/tFYaloZQB1Fht24/wBpgtaznJM3f2iBbQVuf4bMfrmeeUyeSfVY+LAdoa7nq7+0rHE7suCT3mZ0yDmWaepr70qTcucRRLep2X24noP2Y0pJfUNuqjCmXhN1N+N3TULTpuisbJj74j1QzWVPYYH3P/Mr0y5rYHuTLK8hPsP1H/5O2TTIdwGxA+k6ECr0n23kIzai/eG25lB4jxzyBqmFCkWD4z2J+kW8J0/4rWrVqrErU/Cx4+82v2h0S06VLEG62HJPJzv/AImED0jM4+Sdc2+NtxfQdJpK9FT0VgZ7n3gagny2sO+OB7nsJlfs3r79TQa9QeoIcI55I9jNCxhZqlpHw1epsfzH/Yf3nVMpZ8Ya+rUTy9Oq5ycbn3llnYewnH36R85H3Yxmqbfj2kX0hs/CO06MdQz7gTmevfsTmIC0lhTWUsPT6wTGvEXW41a6nGHPl2j2bt9iMzMschiV2PEv8PBt8/TA/vEJUf8AkN1P/wB94S/hPGePeE2V65vw6FksU2Jj2zuPqPaYRBBIO2OQZ9MCV6lVSwYOSVP8pxj/AIngPHKTpvFNXUf4bCJycvH1u2/HluM0ncyTh5kmGmjY0muodFHVj6zRrcEZQ5mbpK08sZUH6iPVKqthQB9Np0xz1keM4XVfiQ2xPSEx7cmc0+u8kbdR+0q8d1BGsXT1thFAB+5jOlGbOnG3TFfT/Gjo/Eqrzg+hvY7TF11BTzL7nZi7YVUO/wAzN6rS0uR1IpP0mL43rgt3k0EIibE4ByYZefRFOh1GoNvRQB0ouT1HibWk1t1PptoYgd135nnvDNVXVqD1HORuZ6fSkZBByCMZ/tDEV3VP+MuptrbCqCCCCOTmGrIQAjhtsZ+4mnpwjD1gHY/5mJ1N+KtA3ZXI/Rv+JfiV/jBFvg9jD+Flb/5TzInotRl/C9WgzgLn7ZzPOjmZ8nq8PFi7wSfVgjaX00PZ8KnHvG6fDQTm0/4k48eWXkPLKR3wbwt9Zf1OMU9/dvlPbafToKxWnpAGBiYGi8vTL01DpB5weZpV6htiDOzj4us+scs7WsiFDhu5J2hMPSAO8RTWOy9LMR8xLlscjbDj5bGa9U9jIP8A3H2hZ9Q34lKWK1oOe3eQ2Jv6hk/OLw4yP2ivUaRqTuzOMfLAH+88wckYzNLx67zNe4B2XaZgP1nDy5bydGE+PW+DCs+H0hBv0kN9czTVQj5Axtk/OYP7NWZWyv57Td6vSSe86cLvGMrNVYpyy/WQn1H2JgVnGMdofuJZKbScqBySx/p/zOKcV59hOWnFqf6W/uINrdNAA5baKgA3TPvD0zmnV1WA4IYQTgKMStzgc7xEe19Yo8Q1FY2HV1Lj2O881+2fhnmUV+K1D4iK7/k3Y/cf2m74la7atLl38ylCR9sH+0c0Gnq11Gq0WpGKdRX0nP8AC3Y/2hljMpo8cuv18ibmSaniHhWp0Wtu01tVnVWxUkIcH5yTk/xZNu8KeF+JIQK7cK03EbrUleRuJ4wUpkjByBnEaq1dtVH5dzjfAwY+0iOtNarw/wAzUW336lUBJO4lNOuelg2epRwe5ETtsa9i1jlm75MIY6cHj6RWnI39L4xUfSchiOIhq9bokBxpBYSeWPBiOkC/iE6ffH9JXYFIbIziHb6JiNrvOszitRjAVBxNHw/xI6XCXEmvIwfaZRUIdgB85YT6RtzFv6entNP4nTYn5fWcjPw9oqbla5nRMsxycnv3mHnL0KuN65Z+H1Sua2VltyoVVHOfn+kuZ2lcY28lluq72Utgfr/uIrpvDlrAa8hm9uwjVdKaWpKkGX6QbGJ3JndzyZ0Y4T9Z3K/gm6EA8v8AtxJUermVvufTxCrBAl70MZu/Vtbbx2twBtKdPQbdhjqJGBNnV6LR6fQK3ns2pLEGsJsBjnPeG6WvpAWRjT6jDAMfvEM77Q1DE7Ay5dFZGyw8wDOxPwtEtbWtXSA/qI3Ee0o8qtK7yAxxsTwDM7xettN4l5ZsWwZIDocqce0XNdY7HFjcstPIa17Bq7ck56jzBXUEY6t494zpGr1DvyGJZW9x/uJlkb4nm27rr1r49b+y1qmu8g4bK4/rN9iNgDPFeAMy2OVJCjAnp69YG6RjfidfFf5YZ+nS3SYavkyk7iC1gqBZzgDcmaoFqMCxG/l6syov1uMcKNokdeupIan4cbZGDL6TjIPaILmJxOeWWALbAQlG3UeINjlvpAbC93TgYzgbfKW1ahkIsRs8ZHuJna3V0acdVzgbcdzMh/GbbbRXoqSSTgZ3Jk3OQdbXvP8AqNZALFScDdhvJPMhjgeYGV8DIPaSPsXV4RamTzcoTZYuFzBOktXSIvQS3mFiduMCMWppygKMRvCsw1SIjLsc7j6Tg7unqT02kuFhLId+OI7+Gt6fhOfrK1VgTixdvZY6tqBRkkn5CRllVSMrTaG0WiwYwpOPUIX4Cw5yyDP/AJR9zUAekMpP0i+Ns+bZ9sR9x1dTw4E+qxfoGzDbw2oAfmgAf+JMtquVAB0kn3JhHUr/APzT75Mi51Uxc04Gn1KlXbZcAhR7xu7U+ZqkI+JlDbYGMf8A5FDrCMdPSo+ggDxBFsza4II6c54mvHyW5SIzwmtty2s3VC6nfbDDuIqDk7mHo9S1bhlb0nvH3o02pPV+7c+3BnpXHc3HLLr0mGRU+eZ1XB4kv0Fy7qA6+6ylarl/9tv0kWVpLDfnFACp3nTq3YdLMSPnFglp5UgfOEtZPMeMqcrDKOSYzU7ZGCcxSsBeTGUdVGc4E0iKbNhRetjlu2YrqrBbg91OQYtZq+u09OSq8SvrtfPQh3mPLlLNL45ZdnAKtTpsPuh3DD+E+8wfFNC+isQMVZLAWVl7zX0Gn1FdNdLbDuRvGPFvDXbRBWbq6TlT/Kf9pwuzL6yfBVPk3YPDLNBrWotDblM7iZvg7mjz63UhgwyPabKhLKGazHE68P8AVy5etSnUq9QZcEHcSjX2V3UvW7Yyp2HvMPS6sUXdJY+Wf6TRJWwEKGbJ4TvNd7iazdAWrfPTwTjeatNpLjr57xC3W6fTXGpiK2zuFXJH3Ms12u0lHlsLw5C4O+SRJlkGq1xaD9AJm+KeK16RTWhDXf0WZNvjjFemhCD7mY75scszEsTkzPk5Zr4vDDd+rLr2utLOxZidyTNbwfFTKRz3MxxSM+k/rNLRXCrAYzmltu63vnx64Np7QHceogZkmWmpQqCDJNdsur5y+pbygrLhs9vaWJrQiAMrEytql+/1koqB1FYxn1CZ6x0e7tafEcE4r37yf9RsA9KAQNYoGqsAG3VKgB7RdcVdquOvvbgL+kA6q898facFZPCn9Jamndv4G/SGsYN0arqn0b6kWHoRwpGe5ixa5jg2N+s1aanHh1un8v1PYGBPyEpGgtI5UGLeI/pn+W7cuYQ0+eWJluop1NDYsYAHggcyodR5tb7GVKPrS0eqt04C8p7Gbui19dxChh1ex5nkQinksfqZbSfJcPXsw7zXDmuKMuOV9A0t1KhjazfCenHcyVaitS5uUuCpAAOMHsZ5fT+M9KqtifIkHmadWqruQMjc9p1YcsyjDLC407bcnVlVi7WnttK2f5yo24Mq0SbO0DqyzHYQ21Fa5UgfrAs0+n6Ri0kkZODKT4Xp29TWOflmcXJyW35XbhxyY/YsGqFZOCuDOjVlgOmKPo9LW2Gzg/OWV3UIvTX1ZnPbVan/ABr6HxIV+i0ek98cGMrbRereXZgsMFSdjMNdVSKiliEntiVWatCB019JA5zKxy1Cyx+h8TpKXEK5WwHkHkdok+t1GceafYxzS1XeI6uvTUgtbdYET6mIa90q1dy0VMalcqjEjJGcZmmFystZckkscK2EZDmdD6hN0ucduYzX6qRsATAIxM++S5jiTdLHbqdix950VY5jHfmCfeT2tVMYAqBBYBYTmVNvkxBOr2hLac95VtIDHsHBrbFGBwJIkWklbLRLSVi1cE5xzHF09anIwD75mXWwB3zLRYMgARZSlNNLy6s5Ypn5w1FCnZl+wmW9hRiveD5zSbjae42RbQN8nP0k/FUj+En7zH8xjIWb3i6DbXbWL/Cg+5gNrWA26R9BM9HH4a0E+okYlQJh0g2Z1mqa9QjEkA54ioEIHPaTEufCRRiEAZ0CEohsOBTDrtspwVJEnwic3YwmVnhWbNDxC3vgzh1Ntm2QPoIuU+cvpXaXeTKiYQzptbbSoQnqUb4M1tN4jpbUwyYPzmEV3hqpXYbyZ9V202bbNKzgMfSduZSdTRVe1OmBKDgtEVB7iBYcfAhJh1HembbwTtgSk2DGWOdon5dx7MJDp7W5z95Hw92tLTeJnRst+ns6LqjlGHYxHqZwWDs2N8dMqGisfYDJO2Jb/wBO1aKVJ6cdicTTDKSM8ptYNZ0oF3zKTruk7yDQ2Eb4nfwDdyBItxXNhGtkOs+csXQr/ExhjRVj3/WT2h/Sx1fzgHUk+/6R0aWtTsoM75arwg/SHaEzvObOytDV7DyhAjhUE8bzmMcQ7AoW35MkaOM7iSPZMUcw1+ISSTSkO796YMkkQdEKSSBoODOdpJIg6IQkkgFg4hCSSI6E/FDEkkCgjxLapJIGapALLkRpgARgSSQ/CVPzBkkmdVANOiSSSpbp/wB+n1H948ACjkgE+8kk1w8rPMmnw/edkkmV9WB+YDSSRByATzJJKhA7yGSSMK25kkkl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content6.flixster.com/question/51/18/54/5118544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733800" cy="2800351"/>
          </a:xfrm>
          <a:prstGeom prst="rect">
            <a:avLst/>
          </a:prstGeom>
          <a:noFill/>
        </p:spPr>
      </p:pic>
      <p:pic>
        <p:nvPicPr>
          <p:cNvPr id="5128" name="Picture 8" descr="http://cf.drafthouse.com/_uploads/galleries/25024/napoleon-d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5943600" cy="33469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1" y="9144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Just how tough </a:t>
            </a:r>
            <a:r>
              <a:rPr lang="en-US" sz="3600" i="1" dirty="0" smtClean="0"/>
              <a:t>is</a:t>
            </a:r>
            <a:r>
              <a:rPr lang="en-US" sz="3600" dirty="0" smtClean="0"/>
              <a:t> Tupperware? Ask Uncle Rico!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1168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Napoleon</a:t>
            </a:r>
          </a:p>
          <a:p>
            <a:r>
              <a:rPr lang="en-US" i="1" dirty="0" smtClean="0"/>
              <a:t>Dynamite</a:t>
            </a:r>
          </a:p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2145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2"/>
                </a:solidFill>
              </a:rPr>
              <a:t>Go on, give it a tear!</a:t>
            </a:r>
            <a:endParaRPr lang="en-US" sz="32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153400" cy="640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Everyday Alchemy</a:t>
            </a:r>
          </a:p>
          <a:p>
            <a:endParaRPr lang="en-US" sz="2400" dirty="0" smtClean="0"/>
          </a:p>
          <a:p>
            <a:r>
              <a:rPr lang="en-US" sz="2400" dirty="0" smtClean="0"/>
              <a:t>“So, more than a substance, plastic is the very idea of its infinite transformation. . .  it is less a thing than the trace of a movement.”</a:t>
            </a:r>
          </a:p>
          <a:p>
            <a:endParaRPr lang="en-US" sz="2400" dirty="0" smtClean="0"/>
          </a:p>
          <a:p>
            <a:r>
              <a:rPr lang="en-US" sz="2400" dirty="0" smtClean="0"/>
              <a:t>“Plastic </a:t>
            </a:r>
            <a:r>
              <a:rPr lang="en-US" sz="2400" dirty="0"/>
              <a:t>is, all told, a spectacle to be deciphered: the very spectacle of its end-products. At the sight of each terminal form (suitcase, brush, car-body, toy, fabric, tube, basin or paper), the mind does not cease from considering the original matter as an enigma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r>
              <a:rPr lang="en-US" sz="2400" dirty="0" smtClean="0"/>
              <a:t>“It is the first magical substance which consents to be prosaic.”</a:t>
            </a:r>
          </a:p>
          <a:p>
            <a:r>
              <a:rPr lang="en-US" sz="2400" dirty="0" smtClean="0"/>
              <a:t>		--Roland Barthes, “Plastics,” </a:t>
            </a:r>
            <a:r>
              <a:rPr lang="en-US" sz="2400" i="1" dirty="0" smtClean="0"/>
              <a:t>Mythologies </a:t>
            </a:r>
            <a:r>
              <a:rPr lang="en-US" sz="2400" dirty="0" smtClean="0"/>
              <a:t>(1957</a:t>
            </a:r>
            <a:r>
              <a:rPr lang="en-US" sz="2000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62400" cy="1200912"/>
          </a:xfrm>
        </p:spPr>
        <p:txBody>
          <a:bodyPr>
            <a:noAutofit/>
          </a:bodyPr>
          <a:lstStyle/>
          <a:p>
            <a:r>
              <a:rPr lang="en-US" sz="6000" dirty="0" smtClean="0"/>
              <a:t>Tupperware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10800000" flipV="1">
            <a:off x="533397" y="2286000"/>
            <a:ext cx="3505199" cy="2819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composition of Tupperware is either low density polyethylene (LDPE) </a:t>
            </a:r>
            <a:r>
              <a:rPr lang="en-US" sz="2800" i="1" dirty="0" smtClean="0"/>
              <a:t>or</a:t>
            </a:r>
            <a:r>
              <a:rPr lang="en-US" sz="2800" dirty="0" smtClean="0"/>
              <a:t> polypropylene (PP)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 b="7109"/>
          <a:stretch>
            <a:fillRect/>
          </a:stretch>
        </p:blipFill>
        <p:spPr>
          <a:xfrm>
            <a:off x="4419600" y="1066800"/>
            <a:ext cx="4114800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6180549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http://www.isss.de/conferences/Mallorca1999/forum1.html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1275</TotalTime>
  <Words>1274</Words>
  <Application>Microsoft Macintosh PowerPoint</Application>
  <PresentationFormat>On-screen Show (4:3)</PresentationFormat>
  <Paragraphs>181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Fantastic Plastics in   Postwar America:</vt:lpstr>
      <vt:lpstr>PowerPoint Presentation</vt:lpstr>
      <vt:lpstr>PLASTIC (Greek: plassein)</vt:lpstr>
      <vt:lpstr>British Punk Star Poly Styrene</vt:lpstr>
      <vt:lpstr>Plastic Bags, Punk &amp; Pop!</vt:lpstr>
      <vt:lpstr>The Problem of Plastics &amp; the Market</vt:lpstr>
      <vt:lpstr>PowerPoint Presentation</vt:lpstr>
      <vt:lpstr>PowerPoint Presentation</vt:lpstr>
      <vt:lpstr>Tupperware</vt:lpstr>
      <vt:lpstr>Low Density Polyethylene</vt:lpstr>
      <vt:lpstr>Polypropylene</vt:lpstr>
      <vt:lpstr>Poly-T: Material of the Future</vt:lpstr>
      <vt:lpstr>PowerPoint Presentation</vt:lpstr>
      <vt:lpstr>Tupper’s Curriculum for Innovation</vt:lpstr>
      <vt:lpstr>PowerPoint Presentation</vt:lpstr>
      <vt:lpstr>PowerPoint Presentation</vt:lpstr>
      <vt:lpstr>Modernist Aesthetics 101</vt:lpstr>
      <vt:lpstr>PowerPoint Presentation</vt:lpstr>
      <vt:lpstr>Why are polymers important?</vt:lpstr>
      <vt:lpstr>PowerPoint Presentation</vt:lpstr>
      <vt:lpstr>Brownie Wise &amp; the Tupperware Party</vt:lpstr>
      <vt:lpstr>American Advertising Milestones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Company>UF College of Liberal Arts &amp;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Polyethelene as Museum Object and Household Icon:</dc:title>
  <dc:creator>Administrator</dc:creator>
  <cp:lastModifiedBy>Marsha Bryant</cp:lastModifiedBy>
  <cp:revision>135</cp:revision>
  <dcterms:created xsi:type="dcterms:W3CDTF">2012-11-15T20:15:49Z</dcterms:created>
  <dcterms:modified xsi:type="dcterms:W3CDTF">2017-11-14T21:59:50Z</dcterms:modified>
</cp:coreProperties>
</file>