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sldIdLst>
    <p:sldId id="295" r:id="rId5"/>
    <p:sldId id="267" r:id="rId6"/>
    <p:sldId id="294" r:id="rId7"/>
    <p:sldId id="272" r:id="rId8"/>
    <p:sldId id="301" r:id="rId9"/>
    <p:sldId id="281" r:id="rId10"/>
    <p:sldId id="296" r:id="rId11"/>
    <p:sldId id="297" r:id="rId12"/>
    <p:sldId id="302" r:id="rId13"/>
    <p:sldId id="303" r:id="rId14"/>
    <p:sldId id="282" r:id="rId15"/>
    <p:sldId id="280" r:id="rId16"/>
    <p:sldId id="310" r:id="rId17"/>
    <p:sldId id="311" r:id="rId18"/>
    <p:sldId id="293" r:id="rId19"/>
    <p:sldId id="284" r:id="rId20"/>
    <p:sldId id="309" r:id="rId21"/>
    <p:sldId id="270" r:id="rId22"/>
    <p:sldId id="285" r:id="rId23"/>
    <p:sldId id="286" r:id="rId24"/>
    <p:sldId id="312" r:id="rId25"/>
    <p:sldId id="313" r:id="rId26"/>
    <p:sldId id="298" r:id="rId27"/>
    <p:sldId id="287" r:id="rId28"/>
    <p:sldId id="305" r:id="rId29"/>
    <p:sldId id="308" r:id="rId30"/>
    <p:sldId id="306" r:id="rId31"/>
    <p:sldId id="314" r:id="rId32"/>
    <p:sldId id="300" r:id="rId33"/>
    <p:sldId id="299"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E9938B-A6EB-4CC9-AFC8-E9CB249104B4}" v="6" dt="2021-06-30T15:26:10.5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46"/>
    <p:restoredTop sz="90386"/>
  </p:normalViewPr>
  <p:slideViewPr>
    <p:cSldViewPr snapToGrid="0" snapToObjects="1">
      <p:cViewPr varScale="1">
        <p:scale>
          <a:sx n="65" d="100"/>
          <a:sy n="65" d="100"/>
        </p:scale>
        <p:origin x="228" y="6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lins,Perry" userId="S::perrycollins@ufl.edu::c76f4b90-17e3-4920-a284-6c26760cbc00" providerId="AD" clId="Web-{E5E9938B-A6EB-4CC9-AFC8-E9CB249104B4}"/>
    <pc:docChg chg="modSld">
      <pc:chgData name="Collins,Perry" userId="S::perrycollins@ufl.edu::c76f4b90-17e3-4920-a284-6c26760cbc00" providerId="AD" clId="Web-{E5E9938B-A6EB-4CC9-AFC8-E9CB249104B4}" dt="2021-06-30T15:22:20.177" v="1" actId="20577"/>
      <pc:docMkLst>
        <pc:docMk/>
      </pc:docMkLst>
      <pc:sldChg chg="modSp">
        <pc:chgData name="Collins,Perry" userId="S::perrycollins@ufl.edu::c76f4b90-17e3-4920-a284-6c26760cbc00" providerId="AD" clId="Web-{E5E9938B-A6EB-4CC9-AFC8-E9CB249104B4}" dt="2021-06-30T15:22:20.177" v="1" actId="20577"/>
        <pc:sldMkLst>
          <pc:docMk/>
          <pc:sldMk cId="2229741018" sldId="295"/>
        </pc:sldMkLst>
        <pc:spChg chg="mod">
          <ac:chgData name="Collins,Perry" userId="S::perrycollins@ufl.edu::c76f4b90-17e3-4920-a284-6c26760cbc00" providerId="AD" clId="Web-{E5E9938B-A6EB-4CC9-AFC8-E9CB249104B4}" dt="2021-06-30T15:22:20.177" v="1" actId="20577"/>
          <ac:spMkLst>
            <pc:docMk/>
            <pc:sldMk cId="2229741018" sldId="295"/>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152E63-BE22-2148-AEBB-2FB8A6DD9AAB}" type="datetimeFigureOut">
              <a:rPr lang="en-US" smtClean="0"/>
              <a:pPr/>
              <a:t>6/30/2021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7C73BC-CE2A-D54A-A0A7-720F61B4309F}" type="slidenum">
              <a:rPr lang="en-US" smtClean="0"/>
              <a:pPr/>
              <a:t>‹#›</a:t>
            </a:fld>
            <a:endParaRPr lang="en-US"/>
          </a:p>
        </p:txBody>
      </p:sp>
    </p:spTree>
    <p:extLst>
      <p:ext uri="{BB962C8B-B14F-4D97-AF65-F5344CB8AC3E}">
        <p14:creationId xmlns:p14="http://schemas.microsoft.com/office/powerpoint/2010/main" val="24178432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2</a:t>
            </a:fld>
            <a:endParaRPr lang="en-US"/>
          </a:p>
        </p:txBody>
      </p:sp>
    </p:spTree>
    <p:extLst>
      <p:ext uri="{BB962C8B-B14F-4D97-AF65-F5344CB8AC3E}">
        <p14:creationId xmlns:p14="http://schemas.microsoft.com/office/powerpoint/2010/main" val="354111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3</a:t>
            </a:fld>
            <a:endParaRPr lang="en-US"/>
          </a:p>
        </p:txBody>
      </p:sp>
    </p:spTree>
    <p:extLst>
      <p:ext uri="{BB962C8B-B14F-4D97-AF65-F5344CB8AC3E}">
        <p14:creationId xmlns:p14="http://schemas.microsoft.com/office/powerpoint/2010/main" val="150055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4</a:t>
            </a:fld>
            <a:endParaRPr lang="en-US"/>
          </a:p>
        </p:txBody>
      </p:sp>
    </p:spTree>
    <p:extLst>
      <p:ext uri="{BB962C8B-B14F-4D97-AF65-F5344CB8AC3E}">
        <p14:creationId xmlns:p14="http://schemas.microsoft.com/office/powerpoint/2010/main" val="1972677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5</a:t>
            </a:fld>
            <a:endParaRPr lang="en-US"/>
          </a:p>
        </p:txBody>
      </p:sp>
    </p:spTree>
    <p:extLst>
      <p:ext uri="{BB962C8B-B14F-4D97-AF65-F5344CB8AC3E}">
        <p14:creationId xmlns:p14="http://schemas.microsoft.com/office/powerpoint/2010/main" val="515264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9</a:t>
            </a:fld>
            <a:endParaRPr lang="en-US"/>
          </a:p>
        </p:txBody>
      </p:sp>
    </p:spTree>
    <p:extLst>
      <p:ext uri="{BB962C8B-B14F-4D97-AF65-F5344CB8AC3E}">
        <p14:creationId xmlns:p14="http://schemas.microsoft.com/office/powerpoint/2010/main" val="2132896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67C73BC-CE2A-D54A-A0A7-720F61B4309F}" type="slidenum">
              <a:rPr lang="en-US" smtClean="0"/>
              <a:pPr/>
              <a:t>10</a:t>
            </a:fld>
            <a:endParaRPr lang="en-US"/>
          </a:p>
        </p:txBody>
      </p:sp>
    </p:spTree>
    <p:extLst>
      <p:ext uri="{BB962C8B-B14F-4D97-AF65-F5344CB8AC3E}">
        <p14:creationId xmlns:p14="http://schemas.microsoft.com/office/powerpoint/2010/main" val="550069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Fix</a:t>
            </a:r>
            <a:r>
              <a:rPr lang="en-US" baseline="0" dirty="0"/>
              <a:t> placement of pins for </a:t>
            </a:r>
            <a:r>
              <a:rPr lang="en-US" baseline="0" dirty="0" err="1"/>
              <a:t>Catal</a:t>
            </a:r>
            <a:r>
              <a:rPr lang="en-US" baseline="0" dirty="0"/>
              <a:t> </a:t>
            </a:r>
            <a:r>
              <a:rPr lang="en-US" baseline="0" dirty="0" err="1"/>
              <a:t>Huyuk</a:t>
            </a:r>
            <a:r>
              <a:rPr lang="en-US" baseline="0" dirty="0"/>
              <a:t>, Jericho, and </a:t>
            </a:r>
            <a:r>
              <a:rPr lang="en-US" baseline="0" dirty="0" err="1"/>
              <a:t>Sumar</a:t>
            </a:r>
            <a:r>
              <a:rPr lang="en-US" baseline="0" dirty="0"/>
              <a:t>; It looks off to me  -Van</a:t>
            </a:r>
            <a:endParaRPr lang="en-US" dirty="0"/>
          </a:p>
        </p:txBody>
      </p:sp>
      <p:sp>
        <p:nvSpPr>
          <p:cNvPr id="4" name="Slide Number Placeholder 3"/>
          <p:cNvSpPr>
            <a:spLocks noGrp="1"/>
          </p:cNvSpPr>
          <p:nvPr>
            <p:ph type="sldNum" sz="quarter" idx="10"/>
          </p:nvPr>
        </p:nvSpPr>
        <p:spPr/>
        <p:txBody>
          <a:bodyPr/>
          <a:lstStyle/>
          <a:p>
            <a:fld id="{967C73BC-CE2A-D54A-A0A7-720F61B4309F}" type="slidenum">
              <a:rPr lang="en-US" smtClean="0"/>
              <a:pPr/>
              <a:t>14</a:t>
            </a:fld>
            <a:endParaRPr lang="en-US"/>
          </a:p>
        </p:txBody>
      </p:sp>
    </p:spTree>
    <p:extLst>
      <p:ext uri="{BB962C8B-B14F-4D97-AF65-F5344CB8AC3E}">
        <p14:creationId xmlns:p14="http://schemas.microsoft.com/office/powerpoint/2010/main" val="5013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Fix</a:t>
            </a:r>
            <a:r>
              <a:rPr lang="en-US" baseline="0" dirty="0"/>
              <a:t> placement of pins for </a:t>
            </a:r>
            <a:r>
              <a:rPr lang="en-US" baseline="0" dirty="0" err="1"/>
              <a:t>Catal</a:t>
            </a:r>
            <a:r>
              <a:rPr lang="en-US" baseline="0" dirty="0"/>
              <a:t> </a:t>
            </a:r>
            <a:r>
              <a:rPr lang="en-US" baseline="0" dirty="0" err="1"/>
              <a:t>Huyuk</a:t>
            </a:r>
            <a:r>
              <a:rPr lang="en-US" baseline="0" dirty="0"/>
              <a:t>, Jericho, and </a:t>
            </a:r>
            <a:r>
              <a:rPr lang="en-US" baseline="0" dirty="0" err="1"/>
              <a:t>Sumar</a:t>
            </a:r>
            <a:r>
              <a:rPr lang="en-US" baseline="0" dirty="0"/>
              <a:t>; It looks off to me  -Van</a:t>
            </a:r>
            <a:endParaRPr lang="en-US" dirty="0"/>
          </a:p>
        </p:txBody>
      </p:sp>
      <p:sp>
        <p:nvSpPr>
          <p:cNvPr id="4" name="Slide Number Placeholder 3"/>
          <p:cNvSpPr>
            <a:spLocks noGrp="1"/>
          </p:cNvSpPr>
          <p:nvPr>
            <p:ph type="sldNum" sz="quarter" idx="10"/>
          </p:nvPr>
        </p:nvSpPr>
        <p:spPr/>
        <p:txBody>
          <a:bodyPr/>
          <a:lstStyle/>
          <a:p>
            <a:fld id="{967C73BC-CE2A-D54A-A0A7-720F61B4309F}" type="slidenum">
              <a:rPr lang="en-US" smtClean="0"/>
              <a:pPr/>
              <a:t>18</a:t>
            </a:fld>
            <a:endParaRPr lang="en-US"/>
          </a:p>
        </p:txBody>
      </p:sp>
    </p:spTree>
    <p:extLst>
      <p:ext uri="{BB962C8B-B14F-4D97-AF65-F5344CB8AC3E}">
        <p14:creationId xmlns:p14="http://schemas.microsoft.com/office/powerpoint/2010/main" val="11202237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7C73BC-CE2A-D54A-A0A7-720F61B4309F}" type="slidenum">
              <a:rPr lang="en-US" smtClean="0"/>
              <a:pPr/>
              <a:t>24</a:t>
            </a:fld>
            <a:endParaRPr lang="en-US"/>
          </a:p>
        </p:txBody>
      </p:sp>
    </p:spTree>
    <p:extLst>
      <p:ext uri="{BB962C8B-B14F-4D97-AF65-F5344CB8AC3E}">
        <p14:creationId xmlns:p14="http://schemas.microsoft.com/office/powerpoint/2010/main" val="984379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6324926-4D5B-4649-8B9C-F00F4EF1CEA6}"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24926-4D5B-4649-8B9C-F00F4EF1CEA6}"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24926-4D5B-4649-8B9C-F00F4EF1CEA6}"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324926-4D5B-4649-8B9C-F00F4EF1CEA6}"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324926-4D5B-4649-8B9C-F00F4EF1CEA6}" type="datetimeFigureOut">
              <a:rPr lang="en-US" smtClean="0"/>
              <a:pPr/>
              <a:t>6/30/2021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324926-4D5B-4649-8B9C-F00F4EF1CEA6}"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324926-4D5B-4649-8B9C-F00F4EF1CEA6}" type="datetimeFigureOut">
              <a:rPr lang="en-US" smtClean="0"/>
              <a:pPr/>
              <a:t>6/30/2021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324926-4D5B-4649-8B9C-F00F4EF1CEA6}" type="datetimeFigureOut">
              <a:rPr lang="en-US" smtClean="0"/>
              <a:pPr/>
              <a:t>6/30/2021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324926-4D5B-4649-8B9C-F00F4EF1CEA6}" type="datetimeFigureOut">
              <a:rPr lang="en-US" smtClean="0"/>
              <a:pPr/>
              <a:t>6/30/2021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324926-4D5B-4649-8B9C-F00F4EF1CEA6}"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324926-4D5B-4649-8B9C-F00F4EF1CEA6}" type="datetimeFigureOut">
              <a:rPr lang="en-US" smtClean="0"/>
              <a:pPr/>
              <a:t>6/30/2021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2DF94-91B5-024D-B786-55F10A9800B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348563"/>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24926-4D5B-4649-8B9C-F00F4EF1CEA6}" type="datetimeFigureOut">
              <a:rPr lang="en-US" smtClean="0"/>
              <a:pPr/>
              <a:t>6/30/2021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2DF94-91B5-024D-B786-55F10A9800B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cap="small">
          <a:solidFill>
            <a:schemeClr val="tx1"/>
          </a:solidFill>
          <a:latin typeface="Optima ExtraBlack"/>
          <a:ea typeface="+mj-ea"/>
          <a:cs typeface="+mj-cs"/>
        </a:defRPr>
      </a:lvl1pPr>
    </p:titleStyle>
    <p:bodyStyle>
      <a:lvl1pPr marL="342900" indent="-342900" algn="l" defTabSz="457200" rtl="0" eaLnBrk="1" latinLnBrk="0" hangingPunct="1">
        <a:spcBef>
          <a:spcPct val="20000"/>
        </a:spcBef>
        <a:buFont typeface="Arial"/>
        <a:buChar char="•"/>
        <a:defRPr sz="26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6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6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6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6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youtube.com/watch?v=42uphHWxmF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J%C5%8Dmon_period#Earliest_pottery"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en.wikipedia.org/wiki/Jericho#Ancient_perio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ommons.wikimedia.org/wiki/File:ClaySumerianSickle.jp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tatic.newworldencyclopedia.org/thumb/2/26/GilgameshTablet.jpg/250px-GilgameshTablet.jpg"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www.geology.ar.go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s-media-cache-ak0.pinimg.com/236x/42/12/96/421296210e9c55b6fbae0c5dab43bf8f.jp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5.png"/><Relationship Id="rId4" Type="http://schemas.openxmlformats.org/officeDocument/2006/relationships/hyperlink" Target="http://www.dailymotion.com/video/x2185dr_the-troggs-wild-thing-with-lyrics_music?GK_FACEBOOK_OG_HTML5=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manek.tradeindia.com/bentonite-all-grade-.html"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pubs.sciepub.com/env/3/3/2/"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pubs.sciepub.com/env/3/3/2/"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www.youtube.com/watch?v=jVdlxwX6A7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Dirt, link to &quot;Dirt&quot; by Florida Georgia Line"/>
          <p:cNvSpPr>
            <a:spLocks noGrp="1"/>
          </p:cNvSpPr>
          <p:nvPr>
            <p:ph type="ctrTitle"/>
          </p:nvPr>
        </p:nvSpPr>
        <p:spPr/>
        <p:txBody>
          <a:bodyPr/>
          <a:lstStyle/>
          <a:p>
            <a:r>
              <a:rPr lang="en-US" dirty="0">
                <a:hlinkClick r:id="rId2"/>
              </a:rPr>
              <a:t>Dirt</a:t>
            </a:r>
            <a:endParaRPr lang="en-US"/>
          </a:p>
        </p:txBody>
      </p:sp>
    </p:spTree>
    <p:extLst>
      <p:ext uri="{BB962C8B-B14F-4D97-AF65-F5344CB8AC3E}">
        <p14:creationId xmlns:p14="http://schemas.microsoft.com/office/powerpoint/2010/main" val="222974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Clay structure</a:t>
            </a:r>
          </a:p>
        </p:txBody>
      </p:sp>
      <p:sp>
        <p:nvSpPr>
          <p:cNvPr id="8" name="Content"/>
          <p:cNvSpPr txBox="1"/>
          <p:nvPr/>
        </p:nvSpPr>
        <p:spPr>
          <a:xfrm>
            <a:off x="8223701" y="1481667"/>
            <a:ext cx="2362090" cy="646331"/>
          </a:xfrm>
          <a:prstGeom prst="rect">
            <a:avLst/>
          </a:prstGeom>
          <a:noFill/>
        </p:spPr>
        <p:txBody>
          <a:bodyPr wrap="square" rtlCol="0">
            <a:spAutoFit/>
          </a:bodyPr>
          <a:lstStyle/>
          <a:p>
            <a:r>
              <a:rPr lang="en-US" dirty="0">
                <a:latin typeface="Optima"/>
              </a:rPr>
              <a:t>So which is this?</a:t>
            </a:r>
          </a:p>
          <a:p>
            <a:endParaRPr lang="en-US" dirty="0">
              <a:latin typeface="Optima"/>
            </a:endParaRPr>
          </a:p>
        </p:txBody>
      </p:sp>
      <p:pic>
        <p:nvPicPr>
          <p:cNvPr id="10" name="Image" descr="Clay Mineral Structure, showing atomic composition of two clay mineral layers separated by &quot;Interlayer Water and cations.&quot; Graph key includes:">
            <a:extLst>
              <a:ext uri="{FF2B5EF4-FFF2-40B4-BE49-F238E27FC236}">
                <a16:creationId xmlns:a16="http://schemas.microsoft.com/office/drawing/2014/main" id="{10BC4B0C-0254-474A-BD39-235B07F22E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6735704" cy="5051778"/>
          </a:xfrm>
          <a:prstGeom prst="rect">
            <a:avLst/>
          </a:prstGeom>
        </p:spPr>
      </p:pic>
      <p:sp>
        <p:nvSpPr>
          <p:cNvPr id="11" name="Silica, Aluminum atom">
            <a:extLst>
              <a:ext uri="{FF2B5EF4-FFF2-40B4-BE49-F238E27FC236}">
                <a16:creationId xmlns:a16="http://schemas.microsoft.com/office/drawing/2014/main" id="{8F8FC2A8-2D53-455C-B9FE-9FE47BAE7F3C}"/>
              </a:ext>
            </a:extLst>
          </p:cNvPr>
          <p:cNvSpPr txBox="1"/>
          <p:nvPr/>
        </p:nvSpPr>
        <p:spPr>
          <a:xfrm>
            <a:off x="1885349" y="3668889"/>
            <a:ext cx="1702967" cy="292388"/>
          </a:xfrm>
          <a:prstGeom prst="rect">
            <a:avLst/>
          </a:prstGeom>
          <a:solidFill>
            <a:schemeClr val="bg1"/>
          </a:solidFill>
        </p:spPr>
        <p:txBody>
          <a:bodyPr wrap="none" rtlCol="0">
            <a:spAutoFit/>
          </a:bodyPr>
          <a:lstStyle/>
          <a:p>
            <a:r>
              <a:rPr lang="en-US" sz="1300" dirty="0"/>
              <a:t>Silica, Aluminum atom</a:t>
            </a:r>
          </a:p>
        </p:txBody>
      </p:sp>
      <p:sp>
        <p:nvSpPr>
          <p:cNvPr id="12" name="Aluminum or Magnesium">
            <a:extLst>
              <a:ext uri="{FF2B5EF4-FFF2-40B4-BE49-F238E27FC236}">
                <a16:creationId xmlns:a16="http://schemas.microsoft.com/office/drawing/2014/main" id="{2F3332EB-2F07-4CA4-B3BE-244CC097A0A7}"/>
              </a:ext>
            </a:extLst>
          </p:cNvPr>
          <p:cNvSpPr txBox="1"/>
          <p:nvPr/>
        </p:nvSpPr>
        <p:spPr>
          <a:xfrm>
            <a:off x="1872248" y="3958521"/>
            <a:ext cx="1903339" cy="292388"/>
          </a:xfrm>
          <a:prstGeom prst="rect">
            <a:avLst/>
          </a:prstGeom>
          <a:solidFill>
            <a:schemeClr val="bg1"/>
          </a:solidFill>
        </p:spPr>
        <p:txBody>
          <a:bodyPr wrap="square" rtlCol="0">
            <a:spAutoFit/>
          </a:bodyPr>
          <a:lstStyle/>
          <a:p>
            <a:r>
              <a:rPr lang="en-US" sz="1300" dirty="0"/>
              <a:t>Aluminum or Magnesium</a:t>
            </a:r>
          </a:p>
        </p:txBody>
      </p:sp>
      <p:sp>
        <p:nvSpPr>
          <p:cNvPr id="13" name="Oxygen atom">
            <a:extLst>
              <a:ext uri="{FF2B5EF4-FFF2-40B4-BE49-F238E27FC236}">
                <a16:creationId xmlns:a16="http://schemas.microsoft.com/office/drawing/2014/main" id="{6DF10B4B-EBC6-4990-B268-09A0C21C9730}"/>
              </a:ext>
            </a:extLst>
          </p:cNvPr>
          <p:cNvSpPr txBox="1"/>
          <p:nvPr/>
        </p:nvSpPr>
        <p:spPr>
          <a:xfrm>
            <a:off x="1975386" y="4248153"/>
            <a:ext cx="1081130" cy="292388"/>
          </a:xfrm>
          <a:prstGeom prst="rect">
            <a:avLst/>
          </a:prstGeom>
          <a:solidFill>
            <a:schemeClr val="bg1"/>
          </a:solidFill>
        </p:spPr>
        <p:txBody>
          <a:bodyPr wrap="none" rtlCol="0">
            <a:spAutoFit/>
          </a:bodyPr>
          <a:lstStyle/>
          <a:p>
            <a:r>
              <a:rPr lang="en-US" sz="1300" dirty="0"/>
              <a:t>Oxygen atom</a:t>
            </a:r>
          </a:p>
        </p:txBody>
      </p:sp>
      <p:sp>
        <p:nvSpPr>
          <p:cNvPr id="14" name="Hydroxyl group">
            <a:extLst>
              <a:ext uri="{FF2B5EF4-FFF2-40B4-BE49-F238E27FC236}">
                <a16:creationId xmlns:a16="http://schemas.microsoft.com/office/drawing/2014/main" id="{1E384F28-538B-4393-9E8E-F10DEA34D8A8}"/>
              </a:ext>
            </a:extLst>
          </p:cNvPr>
          <p:cNvSpPr txBox="1"/>
          <p:nvPr/>
        </p:nvSpPr>
        <p:spPr>
          <a:xfrm>
            <a:off x="1931240" y="4513366"/>
            <a:ext cx="1212833" cy="292388"/>
          </a:xfrm>
          <a:prstGeom prst="rect">
            <a:avLst/>
          </a:prstGeom>
          <a:solidFill>
            <a:schemeClr val="bg1"/>
          </a:solidFill>
        </p:spPr>
        <p:txBody>
          <a:bodyPr wrap="none" rtlCol="0">
            <a:spAutoFit/>
          </a:bodyPr>
          <a:lstStyle/>
          <a:p>
            <a:r>
              <a:rPr lang="en-US" sz="1300" dirty="0"/>
              <a:t>Hydroxyl group</a:t>
            </a:r>
          </a:p>
        </p:txBody>
      </p:sp>
      <p:sp>
        <p:nvSpPr>
          <p:cNvPr id="3" name="Tetrahedra, Octahedra, Tetrahedra"/>
          <p:cNvSpPr txBox="1"/>
          <p:nvPr/>
        </p:nvSpPr>
        <p:spPr>
          <a:xfrm>
            <a:off x="8342672" y="3116453"/>
            <a:ext cx="1199111" cy="923330"/>
          </a:xfrm>
          <a:prstGeom prst="rect">
            <a:avLst/>
          </a:prstGeom>
          <a:noFill/>
        </p:spPr>
        <p:txBody>
          <a:bodyPr wrap="none" rtlCol="0">
            <a:spAutoFit/>
          </a:bodyPr>
          <a:lstStyle/>
          <a:p>
            <a:r>
              <a:rPr lang="en-US" dirty="0" err="1"/>
              <a:t>Tetrahedra</a:t>
            </a:r>
            <a:endParaRPr lang="en-US" dirty="0"/>
          </a:p>
          <a:p>
            <a:r>
              <a:rPr lang="en-US" dirty="0" err="1"/>
              <a:t>Octahedra</a:t>
            </a:r>
            <a:endParaRPr lang="en-US" dirty="0"/>
          </a:p>
          <a:p>
            <a:r>
              <a:rPr lang="en-US" dirty="0" err="1"/>
              <a:t>Tetrahedra</a:t>
            </a:r>
            <a:endParaRPr lang="en-US" dirty="0"/>
          </a:p>
        </p:txBody>
      </p:sp>
      <p:sp>
        <p:nvSpPr>
          <p:cNvPr id="4" name="Montmorillonite"/>
          <p:cNvSpPr txBox="1"/>
          <p:nvPr/>
        </p:nvSpPr>
        <p:spPr>
          <a:xfrm>
            <a:off x="8237841" y="4536453"/>
            <a:ext cx="1731756" cy="369332"/>
          </a:xfrm>
          <a:prstGeom prst="rect">
            <a:avLst/>
          </a:prstGeom>
          <a:noFill/>
        </p:spPr>
        <p:txBody>
          <a:bodyPr wrap="none" rtlCol="0">
            <a:spAutoFit/>
          </a:bodyPr>
          <a:lstStyle/>
          <a:p>
            <a:r>
              <a:rPr lang="en-US" dirty="0"/>
              <a:t>Montmorillonite</a:t>
            </a:r>
            <a:endParaRPr lang="en-US" dirty="0">
              <a:latin typeface="Optima"/>
            </a:endParaRPr>
          </a:p>
        </p:txBody>
      </p:sp>
    </p:spTree>
    <p:extLst>
      <p:ext uri="{BB962C8B-B14F-4D97-AF65-F5344CB8AC3E}">
        <p14:creationId xmlns:p14="http://schemas.microsoft.com/office/powerpoint/2010/main" val="6515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981200" y="0"/>
            <a:ext cx="8229600" cy="960506"/>
          </a:xfrm>
        </p:spPr>
        <p:txBody>
          <a:bodyPr/>
          <a:lstStyle/>
          <a:p>
            <a:r>
              <a:rPr lang="en-US" b="1" dirty="0"/>
              <a:t>Early History of Clay</a:t>
            </a:r>
          </a:p>
        </p:txBody>
      </p:sp>
      <p:sp>
        <p:nvSpPr>
          <p:cNvPr id="3" name="Content"/>
          <p:cNvSpPr>
            <a:spLocks noGrp="1"/>
          </p:cNvSpPr>
          <p:nvPr>
            <p:ph idx="1"/>
          </p:nvPr>
        </p:nvSpPr>
        <p:spPr>
          <a:xfrm>
            <a:off x="1981200" y="967267"/>
            <a:ext cx="8229600" cy="4525963"/>
          </a:xfrm>
        </p:spPr>
        <p:txBody>
          <a:bodyPr/>
          <a:lstStyle/>
          <a:p>
            <a:r>
              <a:rPr lang="en-US" sz="2400" dirty="0"/>
              <a:t>Paleolithic (2.5M to 15,000 years ago)</a:t>
            </a:r>
          </a:p>
          <a:p>
            <a:pPr lvl="1"/>
            <a:r>
              <a:rPr lang="en-US" sz="2400" dirty="0"/>
              <a:t>26,000 years ago Central Europe</a:t>
            </a:r>
          </a:p>
          <a:p>
            <a:pPr lvl="1"/>
            <a:r>
              <a:rPr lang="en-US" sz="2400" dirty="0"/>
              <a:t>Clay figurines (Venus)</a:t>
            </a:r>
          </a:p>
          <a:p>
            <a:pPr lvl="1"/>
            <a:r>
              <a:rPr lang="en-US" sz="2400" dirty="0"/>
              <a:t>Many were broken (performance art?)</a:t>
            </a:r>
          </a:p>
          <a:p>
            <a:r>
              <a:rPr lang="en-US" sz="2400" dirty="0"/>
              <a:t>Mesolithic (15,000-11,000 years ago)</a:t>
            </a:r>
          </a:p>
          <a:p>
            <a:pPr lvl="1"/>
            <a:r>
              <a:rPr lang="en-US" sz="2400" dirty="0"/>
              <a:t>Japanese pottery </a:t>
            </a:r>
          </a:p>
          <a:p>
            <a:pPr marL="914400" lvl="2" indent="0">
              <a:buNone/>
            </a:pPr>
            <a:endParaRPr lang="en-US" sz="2400" dirty="0"/>
          </a:p>
          <a:p>
            <a:pPr lvl="2"/>
            <a:endParaRPr lang="en-US" sz="2400" dirty="0"/>
          </a:p>
        </p:txBody>
      </p:sp>
      <p:pic>
        <p:nvPicPr>
          <p:cNvPr id="5" name="Image" descr="Photograph of a clay sculpture showing a feature-less woman on a black background."/>
          <p:cNvPicPr>
            <a:picLocks noChangeAspect="1"/>
          </p:cNvPicPr>
          <p:nvPr/>
        </p:nvPicPr>
        <p:blipFill>
          <a:blip r:embed="rId2"/>
          <a:stretch>
            <a:fillRect/>
          </a:stretch>
        </p:blipFill>
        <p:spPr>
          <a:xfrm>
            <a:off x="8834284" y="1028290"/>
            <a:ext cx="1323668" cy="1957424"/>
          </a:xfrm>
          <a:prstGeom prst="rect">
            <a:avLst/>
          </a:prstGeom>
        </p:spPr>
      </p:pic>
    </p:spTree>
    <p:extLst>
      <p:ext uri="{BB962C8B-B14F-4D97-AF65-F5344CB8AC3E}">
        <p14:creationId xmlns:p14="http://schemas.microsoft.com/office/powerpoint/2010/main" val="36486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Earliest Clay Pottery</a:t>
            </a:r>
          </a:p>
        </p:txBody>
      </p:sp>
      <p:sp>
        <p:nvSpPr>
          <p:cNvPr id="3" name="Content"/>
          <p:cNvSpPr>
            <a:spLocks noGrp="1"/>
          </p:cNvSpPr>
          <p:nvPr>
            <p:ph idx="1"/>
          </p:nvPr>
        </p:nvSpPr>
        <p:spPr>
          <a:xfrm>
            <a:off x="1981200" y="1143000"/>
            <a:ext cx="8229600" cy="1960494"/>
          </a:xfrm>
        </p:spPr>
        <p:txBody>
          <a:bodyPr/>
          <a:lstStyle/>
          <a:p>
            <a:r>
              <a:rPr lang="en-US" sz="2400" dirty="0" err="1"/>
              <a:t>Jomon</a:t>
            </a:r>
            <a:r>
              <a:rPr lang="en-US" sz="2400" dirty="0"/>
              <a:t> People of Japan</a:t>
            </a:r>
          </a:p>
          <a:p>
            <a:pPr lvl="1"/>
            <a:r>
              <a:rPr lang="en-US" sz="2400" dirty="0"/>
              <a:t>16,000 years ago</a:t>
            </a:r>
          </a:p>
          <a:p>
            <a:pPr lvl="1"/>
            <a:r>
              <a:rPr lang="en-US" sz="2400" dirty="0"/>
              <a:t>Hunter gatherers who carried clay pots for cooking</a:t>
            </a:r>
          </a:p>
          <a:p>
            <a:pPr lvl="1"/>
            <a:endParaRPr lang="en-US" sz="2400" dirty="0"/>
          </a:p>
        </p:txBody>
      </p:sp>
      <p:grpSp>
        <p:nvGrpSpPr>
          <p:cNvPr id="8" name="Pottery" descr="Photograph showing a cooking pot decorated with sculpted lines. Incipient Jōmon Pottery (14,000–8000 BC) Tokyo National Museum, Japan.">
            <a:extLst>
              <a:ext uri="{FF2B5EF4-FFF2-40B4-BE49-F238E27FC236}">
                <a16:creationId xmlns:a16="http://schemas.microsoft.com/office/drawing/2014/main" id="{920BDDC4-AF3A-40B4-B8BC-4EFADBD7B005}"/>
              </a:ext>
            </a:extLst>
          </p:cNvPr>
          <p:cNvGrpSpPr/>
          <p:nvPr/>
        </p:nvGrpSpPr>
        <p:grpSpPr>
          <a:xfrm>
            <a:off x="3718277" y="2611282"/>
            <a:ext cx="4572000" cy="3982138"/>
            <a:chOff x="3718277" y="2611282"/>
            <a:chExt cx="4572000" cy="3982138"/>
          </a:xfrm>
        </p:grpSpPr>
        <p:pic>
          <p:nvPicPr>
            <p:cNvPr id="5" name="Image"/>
            <p:cNvPicPr>
              <a:picLocks noChangeAspect="1"/>
            </p:cNvPicPr>
            <p:nvPr/>
          </p:nvPicPr>
          <p:blipFill>
            <a:blip r:embed="rId2"/>
            <a:stretch>
              <a:fillRect/>
            </a:stretch>
          </p:blipFill>
          <p:spPr>
            <a:xfrm>
              <a:off x="4375690" y="2611282"/>
              <a:ext cx="3073399" cy="3352054"/>
            </a:xfrm>
            <a:prstGeom prst="rect">
              <a:avLst/>
            </a:prstGeom>
          </p:spPr>
        </p:pic>
        <p:sp>
          <p:nvSpPr>
            <p:cNvPr id="6" name="Label"/>
            <p:cNvSpPr/>
            <p:nvPr/>
          </p:nvSpPr>
          <p:spPr>
            <a:xfrm>
              <a:off x="3718277" y="5947089"/>
              <a:ext cx="4572000" cy="646331"/>
            </a:xfrm>
            <a:prstGeom prst="rect">
              <a:avLst/>
            </a:prstGeom>
          </p:spPr>
          <p:txBody>
            <a:bodyPr>
              <a:spAutoFit/>
            </a:bodyPr>
            <a:lstStyle/>
            <a:p>
              <a:pPr algn="ctr"/>
              <a:r>
                <a:rPr lang="en-US" dirty="0">
                  <a:latin typeface="Optima"/>
                </a:rPr>
                <a:t>Incipient </a:t>
              </a:r>
              <a:r>
                <a:rPr lang="en-US" dirty="0" err="1">
                  <a:latin typeface="Optima"/>
                </a:rPr>
                <a:t>Jōmon</a:t>
              </a:r>
              <a:r>
                <a:rPr lang="en-US" dirty="0">
                  <a:latin typeface="Optima"/>
                </a:rPr>
                <a:t> Pottery (14,000–8000 BC) Tokyo National Museum, Japan.</a:t>
              </a:r>
            </a:p>
          </p:txBody>
        </p:sp>
      </p:grpSp>
      <p:sp>
        <p:nvSpPr>
          <p:cNvPr id="7" name="URL"/>
          <p:cNvSpPr/>
          <p:nvPr/>
        </p:nvSpPr>
        <p:spPr>
          <a:xfrm>
            <a:off x="7106811" y="6550223"/>
            <a:ext cx="6207977" cy="307777"/>
          </a:xfrm>
          <a:prstGeom prst="rect">
            <a:avLst/>
          </a:prstGeom>
        </p:spPr>
        <p:txBody>
          <a:bodyPr wrap="square">
            <a:spAutoFit/>
          </a:bodyPr>
          <a:lstStyle/>
          <a:p>
            <a:r>
              <a:rPr lang="en-US" sz="1400" dirty="0">
                <a:hlinkClick r:id="rId3"/>
              </a:rPr>
              <a:t>http://en.wikipedia.org/wiki/J%C5%8Dmon_period#Earliest_pottery</a:t>
            </a:r>
            <a:r>
              <a:rPr lang="en-US" sz="1400" dirty="0"/>
              <a:t>  </a:t>
            </a:r>
          </a:p>
        </p:txBody>
      </p:sp>
    </p:spTree>
    <p:extLst>
      <p:ext uri="{BB962C8B-B14F-4D97-AF65-F5344CB8AC3E}">
        <p14:creationId xmlns:p14="http://schemas.microsoft.com/office/powerpoint/2010/main" val="3788762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981200" y="0"/>
            <a:ext cx="8229600" cy="960506"/>
          </a:xfrm>
        </p:spPr>
        <p:txBody>
          <a:bodyPr/>
          <a:lstStyle/>
          <a:p>
            <a:r>
              <a:rPr lang="en-US" b="1" dirty="0"/>
              <a:t>Early History of Clay</a:t>
            </a:r>
          </a:p>
        </p:txBody>
      </p:sp>
      <p:sp>
        <p:nvSpPr>
          <p:cNvPr id="3" name="Content"/>
          <p:cNvSpPr>
            <a:spLocks noGrp="1"/>
          </p:cNvSpPr>
          <p:nvPr>
            <p:ph idx="1"/>
          </p:nvPr>
        </p:nvSpPr>
        <p:spPr>
          <a:xfrm>
            <a:off x="1981200" y="967267"/>
            <a:ext cx="8229600" cy="4525963"/>
          </a:xfrm>
        </p:spPr>
        <p:txBody>
          <a:bodyPr/>
          <a:lstStyle/>
          <a:p>
            <a:r>
              <a:rPr lang="en-US" sz="2400" dirty="0"/>
              <a:t>Paleolithic (2.5M to 15,000 years ago)</a:t>
            </a:r>
          </a:p>
          <a:p>
            <a:pPr lvl="1"/>
            <a:r>
              <a:rPr lang="en-US" sz="2400" dirty="0"/>
              <a:t>26,000 years ago Central Europe</a:t>
            </a:r>
          </a:p>
          <a:p>
            <a:pPr lvl="1"/>
            <a:r>
              <a:rPr lang="en-US" sz="2400" dirty="0"/>
              <a:t>Clay figurines (Venus)</a:t>
            </a:r>
          </a:p>
          <a:p>
            <a:pPr lvl="1"/>
            <a:r>
              <a:rPr lang="en-US" sz="2400" dirty="0"/>
              <a:t>Many were broken (performance art?)</a:t>
            </a:r>
          </a:p>
          <a:p>
            <a:r>
              <a:rPr lang="en-US" sz="2400" dirty="0"/>
              <a:t>Mesolithic (15,000-11,000 years ago)</a:t>
            </a:r>
          </a:p>
          <a:p>
            <a:pPr lvl="1"/>
            <a:r>
              <a:rPr lang="en-US" sz="2400" dirty="0"/>
              <a:t>Japanese pottery </a:t>
            </a:r>
          </a:p>
          <a:p>
            <a:r>
              <a:rPr lang="en-US" sz="2400" dirty="0"/>
              <a:t>Neolithic (~10,000 to 5000 years ago) (8000-3000BC)</a:t>
            </a:r>
          </a:p>
          <a:p>
            <a:pPr lvl="1"/>
            <a:r>
              <a:rPr lang="en-US" sz="2400" dirty="0"/>
              <a:t>10,000BC </a:t>
            </a:r>
            <a:r>
              <a:rPr lang="en-US" sz="2400" dirty="0" err="1"/>
              <a:t>Natufians</a:t>
            </a:r>
            <a:r>
              <a:rPr lang="en-US" sz="2400" dirty="0"/>
              <a:t> (Israel/ </a:t>
            </a:r>
            <a:r>
              <a:rPr lang="en-US" sz="2400" dirty="0" err="1"/>
              <a:t>Jerico</a:t>
            </a:r>
            <a:r>
              <a:rPr lang="en-US" sz="2400" dirty="0"/>
              <a:t>) clay bricks</a:t>
            </a:r>
          </a:p>
          <a:p>
            <a:pPr marL="914400" lvl="2" indent="0">
              <a:buNone/>
            </a:pPr>
            <a:endParaRPr lang="en-US" sz="2400" dirty="0"/>
          </a:p>
          <a:p>
            <a:pPr lvl="2"/>
            <a:endParaRPr lang="en-US" sz="2400" dirty="0"/>
          </a:p>
        </p:txBody>
      </p:sp>
      <p:pic>
        <p:nvPicPr>
          <p:cNvPr id="5" name="Image" descr="Photograph of a clay sculpture showing a feature-less woman on a black background."/>
          <p:cNvPicPr>
            <a:picLocks noChangeAspect="1"/>
          </p:cNvPicPr>
          <p:nvPr/>
        </p:nvPicPr>
        <p:blipFill>
          <a:blip r:embed="rId2"/>
          <a:stretch>
            <a:fillRect/>
          </a:stretch>
        </p:blipFill>
        <p:spPr>
          <a:xfrm>
            <a:off x="8834284" y="1028290"/>
            <a:ext cx="1323668" cy="1957424"/>
          </a:xfrm>
          <a:prstGeom prst="rect">
            <a:avLst/>
          </a:prstGeom>
        </p:spPr>
      </p:pic>
    </p:spTree>
    <p:extLst>
      <p:ext uri="{BB962C8B-B14F-4D97-AF65-F5344CB8AC3E}">
        <p14:creationId xmlns:p14="http://schemas.microsoft.com/office/powerpoint/2010/main" val="17052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09600" y="-44245"/>
            <a:ext cx="10972800" cy="1143000"/>
          </a:xfrm>
        </p:spPr>
        <p:txBody>
          <a:bodyPr/>
          <a:lstStyle/>
          <a:p>
            <a:r>
              <a:rPr lang="en-US" dirty="0"/>
              <a:t>Mesopotamia</a:t>
            </a:r>
          </a:p>
        </p:txBody>
      </p:sp>
      <p:pic>
        <p:nvPicPr>
          <p:cNvPr id="4" name="Image" descr="Map of Mesopotamia"/>
          <p:cNvPicPr>
            <a:picLocks noChangeAspect="1"/>
          </p:cNvPicPr>
          <p:nvPr/>
        </p:nvPicPr>
        <p:blipFill>
          <a:blip r:embed="rId3"/>
          <a:stretch>
            <a:fillRect/>
          </a:stretch>
        </p:blipFill>
        <p:spPr>
          <a:xfrm>
            <a:off x="2293751" y="1054837"/>
            <a:ext cx="7604498" cy="5370676"/>
          </a:xfrm>
          <a:prstGeom prst="rect">
            <a:avLst/>
          </a:prstGeom>
        </p:spPr>
      </p:pic>
      <p:sp>
        <p:nvSpPr>
          <p:cNvPr id="10" name="Jericho"/>
          <p:cNvSpPr txBox="1"/>
          <p:nvPr/>
        </p:nvSpPr>
        <p:spPr>
          <a:xfrm>
            <a:off x="2787178" y="4838612"/>
            <a:ext cx="847182" cy="369332"/>
          </a:xfrm>
          <a:prstGeom prst="rect">
            <a:avLst/>
          </a:prstGeom>
          <a:noFill/>
        </p:spPr>
        <p:txBody>
          <a:bodyPr wrap="none" rtlCol="0">
            <a:spAutoFit/>
          </a:bodyPr>
          <a:lstStyle/>
          <a:p>
            <a:r>
              <a:rPr lang="en-US" dirty="0"/>
              <a:t>Jericho</a:t>
            </a:r>
          </a:p>
        </p:txBody>
      </p:sp>
      <p:sp>
        <p:nvSpPr>
          <p:cNvPr id="3" name="10,000 BC"/>
          <p:cNvSpPr txBox="1"/>
          <p:nvPr/>
        </p:nvSpPr>
        <p:spPr>
          <a:xfrm>
            <a:off x="1760400" y="5398983"/>
            <a:ext cx="1082348" cy="369332"/>
          </a:xfrm>
          <a:prstGeom prst="rect">
            <a:avLst/>
          </a:prstGeom>
          <a:noFill/>
        </p:spPr>
        <p:txBody>
          <a:bodyPr wrap="none" rtlCol="0">
            <a:spAutoFit/>
          </a:bodyPr>
          <a:lstStyle/>
          <a:p>
            <a:r>
              <a:rPr lang="en-US" dirty="0"/>
              <a:t>10,000BC</a:t>
            </a:r>
          </a:p>
        </p:txBody>
      </p:sp>
      <p:sp>
        <p:nvSpPr>
          <p:cNvPr id="9" name="Hexagon" descr="Hexegon marking Jericho's location in Jordanien"/>
          <p:cNvSpPr/>
          <p:nvPr/>
        </p:nvSpPr>
        <p:spPr>
          <a:xfrm>
            <a:off x="2599356" y="5207945"/>
            <a:ext cx="187822" cy="169941"/>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7009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Jericho</a:t>
            </a:r>
          </a:p>
        </p:txBody>
      </p:sp>
      <p:sp>
        <p:nvSpPr>
          <p:cNvPr id="3" name="Content"/>
          <p:cNvSpPr>
            <a:spLocks noGrp="1"/>
          </p:cNvSpPr>
          <p:nvPr>
            <p:ph idx="1"/>
          </p:nvPr>
        </p:nvSpPr>
        <p:spPr>
          <a:xfrm>
            <a:off x="1892424" y="985055"/>
            <a:ext cx="8425744" cy="2261038"/>
          </a:xfrm>
        </p:spPr>
        <p:txBody>
          <a:bodyPr/>
          <a:lstStyle/>
          <a:p>
            <a:r>
              <a:rPr lang="en-US" sz="2400" dirty="0"/>
              <a:t>One of the oldest inhabited city in the world </a:t>
            </a:r>
          </a:p>
          <a:p>
            <a:r>
              <a:rPr lang="en-US" sz="2400" dirty="0"/>
              <a:t>Built 12,000 years ago</a:t>
            </a:r>
          </a:p>
          <a:p>
            <a:r>
              <a:rPr lang="en-US" sz="2400" dirty="0"/>
              <a:t>Sun baked bricks, still hunting and gathering</a:t>
            </a:r>
          </a:p>
          <a:p>
            <a:r>
              <a:rPr lang="en-US" sz="2400" dirty="0"/>
              <a:t>By 10,000 year ago, Crops cultivated and stored in clay</a:t>
            </a:r>
          </a:p>
          <a:p>
            <a:endParaRPr lang="en-US" sz="2400" dirty="0"/>
          </a:p>
        </p:txBody>
      </p:sp>
      <p:pic>
        <p:nvPicPr>
          <p:cNvPr id="4" name="Image" descr="Photograph of the remains of Jericho after excavation. "/>
          <p:cNvPicPr>
            <a:picLocks noChangeAspect="1"/>
          </p:cNvPicPr>
          <p:nvPr/>
        </p:nvPicPr>
        <p:blipFill>
          <a:blip r:embed="rId2"/>
          <a:stretch>
            <a:fillRect/>
          </a:stretch>
        </p:blipFill>
        <p:spPr>
          <a:xfrm>
            <a:off x="1892424" y="2949648"/>
            <a:ext cx="4810478" cy="3600342"/>
          </a:xfrm>
          <a:prstGeom prst="rect">
            <a:avLst/>
          </a:prstGeom>
        </p:spPr>
      </p:pic>
      <p:pic>
        <p:nvPicPr>
          <p:cNvPr id="8" name="Image" descr="Map showing the place of Jericho in the West Bank in relation to Gaza, Israel, and Jordan."/>
          <p:cNvPicPr>
            <a:picLocks noChangeAspect="1"/>
          </p:cNvPicPr>
          <p:nvPr/>
        </p:nvPicPr>
        <p:blipFill>
          <a:blip r:embed="rId3"/>
          <a:stretch>
            <a:fillRect/>
          </a:stretch>
        </p:blipFill>
        <p:spPr>
          <a:xfrm>
            <a:off x="7274112" y="3616167"/>
            <a:ext cx="2578100" cy="1930400"/>
          </a:xfrm>
          <a:prstGeom prst="rect">
            <a:avLst/>
          </a:prstGeom>
        </p:spPr>
      </p:pic>
      <p:sp>
        <p:nvSpPr>
          <p:cNvPr id="9" name="URL"/>
          <p:cNvSpPr/>
          <p:nvPr/>
        </p:nvSpPr>
        <p:spPr>
          <a:xfrm>
            <a:off x="8007699" y="6396101"/>
            <a:ext cx="4620938" cy="307777"/>
          </a:xfrm>
          <a:prstGeom prst="rect">
            <a:avLst/>
          </a:prstGeom>
        </p:spPr>
        <p:txBody>
          <a:bodyPr wrap="square">
            <a:spAutoFit/>
          </a:bodyPr>
          <a:lstStyle/>
          <a:p>
            <a:r>
              <a:rPr lang="en-US" sz="1400" dirty="0">
                <a:hlinkClick r:id="rId4"/>
              </a:rPr>
              <a:t>http://en.wikipedia.org/wiki/Jericho#Ancient_period</a:t>
            </a:r>
            <a:r>
              <a:rPr lang="en-US" sz="1400" dirty="0"/>
              <a:t>  </a:t>
            </a:r>
          </a:p>
        </p:txBody>
      </p:sp>
    </p:spTree>
    <p:extLst>
      <p:ext uri="{BB962C8B-B14F-4D97-AF65-F5344CB8AC3E}">
        <p14:creationId xmlns:p14="http://schemas.microsoft.com/office/powerpoint/2010/main" val="1618567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Clay Sickle</a:t>
            </a:r>
          </a:p>
        </p:txBody>
      </p:sp>
      <p:sp>
        <p:nvSpPr>
          <p:cNvPr id="5" name="Content"/>
          <p:cNvSpPr txBox="1"/>
          <p:nvPr/>
        </p:nvSpPr>
        <p:spPr>
          <a:xfrm>
            <a:off x="8161575" y="2795222"/>
            <a:ext cx="2202911" cy="923330"/>
          </a:xfrm>
          <a:prstGeom prst="rect">
            <a:avLst/>
          </a:prstGeom>
          <a:noFill/>
        </p:spPr>
        <p:txBody>
          <a:bodyPr wrap="none" rtlCol="0">
            <a:spAutoFit/>
          </a:bodyPr>
          <a:lstStyle/>
          <a:p>
            <a:r>
              <a:rPr lang="en-US" dirty="0" err="1">
                <a:latin typeface="Optima"/>
              </a:rPr>
              <a:t>Sumarian</a:t>
            </a:r>
            <a:endParaRPr lang="en-US" dirty="0">
              <a:latin typeface="Optima"/>
            </a:endParaRPr>
          </a:p>
          <a:p>
            <a:r>
              <a:rPr lang="en-US" dirty="0">
                <a:latin typeface="Optima"/>
              </a:rPr>
              <a:t>3000BC</a:t>
            </a:r>
          </a:p>
          <a:p>
            <a:r>
              <a:rPr lang="en-US" dirty="0">
                <a:latin typeface="Optima"/>
              </a:rPr>
              <a:t>For harvesting Wheat</a:t>
            </a:r>
          </a:p>
        </p:txBody>
      </p:sp>
      <p:pic>
        <p:nvPicPr>
          <p:cNvPr id="4" name="Image" descr="Photograph of museum display: &quot;Harvester's sickle; Sumerian culture. Iraq, 3000 BC. Baked clay. 229578.&quot;"/>
          <p:cNvPicPr>
            <a:picLocks noChangeAspect="1"/>
          </p:cNvPicPr>
          <p:nvPr/>
        </p:nvPicPr>
        <p:blipFill>
          <a:blip r:embed="rId2"/>
          <a:stretch>
            <a:fillRect/>
          </a:stretch>
        </p:blipFill>
        <p:spPr>
          <a:xfrm>
            <a:off x="2102556" y="1482823"/>
            <a:ext cx="5961944" cy="4471458"/>
          </a:xfrm>
          <a:prstGeom prst="rect">
            <a:avLst/>
          </a:prstGeom>
        </p:spPr>
      </p:pic>
      <p:sp>
        <p:nvSpPr>
          <p:cNvPr id="6" name="URL"/>
          <p:cNvSpPr/>
          <p:nvPr/>
        </p:nvSpPr>
        <p:spPr>
          <a:xfrm>
            <a:off x="7237315" y="6444447"/>
            <a:ext cx="4963743" cy="307777"/>
          </a:xfrm>
          <a:prstGeom prst="rect">
            <a:avLst/>
          </a:prstGeom>
        </p:spPr>
        <p:txBody>
          <a:bodyPr wrap="square">
            <a:spAutoFit/>
          </a:bodyPr>
          <a:lstStyle/>
          <a:p>
            <a:r>
              <a:rPr lang="en-US" sz="1400" dirty="0">
                <a:hlinkClick r:id="rId3"/>
              </a:rPr>
              <a:t>http://commons.wikimedia.org/wiki/File:ClaySumerianSickle.jpg</a:t>
            </a:r>
            <a:r>
              <a:rPr lang="en-US" sz="1400" dirty="0"/>
              <a:t> </a:t>
            </a:r>
          </a:p>
        </p:txBody>
      </p:sp>
    </p:spTree>
    <p:extLst>
      <p:ext uri="{BB962C8B-B14F-4D97-AF65-F5344CB8AC3E}">
        <p14:creationId xmlns:p14="http://schemas.microsoft.com/office/powerpoint/2010/main" val="3962921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981200" y="0"/>
            <a:ext cx="8229600" cy="960506"/>
          </a:xfrm>
        </p:spPr>
        <p:txBody>
          <a:bodyPr/>
          <a:lstStyle/>
          <a:p>
            <a:r>
              <a:rPr lang="en-US" b="1" dirty="0"/>
              <a:t>Early History of Clay</a:t>
            </a:r>
          </a:p>
        </p:txBody>
      </p:sp>
      <p:sp>
        <p:nvSpPr>
          <p:cNvPr id="3" name="Content"/>
          <p:cNvSpPr>
            <a:spLocks noGrp="1"/>
          </p:cNvSpPr>
          <p:nvPr>
            <p:ph idx="1"/>
          </p:nvPr>
        </p:nvSpPr>
        <p:spPr>
          <a:xfrm>
            <a:off x="1981200" y="967267"/>
            <a:ext cx="8229600" cy="4525963"/>
          </a:xfrm>
        </p:spPr>
        <p:txBody>
          <a:bodyPr/>
          <a:lstStyle/>
          <a:p>
            <a:r>
              <a:rPr lang="en-US" sz="2400" dirty="0"/>
              <a:t>Paleolithic (2.5M to 15,000 years ago)</a:t>
            </a:r>
          </a:p>
          <a:p>
            <a:pPr lvl="1"/>
            <a:r>
              <a:rPr lang="en-US" sz="2400" dirty="0"/>
              <a:t>26,000 years ago Central Europe</a:t>
            </a:r>
          </a:p>
          <a:p>
            <a:pPr lvl="1"/>
            <a:r>
              <a:rPr lang="en-US" sz="2400" dirty="0"/>
              <a:t>Clay figurines (Venus)</a:t>
            </a:r>
          </a:p>
          <a:p>
            <a:pPr lvl="1"/>
            <a:r>
              <a:rPr lang="en-US" sz="2400" dirty="0"/>
              <a:t>Many were broken (performance art?)</a:t>
            </a:r>
          </a:p>
          <a:p>
            <a:r>
              <a:rPr lang="en-US" sz="2400" dirty="0"/>
              <a:t>Mesolithic (15,000-11,000 years ago)</a:t>
            </a:r>
          </a:p>
          <a:p>
            <a:pPr lvl="1"/>
            <a:r>
              <a:rPr lang="en-US" sz="2400" dirty="0"/>
              <a:t>Japanese pottery </a:t>
            </a:r>
          </a:p>
          <a:p>
            <a:r>
              <a:rPr lang="en-US" sz="2400" dirty="0"/>
              <a:t>Neolithic (~10,000 to 5000 years ago) (8000-3000BC)</a:t>
            </a:r>
          </a:p>
          <a:p>
            <a:pPr lvl="1"/>
            <a:r>
              <a:rPr lang="en-US" sz="2400" dirty="0"/>
              <a:t>10,000BC </a:t>
            </a:r>
            <a:r>
              <a:rPr lang="en-US" sz="2400" dirty="0" err="1"/>
              <a:t>Natufians</a:t>
            </a:r>
            <a:r>
              <a:rPr lang="en-US" sz="2400" dirty="0"/>
              <a:t> (Israel/ </a:t>
            </a:r>
            <a:r>
              <a:rPr lang="en-US" sz="2400" dirty="0" err="1"/>
              <a:t>Jerico</a:t>
            </a:r>
            <a:r>
              <a:rPr lang="en-US" sz="2400" dirty="0"/>
              <a:t>) clay bricks</a:t>
            </a:r>
          </a:p>
          <a:p>
            <a:pPr lvl="1"/>
            <a:r>
              <a:rPr lang="en-US" sz="2400" dirty="0"/>
              <a:t>7000-5000BC </a:t>
            </a:r>
            <a:r>
              <a:rPr lang="en-US" sz="2400" dirty="0" err="1"/>
              <a:t>Catal</a:t>
            </a:r>
            <a:r>
              <a:rPr lang="en-US" sz="2400" dirty="0"/>
              <a:t> </a:t>
            </a:r>
            <a:r>
              <a:rPr lang="en-US" sz="2400" dirty="0" err="1"/>
              <a:t>Huyuk</a:t>
            </a:r>
            <a:r>
              <a:rPr lang="en-US" sz="2400" dirty="0"/>
              <a:t> clay society </a:t>
            </a:r>
          </a:p>
          <a:p>
            <a:pPr lvl="1"/>
            <a:r>
              <a:rPr lang="en-US" sz="2400" dirty="0"/>
              <a:t>6000BC rise of Mesopotamia/ </a:t>
            </a:r>
            <a:r>
              <a:rPr lang="en-US" sz="2400" dirty="0" err="1"/>
              <a:t>Sumarians</a:t>
            </a:r>
            <a:endParaRPr lang="en-US" sz="2400" dirty="0"/>
          </a:p>
          <a:p>
            <a:pPr lvl="1"/>
            <a:r>
              <a:rPr lang="en-US" sz="2400" dirty="0"/>
              <a:t>5000-4000BC potters wheel</a:t>
            </a:r>
          </a:p>
          <a:p>
            <a:pPr lvl="1"/>
            <a:r>
              <a:rPr lang="en-US" sz="2400" dirty="0"/>
              <a:t>4000BC Cuneiform clay tablets/ writing</a:t>
            </a:r>
          </a:p>
          <a:p>
            <a:pPr lvl="1"/>
            <a:r>
              <a:rPr lang="en-US" sz="2400" dirty="0"/>
              <a:t>Track trade, land ownership, centralized government</a:t>
            </a:r>
          </a:p>
          <a:p>
            <a:pPr marL="914400" lvl="2" indent="0">
              <a:buNone/>
            </a:pPr>
            <a:endParaRPr lang="en-US" sz="2400" dirty="0"/>
          </a:p>
          <a:p>
            <a:pPr lvl="2"/>
            <a:endParaRPr lang="en-US" sz="2400" dirty="0"/>
          </a:p>
        </p:txBody>
      </p:sp>
      <p:pic>
        <p:nvPicPr>
          <p:cNvPr id="5" name="Image" descr="Photograph of a clay sculpture showing a feature-less woman on a black background."/>
          <p:cNvPicPr>
            <a:picLocks noChangeAspect="1"/>
          </p:cNvPicPr>
          <p:nvPr/>
        </p:nvPicPr>
        <p:blipFill>
          <a:blip r:embed="rId2"/>
          <a:stretch>
            <a:fillRect/>
          </a:stretch>
        </p:blipFill>
        <p:spPr>
          <a:xfrm>
            <a:off x="8834284" y="1028290"/>
            <a:ext cx="1323668" cy="1957424"/>
          </a:xfrm>
          <a:prstGeom prst="rect">
            <a:avLst/>
          </a:prstGeom>
        </p:spPr>
      </p:pic>
    </p:spTree>
    <p:extLst>
      <p:ext uri="{BB962C8B-B14F-4D97-AF65-F5344CB8AC3E}">
        <p14:creationId xmlns:p14="http://schemas.microsoft.com/office/powerpoint/2010/main" val="125047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Mesopotamia</a:t>
            </a:r>
          </a:p>
        </p:txBody>
      </p:sp>
      <p:pic>
        <p:nvPicPr>
          <p:cNvPr id="4" name="Image" descr="Map of Mesopotamia"/>
          <p:cNvPicPr>
            <a:picLocks noChangeAspect="1"/>
          </p:cNvPicPr>
          <p:nvPr/>
        </p:nvPicPr>
        <p:blipFill>
          <a:blip r:embed="rId3"/>
          <a:stretch>
            <a:fillRect/>
          </a:stretch>
        </p:blipFill>
        <p:spPr>
          <a:xfrm>
            <a:off x="2293751" y="1054837"/>
            <a:ext cx="7604498" cy="5370676"/>
          </a:xfrm>
          <a:prstGeom prst="rect">
            <a:avLst/>
          </a:prstGeom>
        </p:spPr>
      </p:pic>
      <p:sp>
        <p:nvSpPr>
          <p:cNvPr id="10" name="Jericho"/>
          <p:cNvSpPr txBox="1"/>
          <p:nvPr/>
        </p:nvSpPr>
        <p:spPr>
          <a:xfrm>
            <a:off x="2787178" y="4838612"/>
            <a:ext cx="847182" cy="369332"/>
          </a:xfrm>
          <a:prstGeom prst="rect">
            <a:avLst/>
          </a:prstGeom>
          <a:noFill/>
        </p:spPr>
        <p:txBody>
          <a:bodyPr wrap="none" rtlCol="0">
            <a:spAutoFit/>
          </a:bodyPr>
          <a:lstStyle/>
          <a:p>
            <a:r>
              <a:rPr lang="en-US" dirty="0"/>
              <a:t>Jericho</a:t>
            </a:r>
          </a:p>
        </p:txBody>
      </p:sp>
      <p:sp>
        <p:nvSpPr>
          <p:cNvPr id="3" name="10,000 BC"/>
          <p:cNvSpPr txBox="1"/>
          <p:nvPr/>
        </p:nvSpPr>
        <p:spPr>
          <a:xfrm>
            <a:off x="1760400" y="5398983"/>
            <a:ext cx="1082348" cy="369332"/>
          </a:xfrm>
          <a:prstGeom prst="rect">
            <a:avLst/>
          </a:prstGeom>
          <a:noFill/>
        </p:spPr>
        <p:txBody>
          <a:bodyPr wrap="none" rtlCol="0">
            <a:spAutoFit/>
          </a:bodyPr>
          <a:lstStyle/>
          <a:p>
            <a:r>
              <a:rPr lang="en-US" dirty="0"/>
              <a:t>10,000BC</a:t>
            </a:r>
          </a:p>
        </p:txBody>
      </p:sp>
      <p:sp>
        <p:nvSpPr>
          <p:cNvPr id="9" name="Hexagon" descr="Hexagon noting placement of the city of Jericho&#10;"/>
          <p:cNvSpPr/>
          <p:nvPr/>
        </p:nvSpPr>
        <p:spPr>
          <a:xfrm>
            <a:off x="2599356" y="5207945"/>
            <a:ext cx="187822" cy="169941"/>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Arrow" descr="Arrow between Jericho and Catal Huyuk"/>
          <p:cNvCxnSpPr/>
          <p:nvPr/>
        </p:nvCxnSpPr>
        <p:spPr>
          <a:xfrm flipH="1" flipV="1">
            <a:off x="1981200" y="2881564"/>
            <a:ext cx="618156" cy="2249905"/>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8" name="Catal Huyuk"/>
          <p:cNvSpPr txBox="1"/>
          <p:nvPr/>
        </p:nvSpPr>
        <p:spPr>
          <a:xfrm>
            <a:off x="1981200" y="2083114"/>
            <a:ext cx="1307156" cy="369332"/>
          </a:xfrm>
          <a:prstGeom prst="rect">
            <a:avLst/>
          </a:prstGeom>
          <a:noFill/>
        </p:spPr>
        <p:txBody>
          <a:bodyPr wrap="none" rtlCol="0">
            <a:spAutoFit/>
          </a:bodyPr>
          <a:lstStyle/>
          <a:p>
            <a:r>
              <a:rPr lang="en-US" dirty="0" err="1"/>
              <a:t>Catal</a:t>
            </a:r>
            <a:r>
              <a:rPr lang="en-US" dirty="0"/>
              <a:t> </a:t>
            </a:r>
            <a:r>
              <a:rPr lang="en-US" dirty="0" err="1"/>
              <a:t>Huyuk</a:t>
            </a:r>
            <a:endParaRPr lang="en-US" dirty="0"/>
          </a:p>
        </p:txBody>
      </p:sp>
      <p:sp>
        <p:nvSpPr>
          <p:cNvPr id="12" name="7000BC - 5000BC"/>
          <p:cNvSpPr txBox="1"/>
          <p:nvPr/>
        </p:nvSpPr>
        <p:spPr>
          <a:xfrm>
            <a:off x="1397634" y="2628761"/>
            <a:ext cx="1741182" cy="369332"/>
          </a:xfrm>
          <a:prstGeom prst="rect">
            <a:avLst/>
          </a:prstGeom>
          <a:noFill/>
        </p:spPr>
        <p:txBody>
          <a:bodyPr wrap="none" rtlCol="0">
            <a:spAutoFit/>
          </a:bodyPr>
          <a:lstStyle/>
          <a:p>
            <a:r>
              <a:rPr lang="en-US" dirty="0"/>
              <a:t>7000BC -5000BC</a:t>
            </a:r>
          </a:p>
        </p:txBody>
      </p:sp>
      <p:sp>
        <p:nvSpPr>
          <p:cNvPr id="7" name="Hexagon" descr="Hexagon noting placement of Catal Huyuk"/>
          <p:cNvSpPr/>
          <p:nvPr/>
        </p:nvSpPr>
        <p:spPr>
          <a:xfrm>
            <a:off x="1793378" y="2452447"/>
            <a:ext cx="187822" cy="169941"/>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Arrow" descr="Arrow between Catal Huyuk and Sumar"/>
          <p:cNvCxnSpPr/>
          <p:nvPr/>
        </p:nvCxnSpPr>
        <p:spPr>
          <a:xfrm>
            <a:off x="2268225" y="2598775"/>
            <a:ext cx="4651939" cy="1095198"/>
          </a:xfrm>
          <a:prstGeom prst="straightConnector1">
            <a:avLst/>
          </a:prstGeom>
          <a:ln>
            <a:tailEnd type="triangle" w="lg" len="lg"/>
          </a:ln>
        </p:spPr>
        <p:style>
          <a:lnRef idx="2">
            <a:schemeClr val="accent1"/>
          </a:lnRef>
          <a:fillRef idx="0">
            <a:schemeClr val="accent1"/>
          </a:fillRef>
          <a:effectRef idx="1">
            <a:schemeClr val="accent1"/>
          </a:effectRef>
          <a:fontRef idx="minor">
            <a:schemeClr val="tx1"/>
          </a:fontRef>
        </p:style>
      </p:cxnSp>
      <p:sp>
        <p:nvSpPr>
          <p:cNvPr id="6" name="Sumar"/>
          <p:cNvSpPr txBox="1"/>
          <p:nvPr/>
        </p:nvSpPr>
        <p:spPr>
          <a:xfrm>
            <a:off x="7462738" y="3324641"/>
            <a:ext cx="787445" cy="369332"/>
          </a:xfrm>
          <a:prstGeom prst="rect">
            <a:avLst/>
          </a:prstGeom>
          <a:noFill/>
        </p:spPr>
        <p:txBody>
          <a:bodyPr wrap="none" rtlCol="0">
            <a:spAutoFit/>
          </a:bodyPr>
          <a:lstStyle/>
          <a:p>
            <a:r>
              <a:rPr lang="en-US" dirty="0" err="1"/>
              <a:t>Sumar</a:t>
            </a:r>
            <a:endParaRPr lang="en-US" dirty="0"/>
          </a:p>
        </p:txBody>
      </p:sp>
      <p:sp>
        <p:nvSpPr>
          <p:cNvPr id="13" name="5000BC - 2000BC"/>
          <p:cNvSpPr txBox="1"/>
          <p:nvPr/>
        </p:nvSpPr>
        <p:spPr>
          <a:xfrm>
            <a:off x="6979905" y="3954770"/>
            <a:ext cx="1688283" cy="369332"/>
          </a:xfrm>
          <a:prstGeom prst="rect">
            <a:avLst/>
          </a:prstGeom>
          <a:noFill/>
        </p:spPr>
        <p:txBody>
          <a:bodyPr wrap="none" rtlCol="0">
            <a:spAutoFit/>
          </a:bodyPr>
          <a:lstStyle/>
          <a:p>
            <a:r>
              <a:rPr lang="en-US" dirty="0"/>
              <a:t>5000BC-2000BC</a:t>
            </a:r>
          </a:p>
        </p:txBody>
      </p:sp>
      <p:sp>
        <p:nvSpPr>
          <p:cNvPr id="5" name="Hexagon" descr="Hexagon noting placement of Sumar"/>
          <p:cNvSpPr/>
          <p:nvPr/>
        </p:nvSpPr>
        <p:spPr>
          <a:xfrm>
            <a:off x="7274915" y="3693974"/>
            <a:ext cx="187822" cy="169941"/>
          </a:xfrm>
          <a:prstGeom prst="hexag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719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Cuneiform</a:t>
            </a:r>
          </a:p>
        </p:txBody>
      </p:sp>
      <p:pic>
        <p:nvPicPr>
          <p:cNvPr id="7" name="Image" descr="Photograph of the Gilgamesh Tablet against a black background."/>
          <p:cNvPicPr>
            <a:picLocks noChangeAspect="1"/>
          </p:cNvPicPr>
          <p:nvPr/>
        </p:nvPicPr>
        <p:blipFill>
          <a:blip r:embed="rId2"/>
          <a:stretch>
            <a:fillRect/>
          </a:stretch>
        </p:blipFill>
        <p:spPr>
          <a:xfrm>
            <a:off x="1669345" y="1014977"/>
            <a:ext cx="4412544" cy="5364270"/>
          </a:xfrm>
          <a:prstGeom prst="rect">
            <a:avLst/>
          </a:prstGeom>
        </p:spPr>
      </p:pic>
      <p:sp>
        <p:nvSpPr>
          <p:cNvPr id="6" name="Content"/>
          <p:cNvSpPr txBox="1"/>
          <p:nvPr/>
        </p:nvSpPr>
        <p:spPr>
          <a:xfrm>
            <a:off x="6240721" y="1296904"/>
            <a:ext cx="3811246" cy="4154984"/>
          </a:xfrm>
          <a:prstGeom prst="rect">
            <a:avLst/>
          </a:prstGeom>
          <a:noFill/>
        </p:spPr>
        <p:txBody>
          <a:bodyPr wrap="square" rtlCol="0">
            <a:spAutoFit/>
          </a:bodyPr>
          <a:lstStyle/>
          <a:p>
            <a:pPr marL="285750" indent="-285750">
              <a:buFont typeface="Arial"/>
              <a:buChar char="•"/>
            </a:pPr>
            <a:r>
              <a:rPr lang="en-US" sz="2400" dirty="0">
                <a:latin typeface="Optima"/>
              </a:rPr>
              <a:t>Epic of Gilgamesh</a:t>
            </a:r>
          </a:p>
          <a:p>
            <a:pPr marL="285750" indent="-285750">
              <a:buFont typeface="Arial"/>
              <a:buChar char="•"/>
            </a:pPr>
            <a:r>
              <a:rPr lang="en-US" sz="2400" dirty="0">
                <a:latin typeface="Optima"/>
              </a:rPr>
              <a:t>Oldest written story</a:t>
            </a:r>
          </a:p>
          <a:p>
            <a:pPr marL="285750" indent="-285750">
              <a:buFont typeface="Arial"/>
              <a:buChar char="•"/>
            </a:pPr>
            <a:r>
              <a:rPr lang="en-US" sz="2400" dirty="0">
                <a:latin typeface="Optima"/>
              </a:rPr>
              <a:t>2700BC </a:t>
            </a:r>
          </a:p>
          <a:p>
            <a:pPr marL="285750" indent="-285750">
              <a:buFont typeface="Arial"/>
              <a:buChar char="•"/>
            </a:pPr>
            <a:r>
              <a:rPr lang="en-US" sz="2400" dirty="0">
                <a:latin typeface="Optima"/>
              </a:rPr>
              <a:t>Discovered in 1853</a:t>
            </a:r>
          </a:p>
          <a:p>
            <a:pPr marL="285750" indent="-285750">
              <a:buFont typeface="Arial"/>
              <a:buChar char="•"/>
            </a:pPr>
            <a:r>
              <a:rPr lang="en-US" sz="2400" dirty="0">
                <a:latin typeface="Optima"/>
              </a:rPr>
              <a:t>12 tablets</a:t>
            </a:r>
          </a:p>
          <a:p>
            <a:pPr marL="285750" indent="-285750">
              <a:buFont typeface="Arial"/>
              <a:buChar char="•"/>
            </a:pPr>
            <a:r>
              <a:rPr lang="en-US" sz="2400" dirty="0">
                <a:latin typeface="Optima"/>
              </a:rPr>
              <a:t>Account of the adventures of the king of Ur who lived in ancient Mesopotamia as he discovers why he can’t be immortal among other things</a:t>
            </a:r>
          </a:p>
        </p:txBody>
      </p:sp>
      <p:sp>
        <p:nvSpPr>
          <p:cNvPr id="3" name="URL" descr="Photograph of the Gilgamesh Tablet on a black background."/>
          <p:cNvSpPr/>
          <p:nvPr/>
        </p:nvSpPr>
        <p:spPr>
          <a:xfrm>
            <a:off x="4498258" y="6518644"/>
            <a:ext cx="8669160" cy="307777"/>
          </a:xfrm>
          <a:prstGeom prst="rect">
            <a:avLst/>
          </a:prstGeom>
        </p:spPr>
        <p:txBody>
          <a:bodyPr wrap="square">
            <a:spAutoFit/>
          </a:bodyPr>
          <a:lstStyle/>
          <a:p>
            <a:r>
              <a:rPr lang="en-US" sz="1400" dirty="0">
                <a:hlinkClick r:id="rId3"/>
              </a:rPr>
              <a:t>http://static.newworldencyclopedia.org/thumb/2/26/GilgameshTablet.jpg/250px-GilgameshTablet.jpg</a:t>
            </a:r>
            <a:r>
              <a:rPr lang="en-US" sz="1400" dirty="0"/>
              <a:t> </a:t>
            </a:r>
          </a:p>
        </p:txBody>
      </p:sp>
    </p:spTree>
    <p:extLst>
      <p:ext uri="{BB962C8B-B14F-4D97-AF65-F5344CB8AC3E}">
        <p14:creationId xmlns:p14="http://schemas.microsoft.com/office/powerpoint/2010/main" val="471046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715686" y="-44245"/>
            <a:ext cx="8952314" cy="1143000"/>
          </a:xfrm>
        </p:spPr>
        <p:txBody>
          <a:bodyPr/>
          <a:lstStyle/>
          <a:p>
            <a:r>
              <a:rPr lang="en-US" b="1" dirty="0"/>
              <a:t>clay</a:t>
            </a:r>
          </a:p>
        </p:txBody>
      </p:sp>
      <p:sp>
        <p:nvSpPr>
          <p:cNvPr id="3" name="Content"/>
          <p:cNvSpPr>
            <a:spLocks noGrp="1"/>
          </p:cNvSpPr>
          <p:nvPr>
            <p:ph idx="1"/>
          </p:nvPr>
        </p:nvSpPr>
        <p:spPr>
          <a:xfrm>
            <a:off x="1981200" y="983146"/>
            <a:ext cx="8229600" cy="1981036"/>
          </a:xfrm>
        </p:spPr>
        <p:txBody>
          <a:bodyPr/>
          <a:lstStyle/>
          <a:p>
            <a:pPr>
              <a:buNone/>
            </a:pPr>
            <a:r>
              <a:rPr lang="en-US" sz="2000" b="1" dirty="0"/>
              <a:t>Clay</a:t>
            </a:r>
            <a:r>
              <a:rPr lang="en-US" sz="2000" dirty="0"/>
              <a:t> is a naturally occurring material composed primarily of fine-grained minerals, which show plasticity through a variable range of water content, and which can be hardened when dried and/or fired. </a:t>
            </a:r>
          </a:p>
          <a:p>
            <a:pPr>
              <a:buNone/>
            </a:pPr>
            <a:r>
              <a:rPr lang="en-US" sz="2000" b="1" dirty="0"/>
              <a:t>Composition: </a:t>
            </a:r>
            <a:r>
              <a:rPr lang="en-US" sz="2000" dirty="0"/>
              <a:t>Al, Si and O plus water (and other elements sometimes)</a:t>
            </a:r>
          </a:p>
          <a:p>
            <a:pPr>
              <a:buNone/>
            </a:pPr>
            <a:r>
              <a:rPr lang="en-US" sz="2000" b="1" dirty="0"/>
              <a:t>Why use clay?  </a:t>
            </a:r>
            <a:r>
              <a:rPr lang="en-US" sz="2000" dirty="0"/>
              <a:t>To begin with it</a:t>
            </a:r>
            <a:r>
              <a:rPr lang="fr-FR" sz="2000" dirty="0"/>
              <a:t>’</a:t>
            </a:r>
            <a:r>
              <a:rPr lang="en-US" sz="2000" dirty="0"/>
              <a:t>s made of the most abundant elements</a:t>
            </a:r>
          </a:p>
          <a:p>
            <a:pPr>
              <a:buNone/>
            </a:pPr>
            <a:endParaRPr lang="en-US" sz="2000" b="1" dirty="0"/>
          </a:p>
          <a:p>
            <a:pPr>
              <a:buNone/>
            </a:pPr>
            <a:r>
              <a:rPr lang="en-US" sz="2000" b="1" dirty="0"/>
              <a:t>	</a:t>
            </a:r>
          </a:p>
        </p:txBody>
      </p:sp>
      <p:pic>
        <p:nvPicPr>
          <p:cNvPr id="6" name="Graph" descr="Graph of &quot;Abundance of Elements&quot; showing an x-axis of &quot;Atomic number, Z&quot; and y-axis of &quot;Abundance, atoms of element per million atoms of Si.&quot;"/>
          <p:cNvPicPr>
            <a:picLocks noChangeAspect="1"/>
          </p:cNvPicPr>
          <p:nvPr/>
        </p:nvPicPr>
        <p:blipFill>
          <a:blip r:embed="rId3"/>
          <a:stretch>
            <a:fillRect/>
          </a:stretch>
        </p:blipFill>
        <p:spPr>
          <a:xfrm>
            <a:off x="3150559" y="2833772"/>
            <a:ext cx="5016134" cy="3786950"/>
          </a:xfrm>
          <a:prstGeom prst="rect">
            <a:avLst/>
          </a:prstGeom>
        </p:spPr>
      </p:pic>
      <p:cxnSp>
        <p:nvCxnSpPr>
          <p:cNvPr id="10" name="Arrow" descr="Arrow pointing to element Al, aluminum, noted in red, which is a &quot;major industrial metal (global production &gt;3x10 to the 7th power kg/year.&quot;"/>
          <p:cNvCxnSpPr/>
          <p:nvPr/>
        </p:nvCxnSpPr>
        <p:spPr>
          <a:xfrm flipH="1">
            <a:off x="4258613" y="3546996"/>
            <a:ext cx="491951" cy="10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Arrow" descr="Arrow pointing to element Si, silicon"/>
          <p:cNvCxnSpPr/>
          <p:nvPr/>
        </p:nvCxnSpPr>
        <p:spPr>
          <a:xfrm flipH="1">
            <a:off x="4295494" y="3422397"/>
            <a:ext cx="491951" cy="10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Arrow" descr="Arrow pointing to element O, oxygen"/>
          <p:cNvCxnSpPr/>
          <p:nvPr/>
        </p:nvCxnSpPr>
        <p:spPr>
          <a:xfrm flipH="1">
            <a:off x="3946258" y="3360842"/>
            <a:ext cx="491951" cy="1029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URL"/>
          <p:cNvSpPr txBox="1"/>
          <p:nvPr/>
        </p:nvSpPr>
        <p:spPr>
          <a:xfrm>
            <a:off x="10334728" y="6466833"/>
            <a:ext cx="1727204" cy="307777"/>
          </a:xfrm>
          <a:prstGeom prst="rect">
            <a:avLst/>
          </a:prstGeom>
          <a:noFill/>
        </p:spPr>
        <p:txBody>
          <a:bodyPr wrap="none" rtlCol="0">
            <a:spAutoFit/>
          </a:bodyPr>
          <a:lstStyle/>
          <a:p>
            <a:r>
              <a:rPr lang="en-US" sz="1400" dirty="0">
                <a:hlinkClick r:id="rId4"/>
              </a:rPr>
              <a:t>www.geology.ar.gov</a:t>
            </a:r>
            <a:r>
              <a:rPr lang="en-US" sz="1400" dirty="0"/>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Ancient Uses</a:t>
            </a:r>
          </a:p>
        </p:txBody>
      </p:sp>
      <p:sp>
        <p:nvSpPr>
          <p:cNvPr id="3" name="Content"/>
          <p:cNvSpPr>
            <a:spLocks noGrp="1"/>
          </p:cNvSpPr>
          <p:nvPr>
            <p:ph idx="1"/>
          </p:nvPr>
        </p:nvSpPr>
        <p:spPr>
          <a:xfrm>
            <a:off x="4513006" y="2369433"/>
            <a:ext cx="3165987" cy="686714"/>
          </a:xfrm>
        </p:spPr>
        <p:txBody>
          <a:bodyPr/>
          <a:lstStyle/>
          <a:p>
            <a:r>
              <a:rPr lang="en-US" sz="2400" dirty="0"/>
              <a:t>Building Materials</a:t>
            </a:r>
          </a:p>
          <a:p>
            <a:endParaRPr lang="en-US" sz="2400" dirty="0"/>
          </a:p>
        </p:txBody>
      </p:sp>
    </p:spTree>
    <p:extLst>
      <p:ext uri="{BB962C8B-B14F-4D97-AF65-F5344CB8AC3E}">
        <p14:creationId xmlns:p14="http://schemas.microsoft.com/office/powerpoint/2010/main" val="236997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Clay for construction</a:t>
            </a:r>
          </a:p>
        </p:txBody>
      </p:sp>
      <p:sp>
        <p:nvSpPr>
          <p:cNvPr id="3" name="Content"/>
          <p:cNvSpPr>
            <a:spLocks noGrp="1"/>
          </p:cNvSpPr>
          <p:nvPr>
            <p:ph idx="1"/>
          </p:nvPr>
        </p:nvSpPr>
        <p:spPr>
          <a:xfrm>
            <a:off x="1981200" y="1348563"/>
            <a:ext cx="8229600" cy="570475"/>
          </a:xfrm>
        </p:spPr>
        <p:txBody>
          <a:bodyPr/>
          <a:lstStyle/>
          <a:p>
            <a:r>
              <a:rPr lang="en-US" dirty="0"/>
              <a:t>Great Ziggurat of Ur (modern Iraq) (2000BC)</a:t>
            </a:r>
          </a:p>
          <a:p>
            <a:r>
              <a:rPr lang="en-US" dirty="0"/>
              <a:t>Built of clay and mud</a:t>
            </a:r>
          </a:p>
          <a:p>
            <a:endParaRPr lang="en-US" dirty="0"/>
          </a:p>
        </p:txBody>
      </p:sp>
      <p:pic>
        <p:nvPicPr>
          <p:cNvPr id="1028" name="Image" descr="Photograph of Ancient Ziggurat at Ali Air Base Iraq, taken in 2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539" y="2292016"/>
            <a:ext cx="5333997" cy="4000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36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Ancient Uses</a:t>
            </a:r>
          </a:p>
        </p:txBody>
      </p:sp>
      <p:sp>
        <p:nvSpPr>
          <p:cNvPr id="3" name="Content"/>
          <p:cNvSpPr>
            <a:spLocks noGrp="1"/>
          </p:cNvSpPr>
          <p:nvPr>
            <p:ph idx="1"/>
          </p:nvPr>
        </p:nvSpPr>
        <p:spPr>
          <a:xfrm>
            <a:off x="1808092" y="1348563"/>
            <a:ext cx="8229600" cy="4525963"/>
          </a:xfrm>
        </p:spPr>
        <p:txBody>
          <a:bodyPr/>
          <a:lstStyle/>
          <a:p>
            <a:r>
              <a:rPr lang="en-US" sz="2400" dirty="0"/>
              <a:t>Building Materials</a:t>
            </a:r>
          </a:p>
          <a:p>
            <a:r>
              <a:rPr lang="en-US" sz="2400" dirty="0"/>
              <a:t>Writing materials</a:t>
            </a:r>
          </a:p>
          <a:p>
            <a:r>
              <a:rPr lang="en-US" sz="2400" dirty="0"/>
              <a:t>Cooking materials</a:t>
            </a:r>
          </a:p>
          <a:p>
            <a:r>
              <a:rPr lang="en-US" sz="2400" dirty="0"/>
              <a:t>Storage materials</a:t>
            </a:r>
          </a:p>
          <a:p>
            <a:r>
              <a:rPr lang="en-US" sz="2400" dirty="0"/>
              <a:t>Sling Ammunition </a:t>
            </a:r>
          </a:p>
          <a:p>
            <a:r>
              <a:rPr lang="en-US" sz="2400" dirty="0"/>
              <a:t>Medical </a:t>
            </a:r>
          </a:p>
          <a:p>
            <a:pPr lvl="1"/>
            <a:r>
              <a:rPr lang="en-US" sz="2400" dirty="0"/>
              <a:t>Armenian bole</a:t>
            </a:r>
          </a:p>
          <a:p>
            <a:pPr lvl="2"/>
            <a:r>
              <a:rPr lang="en-US" sz="2400" dirty="0"/>
              <a:t>(early version of Milk of Magnesia  for upset stomach)</a:t>
            </a:r>
          </a:p>
          <a:p>
            <a:r>
              <a:rPr lang="en-US" sz="2400" dirty="0"/>
              <a:t>Musical Instruments</a:t>
            </a:r>
          </a:p>
          <a:p>
            <a:pPr lvl="1"/>
            <a:r>
              <a:rPr lang="en-US" sz="2400" dirty="0"/>
              <a:t>Ocarina</a:t>
            </a:r>
          </a:p>
          <a:p>
            <a:endParaRPr lang="en-US" sz="2400" dirty="0"/>
          </a:p>
        </p:txBody>
      </p:sp>
      <p:pic>
        <p:nvPicPr>
          <p:cNvPr id="4" name="Image" descr="Photograph of a red Ocarina, with black stripes and finger holes."/>
          <p:cNvPicPr>
            <a:picLocks noChangeAspect="1"/>
          </p:cNvPicPr>
          <p:nvPr/>
        </p:nvPicPr>
        <p:blipFill>
          <a:blip r:embed="rId2"/>
          <a:stretch>
            <a:fillRect/>
          </a:stretch>
        </p:blipFill>
        <p:spPr>
          <a:xfrm>
            <a:off x="5390272" y="1105653"/>
            <a:ext cx="3976673" cy="3274619"/>
          </a:xfrm>
          <a:prstGeom prst="rect">
            <a:avLst/>
          </a:prstGeom>
        </p:spPr>
      </p:pic>
      <p:sp>
        <p:nvSpPr>
          <p:cNvPr id="5" name="URL"/>
          <p:cNvSpPr/>
          <p:nvPr/>
        </p:nvSpPr>
        <p:spPr>
          <a:xfrm>
            <a:off x="4800745" y="6389885"/>
            <a:ext cx="7391255" cy="307777"/>
          </a:xfrm>
          <a:prstGeom prst="rect">
            <a:avLst/>
          </a:prstGeom>
        </p:spPr>
        <p:txBody>
          <a:bodyPr wrap="square">
            <a:spAutoFit/>
          </a:bodyPr>
          <a:lstStyle/>
          <a:p>
            <a:r>
              <a:rPr lang="en-US" sz="1400" dirty="0">
                <a:hlinkClick r:id="rId3"/>
              </a:rPr>
              <a:t>https://s-media-cache-ak0.pinimg.com/236x/42/12/96/421296210e9c55b6fbae0c5dab43bf8f.jpg</a:t>
            </a:r>
            <a:r>
              <a:rPr lang="en-US" sz="1400" dirty="0"/>
              <a:t> </a:t>
            </a:r>
          </a:p>
        </p:txBody>
      </p:sp>
    </p:spTree>
    <p:extLst>
      <p:ext uri="{BB962C8B-B14F-4D97-AF65-F5344CB8AC3E}">
        <p14:creationId xmlns:p14="http://schemas.microsoft.com/office/powerpoint/2010/main" val="102302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Ocarina?</a:t>
            </a:r>
          </a:p>
        </p:txBody>
      </p:sp>
      <p:sp>
        <p:nvSpPr>
          <p:cNvPr id="3" name="Content"/>
          <p:cNvSpPr>
            <a:spLocks noGrp="1"/>
          </p:cNvSpPr>
          <p:nvPr>
            <p:ph idx="1"/>
          </p:nvPr>
        </p:nvSpPr>
        <p:spPr>
          <a:xfrm>
            <a:off x="3576484" y="1367942"/>
            <a:ext cx="5039032" cy="4525963"/>
          </a:xfrm>
        </p:spPr>
        <p:txBody>
          <a:bodyPr/>
          <a:lstStyle/>
          <a:p>
            <a:r>
              <a:rPr lang="en-US" dirty="0"/>
              <a:t>How about more recent music?</a:t>
            </a:r>
          </a:p>
          <a:p>
            <a:endParaRPr lang="en-US" dirty="0"/>
          </a:p>
          <a:p>
            <a:pPr lvl="1"/>
            <a:r>
              <a:rPr lang="en-US" dirty="0"/>
              <a:t>Anyone recognize this song?</a:t>
            </a:r>
          </a:p>
          <a:p>
            <a:pPr lvl="1"/>
            <a:endParaRPr lang="en-US" dirty="0"/>
          </a:p>
          <a:p>
            <a:pPr lvl="1"/>
            <a:endParaRPr lang="en-US" dirty="0"/>
          </a:p>
          <a:p>
            <a:pPr lvl="1"/>
            <a:endParaRPr lang="en-US" dirty="0"/>
          </a:p>
          <a:p>
            <a:pPr lvl="1"/>
            <a:r>
              <a:rPr lang="en-US" dirty="0">
                <a:hlinkClick r:id="rId4"/>
              </a:rPr>
              <a:t>Ocarina Solo</a:t>
            </a:r>
          </a:p>
          <a:p>
            <a:pPr marL="457200" lvl="1" indent="0">
              <a:buNone/>
            </a:pPr>
            <a:endParaRPr lang="en-US" dirty="0"/>
          </a:p>
          <a:p>
            <a:pPr marL="457200" lvl="1" indent="0">
              <a:buNone/>
            </a:pPr>
            <a:endParaRPr lang="en-US" dirty="0"/>
          </a:p>
        </p:txBody>
      </p:sp>
      <p:pic>
        <p:nvPicPr>
          <p:cNvPr id="4" name="01 Wild Thing.m4a" descr="Speaker symbol noting audio clip for &quot;Wild Thing&quot; by the Trogg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2819952"/>
            <a:ext cx="812800" cy="812800"/>
          </a:xfrm>
          <a:prstGeom prst="rect">
            <a:avLst/>
          </a:prstGeom>
        </p:spPr>
      </p:pic>
    </p:spTree>
    <p:extLst>
      <p:ext uri="{BB962C8B-B14F-4D97-AF65-F5344CB8AC3E}">
        <p14:creationId xmlns:p14="http://schemas.microsoft.com/office/powerpoint/2010/main" val="617691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Modern Uses</a:t>
            </a:r>
          </a:p>
        </p:txBody>
      </p:sp>
      <p:sp>
        <p:nvSpPr>
          <p:cNvPr id="3" name="Content"/>
          <p:cNvSpPr>
            <a:spLocks noGrp="1"/>
          </p:cNvSpPr>
          <p:nvPr>
            <p:ph idx="1"/>
          </p:nvPr>
        </p:nvSpPr>
        <p:spPr>
          <a:xfrm>
            <a:off x="1981200" y="861110"/>
            <a:ext cx="8229600" cy="2200928"/>
          </a:xfrm>
        </p:spPr>
        <p:txBody>
          <a:bodyPr/>
          <a:lstStyle/>
          <a:p>
            <a:r>
              <a:rPr lang="en-US" sz="2400" dirty="0"/>
              <a:t>Clay</a:t>
            </a:r>
          </a:p>
          <a:p>
            <a:pPr lvl="1"/>
            <a:r>
              <a:rPr lang="en-US" sz="2400" dirty="0"/>
              <a:t>Pottery</a:t>
            </a:r>
          </a:p>
          <a:p>
            <a:pPr lvl="1"/>
            <a:r>
              <a:rPr lang="en-US" sz="2400" dirty="0"/>
              <a:t>Building materials (Italy)</a:t>
            </a:r>
          </a:p>
          <a:p>
            <a:pPr lvl="1"/>
            <a:r>
              <a:rPr lang="en-US" sz="2400" dirty="0"/>
              <a:t>Odor absorbents (cat litter)</a:t>
            </a:r>
          </a:p>
          <a:p>
            <a:pPr lvl="1"/>
            <a:r>
              <a:rPr lang="en-US" sz="2400" dirty="0"/>
              <a:t>Oil drilling wells </a:t>
            </a:r>
          </a:p>
          <a:p>
            <a:pPr marL="457200" lvl="1" indent="0">
              <a:buNone/>
            </a:pPr>
            <a:endParaRPr lang="en-US" sz="2400" dirty="0"/>
          </a:p>
          <a:p>
            <a:pPr marL="914400" lvl="2" indent="0">
              <a:buNone/>
            </a:pPr>
            <a:endParaRPr lang="en-US" sz="2400" dirty="0"/>
          </a:p>
        </p:txBody>
      </p:sp>
      <p:pic>
        <p:nvPicPr>
          <p:cNvPr id="3074" name="Image" descr="Photograph of two men drilling oil through a w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5426" y="3001879"/>
            <a:ext cx="5156200" cy="3314700"/>
          </a:xfrm>
          <a:prstGeom prst="rect">
            <a:avLst/>
          </a:prstGeom>
          <a:noFill/>
          <a:extLst>
            <a:ext uri="{909E8E84-426E-40DD-AFC4-6F175D3DCCD1}">
              <a14:hiddenFill xmlns:a14="http://schemas.microsoft.com/office/drawing/2010/main">
                <a:solidFill>
                  <a:srgbClr val="FFFFFF"/>
                </a:solidFill>
              </a14:hiddenFill>
            </a:ext>
          </a:extLst>
        </p:spPr>
      </p:pic>
      <p:sp>
        <p:nvSpPr>
          <p:cNvPr id="5" name="URL" descr="Photograph of two men drilling oil."/>
          <p:cNvSpPr/>
          <p:nvPr/>
        </p:nvSpPr>
        <p:spPr>
          <a:xfrm>
            <a:off x="7924800" y="6457891"/>
            <a:ext cx="4572000" cy="523220"/>
          </a:xfrm>
          <a:prstGeom prst="rect">
            <a:avLst/>
          </a:prstGeom>
        </p:spPr>
        <p:txBody>
          <a:bodyPr>
            <a:spAutoFit/>
          </a:bodyPr>
          <a:lstStyle/>
          <a:p>
            <a:r>
              <a:rPr lang="en-US" sz="1400" dirty="0">
                <a:hlinkClick r:id="rId4"/>
              </a:rPr>
              <a:t>http://manek.tradeindia.com/bentonite-all-grade-.html</a:t>
            </a:r>
            <a:endParaRPr lang="en-US" sz="1400" dirty="0"/>
          </a:p>
          <a:p>
            <a:endParaRPr lang="en-US" sz="1400" dirty="0"/>
          </a:p>
        </p:txBody>
      </p:sp>
    </p:spTree>
    <p:extLst>
      <p:ext uri="{BB962C8B-B14F-4D97-AF65-F5344CB8AC3E}">
        <p14:creationId xmlns:p14="http://schemas.microsoft.com/office/powerpoint/2010/main" val="37961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Modern Uses</a:t>
            </a:r>
          </a:p>
        </p:txBody>
      </p:sp>
      <p:sp>
        <p:nvSpPr>
          <p:cNvPr id="3" name="Content"/>
          <p:cNvSpPr>
            <a:spLocks noGrp="1"/>
          </p:cNvSpPr>
          <p:nvPr>
            <p:ph idx="1"/>
          </p:nvPr>
        </p:nvSpPr>
        <p:spPr>
          <a:xfrm>
            <a:off x="1981200" y="861110"/>
            <a:ext cx="8229600" cy="4525963"/>
          </a:xfrm>
        </p:spPr>
        <p:txBody>
          <a:bodyPr/>
          <a:lstStyle/>
          <a:p>
            <a:r>
              <a:rPr lang="en-US" sz="2400" dirty="0"/>
              <a:t>Clay</a:t>
            </a:r>
          </a:p>
          <a:p>
            <a:pPr lvl="1"/>
            <a:r>
              <a:rPr lang="en-US" sz="2400" dirty="0"/>
              <a:t>Pottery</a:t>
            </a:r>
          </a:p>
          <a:p>
            <a:pPr lvl="1"/>
            <a:r>
              <a:rPr lang="en-US" sz="2400" dirty="0"/>
              <a:t>Building materials (Italy)</a:t>
            </a:r>
          </a:p>
          <a:p>
            <a:pPr lvl="1"/>
            <a:r>
              <a:rPr lang="en-US" sz="2400" dirty="0"/>
              <a:t>Odor absorbents (cat litter)</a:t>
            </a:r>
          </a:p>
          <a:p>
            <a:pPr lvl="1"/>
            <a:r>
              <a:rPr lang="en-US" sz="2400" dirty="0"/>
              <a:t>Oil drilling wells </a:t>
            </a:r>
          </a:p>
          <a:p>
            <a:pPr lvl="1"/>
            <a:r>
              <a:rPr lang="en-US" sz="2400" dirty="0"/>
              <a:t>Land fill liner</a:t>
            </a:r>
          </a:p>
          <a:p>
            <a:pPr marL="457200" lvl="1" indent="0">
              <a:buNone/>
            </a:pPr>
            <a:endParaRPr lang="en-US" sz="2400" dirty="0"/>
          </a:p>
          <a:p>
            <a:pPr marL="457200" lvl="1" indent="0">
              <a:buNone/>
            </a:pPr>
            <a:endParaRPr lang="en-US" sz="2400" dirty="0"/>
          </a:p>
          <a:p>
            <a:pPr marL="914400" lvl="2" indent="0">
              <a:buNone/>
            </a:pPr>
            <a:endParaRPr lang="en-US" sz="2400" dirty="0"/>
          </a:p>
        </p:txBody>
      </p:sp>
      <p:pic>
        <p:nvPicPr>
          <p:cNvPr id="6" name="Image" descr="Graphic of clay operating as a land fill barrier. The clay acts as a liner between waste and the natural embarkment. The image also shows other buildings associate with waste 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3949" y="3422773"/>
            <a:ext cx="4507330" cy="2458061"/>
          </a:xfrm>
          <a:prstGeom prst="rect">
            <a:avLst/>
          </a:prstGeom>
          <a:noFill/>
          <a:extLst>
            <a:ext uri="{909E8E84-426E-40DD-AFC4-6F175D3DCCD1}">
              <a14:hiddenFill xmlns:a14="http://schemas.microsoft.com/office/drawing/2010/main">
                <a:solidFill>
                  <a:srgbClr val="FFFFFF"/>
                </a:solidFill>
              </a14:hiddenFill>
            </a:ext>
          </a:extLst>
        </p:spPr>
      </p:pic>
      <p:sp>
        <p:nvSpPr>
          <p:cNvPr id="5" name="URL"/>
          <p:cNvSpPr/>
          <p:nvPr/>
        </p:nvSpPr>
        <p:spPr>
          <a:xfrm>
            <a:off x="9320701" y="6455676"/>
            <a:ext cx="2871299" cy="307777"/>
          </a:xfrm>
          <a:prstGeom prst="rect">
            <a:avLst/>
          </a:prstGeom>
        </p:spPr>
        <p:txBody>
          <a:bodyPr wrap="none">
            <a:spAutoFit/>
          </a:bodyPr>
          <a:lstStyle/>
          <a:p>
            <a:r>
              <a:rPr lang="en-US" sz="1400" dirty="0">
                <a:hlinkClick r:id="rId3"/>
              </a:rPr>
              <a:t>http://pubs.sciepub.com/env/3/3/2/</a:t>
            </a:r>
            <a:endParaRPr lang="en-US" sz="1400" dirty="0"/>
          </a:p>
        </p:txBody>
      </p:sp>
    </p:spTree>
    <p:extLst>
      <p:ext uri="{BB962C8B-B14F-4D97-AF65-F5344CB8AC3E}">
        <p14:creationId xmlns:p14="http://schemas.microsoft.com/office/powerpoint/2010/main" val="8963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Modern Uses</a:t>
            </a:r>
          </a:p>
        </p:txBody>
      </p:sp>
      <p:sp>
        <p:nvSpPr>
          <p:cNvPr id="3" name="Content"/>
          <p:cNvSpPr>
            <a:spLocks noGrp="1"/>
          </p:cNvSpPr>
          <p:nvPr>
            <p:ph idx="1"/>
          </p:nvPr>
        </p:nvSpPr>
        <p:spPr>
          <a:xfrm>
            <a:off x="1981200" y="861110"/>
            <a:ext cx="8229600" cy="4525963"/>
          </a:xfrm>
        </p:spPr>
        <p:txBody>
          <a:bodyPr/>
          <a:lstStyle/>
          <a:p>
            <a:r>
              <a:rPr lang="en-US" sz="2400" dirty="0"/>
              <a:t>Clay</a:t>
            </a:r>
          </a:p>
          <a:p>
            <a:pPr lvl="1"/>
            <a:r>
              <a:rPr lang="en-US" sz="2400" dirty="0"/>
              <a:t>Pottery</a:t>
            </a:r>
          </a:p>
          <a:p>
            <a:pPr lvl="1"/>
            <a:r>
              <a:rPr lang="en-US" sz="2400" dirty="0"/>
              <a:t>Building materials (Italy)</a:t>
            </a:r>
          </a:p>
          <a:p>
            <a:pPr lvl="1"/>
            <a:r>
              <a:rPr lang="en-US" sz="2400" dirty="0"/>
              <a:t>Odor absorbents (cat litter)</a:t>
            </a:r>
          </a:p>
          <a:p>
            <a:pPr lvl="1"/>
            <a:r>
              <a:rPr lang="en-US" sz="2400" dirty="0"/>
              <a:t>Oil drilling wells </a:t>
            </a:r>
          </a:p>
          <a:p>
            <a:pPr lvl="1"/>
            <a:r>
              <a:rPr lang="en-US" sz="2400" dirty="0"/>
              <a:t>Land Fill Liner</a:t>
            </a:r>
          </a:p>
          <a:p>
            <a:pPr lvl="1"/>
            <a:r>
              <a:rPr lang="en-US" sz="2400" dirty="0"/>
              <a:t>Dams</a:t>
            </a:r>
          </a:p>
          <a:p>
            <a:pPr lvl="1"/>
            <a:endParaRPr lang="en-US" sz="2400" dirty="0"/>
          </a:p>
          <a:p>
            <a:pPr marL="457200" lvl="1" indent="0">
              <a:buNone/>
            </a:pPr>
            <a:endParaRPr lang="en-US" sz="2400" dirty="0"/>
          </a:p>
          <a:p>
            <a:pPr marL="914400" lvl="2" indent="0">
              <a:buNone/>
            </a:pPr>
            <a:endParaRPr lang="en-US" sz="2400" dirty="0"/>
          </a:p>
        </p:txBody>
      </p:sp>
      <p:pic>
        <p:nvPicPr>
          <p:cNvPr id="7" name="Image" descr="Graphic of clay as dam core. The clay core is at the center of a triangular structure, which also includes earth fill, chimney, blanket, and cutoff wall. Mathematical formulas also show structural limits."/>
          <p:cNvPicPr>
            <a:picLocks noChangeAspect="1" noChangeArrowheads="1"/>
          </p:cNvPicPr>
          <p:nvPr/>
        </p:nvPicPr>
        <p:blipFill rotWithShape="1">
          <a:blip r:embed="rId2">
            <a:extLst>
              <a:ext uri="{28A0092B-C50C-407E-A947-70E740481C1C}">
                <a14:useLocalDpi xmlns:a14="http://schemas.microsoft.com/office/drawing/2010/main" val="0"/>
              </a:ext>
            </a:extLst>
          </a:blip>
          <a:srcRect t="26208"/>
          <a:stretch/>
        </p:blipFill>
        <p:spPr bwMode="auto">
          <a:xfrm>
            <a:off x="4441925" y="3429205"/>
            <a:ext cx="6080623" cy="3103942"/>
          </a:xfrm>
          <a:prstGeom prst="rect">
            <a:avLst/>
          </a:prstGeom>
          <a:noFill/>
          <a:extLst>
            <a:ext uri="{909E8E84-426E-40DD-AFC4-6F175D3DCCD1}">
              <a14:hiddenFill xmlns:a14="http://schemas.microsoft.com/office/drawing/2010/main">
                <a:solidFill>
                  <a:srgbClr val="FFFFFF"/>
                </a:solidFill>
              </a14:hiddenFill>
            </a:ext>
          </a:extLst>
        </p:spPr>
      </p:pic>
      <p:sp>
        <p:nvSpPr>
          <p:cNvPr id="5" name="URL"/>
          <p:cNvSpPr/>
          <p:nvPr/>
        </p:nvSpPr>
        <p:spPr>
          <a:xfrm>
            <a:off x="9320701" y="6531476"/>
            <a:ext cx="2871299" cy="523220"/>
          </a:xfrm>
          <a:prstGeom prst="rect">
            <a:avLst/>
          </a:prstGeom>
        </p:spPr>
        <p:txBody>
          <a:bodyPr wrap="none">
            <a:spAutoFit/>
          </a:bodyPr>
          <a:lstStyle/>
          <a:p>
            <a:r>
              <a:rPr lang="en-US" sz="1400" dirty="0">
                <a:hlinkClick r:id="rId3"/>
              </a:rPr>
              <a:t>http://pubs.sciepub.com/env/3/3/2/</a:t>
            </a:r>
            <a:endParaRPr lang="en-US" sz="1400" dirty="0"/>
          </a:p>
          <a:p>
            <a:endParaRPr lang="en-US" sz="1400" dirty="0"/>
          </a:p>
        </p:txBody>
      </p:sp>
    </p:spTree>
    <p:extLst>
      <p:ext uri="{BB962C8B-B14F-4D97-AF65-F5344CB8AC3E}">
        <p14:creationId xmlns:p14="http://schemas.microsoft.com/office/powerpoint/2010/main" val="61094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3679722" y="471949"/>
            <a:ext cx="4832555" cy="687471"/>
          </a:xfrm>
        </p:spPr>
        <p:txBody>
          <a:bodyPr/>
          <a:lstStyle/>
          <a:p>
            <a:r>
              <a:rPr lang="en-US" b="1" dirty="0"/>
              <a:t>Modern Uses of Clay</a:t>
            </a:r>
          </a:p>
        </p:txBody>
      </p:sp>
      <p:sp>
        <p:nvSpPr>
          <p:cNvPr id="3" name="Content"/>
          <p:cNvSpPr>
            <a:spLocks noGrp="1"/>
          </p:cNvSpPr>
          <p:nvPr>
            <p:ph idx="1"/>
          </p:nvPr>
        </p:nvSpPr>
        <p:spPr>
          <a:xfrm>
            <a:off x="5442155" y="1545240"/>
            <a:ext cx="1307690" cy="687471"/>
          </a:xfrm>
        </p:spPr>
        <p:txBody>
          <a:bodyPr/>
          <a:lstStyle/>
          <a:p>
            <a:r>
              <a:rPr lang="en-US" sz="2400" dirty="0"/>
              <a:t>????</a:t>
            </a:r>
          </a:p>
          <a:p>
            <a:pPr marL="457200" lvl="1" indent="0">
              <a:buNone/>
            </a:pPr>
            <a:endParaRPr lang="en-US" sz="2400" dirty="0"/>
          </a:p>
          <a:p>
            <a:pPr marL="914400" lvl="2" indent="0">
              <a:buNone/>
            </a:pPr>
            <a:endParaRPr lang="en-US" sz="2400" dirty="0"/>
          </a:p>
        </p:txBody>
      </p:sp>
    </p:spTree>
    <p:extLst>
      <p:ext uri="{BB962C8B-B14F-4D97-AF65-F5344CB8AC3E}">
        <p14:creationId xmlns:p14="http://schemas.microsoft.com/office/powerpoint/2010/main" val="125355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Modern Uses of Clay</a:t>
            </a:r>
          </a:p>
        </p:txBody>
      </p:sp>
      <p:sp>
        <p:nvSpPr>
          <p:cNvPr id="3" name="Content"/>
          <p:cNvSpPr>
            <a:spLocks noGrp="1"/>
          </p:cNvSpPr>
          <p:nvPr>
            <p:ph idx="1"/>
          </p:nvPr>
        </p:nvSpPr>
        <p:spPr>
          <a:xfrm>
            <a:off x="1981200" y="861110"/>
            <a:ext cx="8229600" cy="5657677"/>
          </a:xfrm>
        </p:spPr>
        <p:txBody>
          <a:bodyPr/>
          <a:lstStyle/>
          <a:p>
            <a:pPr lvl="1"/>
            <a:r>
              <a:rPr lang="en-US" sz="2400" dirty="0"/>
              <a:t>Pottery</a:t>
            </a:r>
          </a:p>
          <a:p>
            <a:pPr lvl="1"/>
            <a:r>
              <a:rPr lang="en-US" sz="2400" dirty="0"/>
              <a:t>Building materials (Italy)</a:t>
            </a:r>
          </a:p>
          <a:p>
            <a:pPr lvl="1"/>
            <a:r>
              <a:rPr lang="en-US" sz="2400" dirty="0"/>
              <a:t>Odor absorbents (cat litter)</a:t>
            </a:r>
          </a:p>
          <a:p>
            <a:pPr lvl="1"/>
            <a:r>
              <a:rPr lang="en-US" sz="2400" dirty="0"/>
              <a:t>Oil drilling wells </a:t>
            </a:r>
          </a:p>
          <a:p>
            <a:pPr lvl="1"/>
            <a:r>
              <a:rPr lang="en-US" sz="2400" dirty="0"/>
              <a:t>Land Fill Liner</a:t>
            </a:r>
          </a:p>
          <a:p>
            <a:pPr lvl="1"/>
            <a:r>
              <a:rPr lang="en-US" sz="2400" dirty="0"/>
              <a:t>Dams</a:t>
            </a:r>
          </a:p>
          <a:p>
            <a:pPr lvl="1"/>
            <a:r>
              <a:rPr lang="en-US" sz="2400" dirty="0"/>
              <a:t>Gasoline production uses clay-based catalysts</a:t>
            </a:r>
          </a:p>
          <a:p>
            <a:pPr lvl="1"/>
            <a:r>
              <a:rPr lang="en-US" sz="2400" dirty="0"/>
              <a:t>Paper making</a:t>
            </a:r>
          </a:p>
          <a:p>
            <a:pPr lvl="1"/>
            <a:r>
              <a:rPr lang="en-US" sz="2400" dirty="0"/>
              <a:t>Hazardous waste </a:t>
            </a:r>
            <a:r>
              <a:rPr lang="en-US" sz="2400" dirty="0" err="1"/>
              <a:t>clean-up</a:t>
            </a:r>
            <a:endParaRPr lang="en-US" sz="2400" dirty="0"/>
          </a:p>
          <a:p>
            <a:pPr lvl="1"/>
            <a:r>
              <a:rPr lang="en-US" sz="2400" dirty="0"/>
              <a:t>Cement Production (1700’s used ground up </a:t>
            </a:r>
            <a:r>
              <a:rPr lang="en-US" sz="2400" dirty="0" err="1"/>
              <a:t>Septarian</a:t>
            </a:r>
            <a:r>
              <a:rPr lang="en-US" sz="2400" dirty="0"/>
              <a:t> Nodules which are clay and calcium carbonate to create a form of concrete)</a:t>
            </a:r>
          </a:p>
          <a:p>
            <a:pPr lvl="1"/>
            <a:r>
              <a:rPr lang="en-US" sz="2400" dirty="0"/>
              <a:t>Chemical Filtering</a:t>
            </a:r>
          </a:p>
          <a:p>
            <a:pPr marL="457200" lvl="1" indent="0">
              <a:buNone/>
            </a:pPr>
            <a:endParaRPr lang="en-US" sz="2400" dirty="0"/>
          </a:p>
          <a:p>
            <a:pPr marL="914400" lvl="2" indent="0">
              <a:buNone/>
            </a:pPr>
            <a:endParaRPr lang="en-US" sz="2400" dirty="0"/>
          </a:p>
        </p:txBody>
      </p:sp>
    </p:spTree>
    <p:extLst>
      <p:ext uri="{BB962C8B-B14F-4D97-AF65-F5344CB8AC3E}">
        <p14:creationId xmlns:p14="http://schemas.microsoft.com/office/powerpoint/2010/main" val="101479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Extraterrestrial Clay?</a:t>
            </a:r>
          </a:p>
        </p:txBody>
      </p:sp>
      <p:sp>
        <p:nvSpPr>
          <p:cNvPr id="3" name="Content"/>
          <p:cNvSpPr>
            <a:spLocks noGrp="1"/>
          </p:cNvSpPr>
          <p:nvPr>
            <p:ph idx="1"/>
          </p:nvPr>
        </p:nvSpPr>
        <p:spPr>
          <a:xfrm>
            <a:off x="3431458" y="1658280"/>
            <a:ext cx="5329084" cy="1143000"/>
          </a:xfrm>
        </p:spPr>
        <p:txBody>
          <a:bodyPr/>
          <a:lstStyle/>
          <a:p>
            <a:r>
              <a:rPr lang="en-US" dirty="0"/>
              <a:t>Clay has been discovered on Mars</a:t>
            </a:r>
          </a:p>
          <a:p>
            <a:pPr lvl="1"/>
            <a:r>
              <a:rPr lang="en-US" dirty="0"/>
              <a:t>Why is that important?</a:t>
            </a:r>
          </a:p>
        </p:txBody>
      </p:sp>
    </p:spTree>
    <p:extLst>
      <p:ext uri="{BB962C8B-B14F-4D97-AF65-F5344CB8AC3E}">
        <p14:creationId xmlns:p14="http://schemas.microsoft.com/office/powerpoint/2010/main" val="32871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1715686" y="0"/>
            <a:ext cx="8952314" cy="1143000"/>
          </a:xfrm>
        </p:spPr>
        <p:txBody>
          <a:bodyPr/>
          <a:lstStyle/>
          <a:p>
            <a:r>
              <a:rPr lang="en-US" b="1" dirty="0"/>
              <a:t>clay</a:t>
            </a:r>
          </a:p>
        </p:txBody>
      </p:sp>
      <p:sp>
        <p:nvSpPr>
          <p:cNvPr id="3" name="Content"/>
          <p:cNvSpPr>
            <a:spLocks noGrp="1"/>
          </p:cNvSpPr>
          <p:nvPr>
            <p:ph idx="1"/>
          </p:nvPr>
        </p:nvSpPr>
        <p:spPr>
          <a:xfrm>
            <a:off x="1981200" y="1035180"/>
            <a:ext cx="8229600" cy="5557349"/>
          </a:xfrm>
        </p:spPr>
        <p:txBody>
          <a:bodyPr/>
          <a:lstStyle/>
          <a:p>
            <a:r>
              <a:rPr lang="en-US" sz="2000" dirty="0"/>
              <a:t>Properties</a:t>
            </a:r>
          </a:p>
          <a:p>
            <a:pPr lvl="1"/>
            <a:r>
              <a:rPr lang="en-US" sz="2000" dirty="0"/>
              <a:t>Plasticity (manipulate at room temperature)</a:t>
            </a:r>
          </a:p>
          <a:p>
            <a:pPr lvl="2"/>
            <a:r>
              <a:rPr lang="en-US" sz="2000" dirty="0"/>
              <a:t>First material to be easily manipulated into complex shapes</a:t>
            </a:r>
          </a:p>
          <a:p>
            <a:pPr lvl="1"/>
            <a:r>
              <a:rPr lang="en-US" sz="2000" dirty="0"/>
              <a:t>Cohesion</a:t>
            </a:r>
          </a:p>
          <a:p>
            <a:pPr lvl="2"/>
            <a:r>
              <a:rPr lang="en-US" sz="2000" dirty="0"/>
              <a:t>Maintains shape</a:t>
            </a:r>
          </a:p>
          <a:p>
            <a:pPr lvl="1"/>
            <a:r>
              <a:rPr lang="en-US" sz="2000" dirty="0"/>
              <a:t>High strength in compression (after drying, baking)</a:t>
            </a:r>
          </a:p>
          <a:p>
            <a:pPr lvl="2"/>
            <a:r>
              <a:rPr lang="en-US" sz="2000" dirty="0"/>
              <a:t>Poor strength in tension</a:t>
            </a:r>
          </a:p>
          <a:p>
            <a:pPr lvl="1"/>
            <a:r>
              <a:rPr lang="en-US" sz="2000" dirty="0"/>
              <a:t>Opaque</a:t>
            </a:r>
          </a:p>
          <a:p>
            <a:pPr lvl="1"/>
            <a:r>
              <a:rPr lang="en-US" sz="2000" dirty="0"/>
              <a:t>Insulating</a:t>
            </a:r>
          </a:p>
          <a:p>
            <a:pPr lvl="1"/>
            <a:r>
              <a:rPr lang="en-US" sz="2000" dirty="0"/>
              <a:t>Can be Chemically transformed</a:t>
            </a:r>
          </a:p>
          <a:p>
            <a:pPr lvl="2"/>
            <a:r>
              <a:rPr lang="en-US" sz="2000" dirty="0"/>
              <a:t>Upon heating to above 1000°C</a:t>
            </a:r>
          </a:p>
          <a:p>
            <a:pPr lvl="2"/>
            <a:r>
              <a:rPr lang="en-US" sz="2000" dirty="0"/>
              <a:t>Remove water </a:t>
            </a:r>
          </a:p>
          <a:p>
            <a:pPr lvl="2"/>
            <a:r>
              <a:rPr lang="en-US" sz="2000" dirty="0"/>
              <a:t>But also induce formation of a chemical bond</a:t>
            </a:r>
          </a:p>
          <a:p>
            <a:pPr lvl="2"/>
            <a:r>
              <a:rPr lang="en-US" sz="2000" dirty="0"/>
              <a:t>Shrinks upon firing</a:t>
            </a:r>
          </a:p>
          <a:p>
            <a:pPr lvl="2"/>
            <a:r>
              <a:rPr lang="en-US" sz="2000" dirty="0"/>
              <a:t>Called a ceramic after firing</a:t>
            </a:r>
          </a:p>
        </p:txBody>
      </p:sp>
    </p:spTree>
    <p:extLst>
      <p:ext uri="{BB962C8B-B14F-4D97-AF65-F5344CB8AC3E}">
        <p14:creationId xmlns:p14="http://schemas.microsoft.com/office/powerpoint/2010/main" val="402616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Modern Uses Continued</a:t>
            </a:r>
          </a:p>
        </p:txBody>
      </p:sp>
      <p:sp>
        <p:nvSpPr>
          <p:cNvPr id="3" name="Content"/>
          <p:cNvSpPr>
            <a:spLocks noGrp="1"/>
          </p:cNvSpPr>
          <p:nvPr>
            <p:ph idx="1"/>
          </p:nvPr>
        </p:nvSpPr>
        <p:spPr/>
        <p:txBody>
          <a:bodyPr/>
          <a:lstStyle/>
          <a:p>
            <a:r>
              <a:rPr lang="en-US" dirty="0"/>
              <a:t>Movies</a:t>
            </a:r>
          </a:p>
          <a:p>
            <a:pPr lvl="1"/>
            <a:endParaRPr lang="en-US" dirty="0"/>
          </a:p>
        </p:txBody>
      </p:sp>
      <p:sp>
        <p:nvSpPr>
          <p:cNvPr id="4" name="YouTube URL"/>
          <p:cNvSpPr txBox="1">
            <a:spLocks/>
          </p:cNvSpPr>
          <p:nvPr/>
        </p:nvSpPr>
        <p:spPr>
          <a:xfrm>
            <a:off x="2477730" y="1973826"/>
            <a:ext cx="6400800" cy="17526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600" kern="1200">
                <a:solidFill>
                  <a:schemeClr val="tx1"/>
                </a:solidFill>
                <a:latin typeface="Optima"/>
                <a:ea typeface="+mn-ea"/>
                <a:cs typeface="Optima"/>
              </a:defRPr>
            </a:lvl1pPr>
            <a:lvl2pPr marL="742950" indent="-285750" algn="l" defTabSz="457200" rtl="0" eaLnBrk="1" latinLnBrk="0" hangingPunct="1">
              <a:spcBef>
                <a:spcPct val="20000"/>
              </a:spcBef>
              <a:buFont typeface="Arial"/>
              <a:buChar char="–"/>
              <a:defRPr sz="2600" kern="1200">
                <a:solidFill>
                  <a:schemeClr val="tx1"/>
                </a:solidFill>
                <a:latin typeface="Optima"/>
                <a:ea typeface="+mn-ea"/>
                <a:cs typeface="Optima"/>
              </a:defRPr>
            </a:lvl2pPr>
            <a:lvl3pPr marL="1143000" indent="-228600" algn="l" defTabSz="457200" rtl="0" eaLnBrk="1" latinLnBrk="0" hangingPunct="1">
              <a:spcBef>
                <a:spcPct val="20000"/>
              </a:spcBef>
              <a:buFont typeface="Arial"/>
              <a:buChar char="•"/>
              <a:defRPr sz="2600" kern="1200">
                <a:solidFill>
                  <a:schemeClr val="tx1"/>
                </a:solidFill>
                <a:latin typeface="Optima"/>
                <a:ea typeface="+mn-ea"/>
                <a:cs typeface="Optima"/>
              </a:defRPr>
            </a:lvl3pPr>
            <a:lvl4pPr marL="1600200" indent="-228600" algn="l" defTabSz="457200" rtl="0" eaLnBrk="1" latinLnBrk="0" hangingPunct="1">
              <a:spcBef>
                <a:spcPct val="20000"/>
              </a:spcBef>
              <a:buFont typeface="Arial"/>
              <a:buChar char="–"/>
              <a:defRPr sz="2600" kern="1200">
                <a:solidFill>
                  <a:schemeClr val="tx1"/>
                </a:solidFill>
                <a:latin typeface="Optima"/>
                <a:ea typeface="+mn-ea"/>
                <a:cs typeface="Optima"/>
              </a:defRPr>
            </a:lvl4pPr>
            <a:lvl5pPr marL="2057400" indent="-228600" algn="l" defTabSz="457200" rtl="0" eaLnBrk="1" latinLnBrk="0" hangingPunct="1">
              <a:spcBef>
                <a:spcPct val="20000"/>
              </a:spcBef>
              <a:buFont typeface="Arial"/>
              <a:buChar char="»"/>
              <a:defRPr sz="2600" kern="1200">
                <a:solidFill>
                  <a:schemeClr val="tx1"/>
                </a:solidFill>
                <a:latin typeface="Optima"/>
                <a:ea typeface="+mn-ea"/>
                <a:cs typeface="Optim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hlinkClick r:id="rId2"/>
              </a:rPr>
              <a:t>https://www.youtube.com/watch?v=jVdlxwX6A7g</a:t>
            </a:r>
            <a:endParaRPr lang="en-US" dirty="0"/>
          </a:p>
        </p:txBody>
      </p:sp>
    </p:spTree>
    <p:extLst>
      <p:ext uri="{BB962C8B-B14F-4D97-AF65-F5344CB8AC3E}">
        <p14:creationId xmlns:p14="http://schemas.microsoft.com/office/powerpoint/2010/main" val="734242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Clay Structure"/>
          <p:cNvSpPr>
            <a:spLocks noGrp="1"/>
          </p:cNvSpPr>
          <p:nvPr>
            <p:ph type="title"/>
          </p:nvPr>
        </p:nvSpPr>
        <p:spPr/>
        <p:txBody>
          <a:bodyPr/>
          <a:lstStyle/>
          <a:p>
            <a:r>
              <a:rPr lang="en-US" b="1" dirty="0"/>
              <a:t>Clay structure</a:t>
            </a:r>
          </a:p>
        </p:txBody>
      </p:sp>
      <p:sp>
        <p:nvSpPr>
          <p:cNvPr id="8" name="Content"/>
          <p:cNvSpPr txBox="1"/>
          <p:nvPr/>
        </p:nvSpPr>
        <p:spPr>
          <a:xfrm>
            <a:off x="8622700" y="1481667"/>
            <a:ext cx="2362090" cy="5078313"/>
          </a:xfrm>
          <a:prstGeom prst="rect">
            <a:avLst/>
          </a:prstGeom>
          <a:noFill/>
        </p:spPr>
        <p:txBody>
          <a:bodyPr wrap="square" rtlCol="0">
            <a:spAutoFit/>
          </a:bodyPr>
          <a:lstStyle/>
          <a:p>
            <a:r>
              <a:rPr lang="en-US" dirty="0">
                <a:latin typeface="Optima"/>
              </a:rPr>
              <a:t>Properties:</a:t>
            </a:r>
          </a:p>
          <a:p>
            <a:r>
              <a:rPr lang="en-US" dirty="0">
                <a:latin typeface="Optima"/>
              </a:rPr>
              <a:t>With water layers can slide past each other, which leads to </a:t>
            </a:r>
          </a:p>
          <a:p>
            <a:r>
              <a:rPr lang="en-US" dirty="0">
                <a:latin typeface="Optima"/>
                <a:sym typeface="Wingdings" panose="05000000000000000000" pitchFamily="2" charset="2"/>
              </a:rPr>
              <a:t></a:t>
            </a:r>
            <a:r>
              <a:rPr lang="en-US" dirty="0">
                <a:latin typeface="Optima"/>
              </a:rPr>
              <a:t> plasticity</a:t>
            </a:r>
          </a:p>
          <a:p>
            <a:endParaRPr lang="en-US" dirty="0">
              <a:latin typeface="Optima"/>
            </a:endParaRPr>
          </a:p>
          <a:p>
            <a:r>
              <a:rPr lang="en-US" dirty="0">
                <a:latin typeface="Optima"/>
              </a:rPr>
              <a:t>Upon drying the clay it will harden but no chemical reaction is induced, which leads to </a:t>
            </a:r>
            <a:r>
              <a:rPr lang="en-US" dirty="0">
                <a:latin typeface="Optima"/>
                <a:sym typeface="Wingdings" panose="05000000000000000000" pitchFamily="2" charset="2"/>
              </a:rPr>
              <a:t></a:t>
            </a:r>
            <a:r>
              <a:rPr lang="en-US" dirty="0">
                <a:latin typeface="Optima"/>
              </a:rPr>
              <a:t> sundried bricks</a:t>
            </a:r>
          </a:p>
          <a:p>
            <a:endParaRPr lang="en-US" dirty="0">
              <a:latin typeface="Optima"/>
            </a:endParaRPr>
          </a:p>
          <a:p>
            <a:r>
              <a:rPr lang="en-US" dirty="0">
                <a:latin typeface="Optima"/>
              </a:rPr>
              <a:t>Upon firing (&gt;1000°C) can induce chemical bonding of the layers</a:t>
            </a:r>
          </a:p>
          <a:p>
            <a:r>
              <a:rPr lang="en-US" dirty="0">
                <a:latin typeface="Optima"/>
              </a:rPr>
              <a:t> (formation of Si-O-Si bonds), which leads to </a:t>
            </a:r>
            <a:r>
              <a:rPr lang="en-US" dirty="0">
                <a:latin typeface="Optima"/>
                <a:sym typeface="Wingdings" panose="05000000000000000000" pitchFamily="2" charset="2"/>
              </a:rPr>
              <a:t></a:t>
            </a:r>
            <a:r>
              <a:rPr lang="en-US" dirty="0">
                <a:latin typeface="Optima"/>
              </a:rPr>
              <a:t> Ceramics</a:t>
            </a:r>
          </a:p>
        </p:txBody>
      </p:sp>
      <p:pic>
        <p:nvPicPr>
          <p:cNvPr id="7" name="Image" descr="Clay Mineral Structure, showing atomic composition of two clay mineral layers separated by &quot;Interlayer Water and cations.&quot; Graph key include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143000"/>
            <a:ext cx="6735704" cy="5051778"/>
          </a:xfrm>
          <a:prstGeom prst="rect">
            <a:avLst/>
          </a:prstGeom>
        </p:spPr>
      </p:pic>
      <p:sp>
        <p:nvSpPr>
          <p:cNvPr id="13" name="Silica, Aluminum atom">
            <a:extLst>
              <a:ext uri="{FF2B5EF4-FFF2-40B4-BE49-F238E27FC236}">
                <a16:creationId xmlns:a16="http://schemas.microsoft.com/office/drawing/2014/main" id="{ABC7F41C-22F7-4855-930D-95C1B7C90515}"/>
              </a:ext>
            </a:extLst>
          </p:cNvPr>
          <p:cNvSpPr txBox="1"/>
          <p:nvPr/>
        </p:nvSpPr>
        <p:spPr>
          <a:xfrm>
            <a:off x="1885349" y="3668889"/>
            <a:ext cx="1702967" cy="292388"/>
          </a:xfrm>
          <a:prstGeom prst="rect">
            <a:avLst/>
          </a:prstGeom>
          <a:solidFill>
            <a:schemeClr val="bg1"/>
          </a:solidFill>
        </p:spPr>
        <p:txBody>
          <a:bodyPr wrap="none" rtlCol="0">
            <a:spAutoFit/>
          </a:bodyPr>
          <a:lstStyle/>
          <a:p>
            <a:r>
              <a:rPr lang="en-US" sz="1300" dirty="0"/>
              <a:t>Silica, Aluminum atom</a:t>
            </a:r>
          </a:p>
        </p:txBody>
      </p:sp>
      <p:sp>
        <p:nvSpPr>
          <p:cNvPr id="9" name="Aluminum or Magnesium"/>
          <p:cNvSpPr txBox="1"/>
          <p:nvPr/>
        </p:nvSpPr>
        <p:spPr>
          <a:xfrm>
            <a:off x="1872248" y="3958521"/>
            <a:ext cx="1903339" cy="292388"/>
          </a:xfrm>
          <a:prstGeom prst="rect">
            <a:avLst/>
          </a:prstGeom>
          <a:solidFill>
            <a:schemeClr val="bg1"/>
          </a:solidFill>
        </p:spPr>
        <p:txBody>
          <a:bodyPr wrap="square" rtlCol="0">
            <a:spAutoFit/>
          </a:bodyPr>
          <a:lstStyle/>
          <a:p>
            <a:r>
              <a:rPr lang="en-US" sz="1300" dirty="0"/>
              <a:t>Aluminum or Magnesium</a:t>
            </a:r>
          </a:p>
        </p:txBody>
      </p:sp>
      <p:sp>
        <p:nvSpPr>
          <p:cNvPr id="11" name="Oxygen atom">
            <a:extLst>
              <a:ext uri="{FF2B5EF4-FFF2-40B4-BE49-F238E27FC236}">
                <a16:creationId xmlns:a16="http://schemas.microsoft.com/office/drawing/2014/main" id="{63E0C98C-1FF1-436B-9545-DB9C1C5ADF53}"/>
              </a:ext>
            </a:extLst>
          </p:cNvPr>
          <p:cNvSpPr txBox="1"/>
          <p:nvPr/>
        </p:nvSpPr>
        <p:spPr>
          <a:xfrm>
            <a:off x="1975386" y="4248153"/>
            <a:ext cx="1081130" cy="292388"/>
          </a:xfrm>
          <a:prstGeom prst="rect">
            <a:avLst/>
          </a:prstGeom>
          <a:solidFill>
            <a:schemeClr val="bg1"/>
          </a:solidFill>
        </p:spPr>
        <p:txBody>
          <a:bodyPr wrap="none" rtlCol="0">
            <a:spAutoFit/>
          </a:bodyPr>
          <a:lstStyle/>
          <a:p>
            <a:r>
              <a:rPr lang="en-US" sz="1300" dirty="0"/>
              <a:t>Oxygen atom</a:t>
            </a:r>
          </a:p>
        </p:txBody>
      </p:sp>
      <p:sp>
        <p:nvSpPr>
          <p:cNvPr id="12" name="Hydroxyl group">
            <a:extLst>
              <a:ext uri="{FF2B5EF4-FFF2-40B4-BE49-F238E27FC236}">
                <a16:creationId xmlns:a16="http://schemas.microsoft.com/office/drawing/2014/main" id="{872B4DA0-66E8-4BB6-9BEB-538F67487B58}"/>
              </a:ext>
            </a:extLst>
          </p:cNvPr>
          <p:cNvSpPr txBox="1"/>
          <p:nvPr/>
        </p:nvSpPr>
        <p:spPr>
          <a:xfrm>
            <a:off x="1931240" y="4513366"/>
            <a:ext cx="1212833" cy="292388"/>
          </a:xfrm>
          <a:prstGeom prst="rect">
            <a:avLst/>
          </a:prstGeom>
          <a:solidFill>
            <a:schemeClr val="bg1"/>
          </a:solidFill>
        </p:spPr>
        <p:txBody>
          <a:bodyPr wrap="none" rtlCol="0">
            <a:spAutoFit/>
          </a:bodyPr>
          <a:lstStyle/>
          <a:p>
            <a:r>
              <a:rPr lang="en-US" sz="1300" dirty="0"/>
              <a:t>Hydroxyl group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609600" y="-44245"/>
            <a:ext cx="10972800" cy="1143000"/>
          </a:xfrm>
        </p:spPr>
        <p:txBody>
          <a:bodyPr/>
          <a:lstStyle/>
          <a:p>
            <a:r>
              <a:rPr lang="en-US" b="1" dirty="0"/>
              <a:t>Clay structure</a:t>
            </a:r>
          </a:p>
        </p:txBody>
      </p:sp>
      <p:sp>
        <p:nvSpPr>
          <p:cNvPr id="8" name="Content"/>
          <p:cNvSpPr txBox="1"/>
          <p:nvPr/>
        </p:nvSpPr>
        <p:spPr>
          <a:xfrm>
            <a:off x="8113060" y="1149828"/>
            <a:ext cx="2362090" cy="5078313"/>
          </a:xfrm>
          <a:prstGeom prst="rect">
            <a:avLst/>
          </a:prstGeom>
          <a:noFill/>
        </p:spPr>
        <p:txBody>
          <a:bodyPr wrap="square" rtlCol="0">
            <a:spAutoFit/>
          </a:bodyPr>
          <a:lstStyle/>
          <a:p>
            <a:r>
              <a:rPr lang="en-US" dirty="0">
                <a:latin typeface="Optima"/>
              </a:rPr>
              <a:t>Properties:</a:t>
            </a:r>
          </a:p>
          <a:p>
            <a:r>
              <a:rPr lang="en-US" dirty="0">
                <a:latin typeface="Optima"/>
              </a:rPr>
              <a:t>With water layers can slide past each other, which leads to </a:t>
            </a:r>
          </a:p>
          <a:p>
            <a:r>
              <a:rPr lang="en-US" dirty="0">
                <a:latin typeface="Optima"/>
                <a:sym typeface="Wingdings" panose="05000000000000000000" pitchFamily="2" charset="2"/>
              </a:rPr>
              <a:t></a:t>
            </a:r>
            <a:r>
              <a:rPr lang="en-US" dirty="0">
                <a:latin typeface="Optima"/>
              </a:rPr>
              <a:t> plasticity</a:t>
            </a:r>
          </a:p>
          <a:p>
            <a:endParaRPr lang="en-US" dirty="0">
              <a:latin typeface="Optima"/>
            </a:endParaRPr>
          </a:p>
          <a:p>
            <a:r>
              <a:rPr lang="en-US" dirty="0">
                <a:latin typeface="Optima"/>
              </a:rPr>
              <a:t>Upon drying the clay it will harden but no chemical reaction is induced, which leads to </a:t>
            </a:r>
            <a:r>
              <a:rPr lang="en-US" dirty="0">
                <a:latin typeface="Optima"/>
                <a:sym typeface="Wingdings" panose="05000000000000000000" pitchFamily="2" charset="2"/>
              </a:rPr>
              <a:t></a:t>
            </a:r>
            <a:r>
              <a:rPr lang="en-US" dirty="0">
                <a:latin typeface="Optima"/>
              </a:rPr>
              <a:t> sundried bricks</a:t>
            </a:r>
          </a:p>
          <a:p>
            <a:endParaRPr lang="en-US" dirty="0">
              <a:latin typeface="Optima"/>
            </a:endParaRPr>
          </a:p>
          <a:p>
            <a:r>
              <a:rPr lang="en-US" dirty="0">
                <a:latin typeface="Optima"/>
              </a:rPr>
              <a:t>Upon firing (&gt;1000°C) can induce chemical bonding of the layers</a:t>
            </a:r>
          </a:p>
          <a:p>
            <a:r>
              <a:rPr lang="en-US" dirty="0">
                <a:latin typeface="Optima"/>
              </a:rPr>
              <a:t> (formation of Si-O-Si bonds), which leads to </a:t>
            </a:r>
            <a:r>
              <a:rPr lang="en-US" dirty="0">
                <a:latin typeface="Optima"/>
                <a:sym typeface="Wingdings" panose="05000000000000000000" pitchFamily="2" charset="2"/>
              </a:rPr>
              <a:t></a:t>
            </a:r>
            <a:r>
              <a:rPr lang="en-US" dirty="0">
                <a:latin typeface="Optima"/>
              </a:rPr>
              <a:t> Ceramics</a:t>
            </a:r>
          </a:p>
        </p:txBody>
      </p:sp>
      <p:grpSp>
        <p:nvGrpSpPr>
          <p:cNvPr id="4" name="Image" descr="Photograph">
            <a:extLst>
              <a:ext uri="{FF2B5EF4-FFF2-40B4-BE49-F238E27FC236}">
                <a16:creationId xmlns:a16="http://schemas.microsoft.com/office/drawing/2014/main" id="{0C57400A-3A23-4A5C-9714-820D6D7F7CAE}"/>
              </a:ext>
            </a:extLst>
          </p:cNvPr>
          <p:cNvGrpSpPr/>
          <p:nvPr/>
        </p:nvGrpSpPr>
        <p:grpSpPr>
          <a:xfrm>
            <a:off x="3636584" y="1036925"/>
            <a:ext cx="3263164" cy="4979267"/>
            <a:chOff x="3636584" y="1036925"/>
            <a:chExt cx="3263164" cy="4979267"/>
          </a:xfrm>
        </p:grpSpPr>
        <p:sp>
          <p:nvSpPr>
            <p:cNvPr id="3" name="Label">
              <a:extLst>
                <a:ext uri="{C183D7F6-B498-43B3-948B-1728B52AA6E4}">
                  <adec:decorative xmlns:adec="http://schemas.microsoft.com/office/drawing/2017/decorative" val="0"/>
                </a:ext>
              </a:extLst>
            </p:cNvPr>
            <p:cNvSpPr txBox="1"/>
            <p:nvPr/>
          </p:nvSpPr>
          <p:spPr>
            <a:xfrm>
              <a:off x="3774744" y="5646860"/>
              <a:ext cx="2986843" cy="369332"/>
            </a:xfrm>
            <a:prstGeom prst="rect">
              <a:avLst/>
            </a:prstGeom>
            <a:noFill/>
          </p:spPr>
          <p:txBody>
            <a:bodyPr wrap="none" rtlCol="0">
              <a:spAutoFit/>
            </a:bodyPr>
            <a:lstStyle/>
            <a:p>
              <a:r>
                <a:rPr lang="en-US" dirty="0"/>
                <a:t>SEM Image of Kaolinite 1350X</a:t>
              </a:r>
            </a:p>
          </p:txBody>
        </p:sp>
        <p:pic>
          <p:nvPicPr>
            <p:cNvPr id="10" name="SEM Image of Kaolinite 1350X"/>
            <p:cNvPicPr>
              <a:picLocks noChangeAspect="1"/>
            </p:cNvPicPr>
            <p:nvPr/>
          </p:nvPicPr>
          <p:blipFill>
            <a:blip r:embed="rId3"/>
            <a:stretch>
              <a:fillRect/>
            </a:stretch>
          </p:blipFill>
          <p:spPr>
            <a:xfrm>
              <a:off x="3636584" y="1036925"/>
              <a:ext cx="3263164" cy="4331110"/>
            </a:xfrm>
            <a:prstGeom prst="rect">
              <a:avLst/>
            </a:prstGeom>
          </p:spPr>
        </p:pic>
      </p:grpSp>
    </p:spTree>
    <p:extLst>
      <p:ext uri="{BB962C8B-B14F-4D97-AF65-F5344CB8AC3E}">
        <p14:creationId xmlns:p14="http://schemas.microsoft.com/office/powerpoint/2010/main" val="166159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Where does Clay come from?</a:t>
            </a:r>
          </a:p>
        </p:txBody>
      </p:sp>
      <p:sp>
        <p:nvSpPr>
          <p:cNvPr id="3" name="Content"/>
          <p:cNvSpPr>
            <a:spLocks noGrp="1"/>
          </p:cNvSpPr>
          <p:nvPr>
            <p:ph idx="1"/>
          </p:nvPr>
        </p:nvSpPr>
        <p:spPr>
          <a:xfrm>
            <a:off x="2052918" y="1137892"/>
            <a:ext cx="8229600" cy="4982689"/>
          </a:xfrm>
        </p:spPr>
        <p:txBody>
          <a:bodyPr/>
          <a:lstStyle/>
          <a:p>
            <a:r>
              <a:rPr lang="en-US" sz="2400" dirty="0"/>
              <a:t>Form from weathering of rocks</a:t>
            </a:r>
          </a:p>
          <a:p>
            <a:pPr lvl="1"/>
            <a:r>
              <a:rPr lang="en-US" sz="2400" dirty="0"/>
              <a:t>Weak acids dissolve silicate bearing rocks</a:t>
            </a:r>
          </a:p>
          <a:p>
            <a:pPr lvl="1"/>
            <a:r>
              <a:rPr lang="en-US" sz="2400" dirty="0"/>
              <a:t>Clays defined by size &lt;2µm (&lt;0.0002cm in diameter)</a:t>
            </a:r>
          </a:p>
          <a:p>
            <a:pPr lvl="1"/>
            <a:r>
              <a:rPr lang="en-US" sz="2400" dirty="0"/>
              <a:t>Doesn’t  naturally settle</a:t>
            </a:r>
          </a:p>
          <a:p>
            <a:pPr lvl="1"/>
            <a:r>
              <a:rPr lang="en-US" sz="2400" dirty="0"/>
              <a:t>Silt is larger</a:t>
            </a:r>
          </a:p>
          <a:p>
            <a:r>
              <a:rPr lang="en-US" sz="2400" dirty="0"/>
              <a:t>Primary clays found at site of formation, secondary clays washed downstream</a:t>
            </a:r>
          </a:p>
          <a:p>
            <a:r>
              <a:rPr lang="en-US" sz="2400" dirty="0"/>
              <a:t>Clays have many different types </a:t>
            </a:r>
          </a:p>
          <a:p>
            <a:pPr lvl="1"/>
            <a:r>
              <a:rPr lang="en-US" sz="2400" dirty="0"/>
              <a:t>Depends on the minerals in the soil</a:t>
            </a:r>
          </a:p>
          <a:p>
            <a:pPr lvl="1"/>
            <a:r>
              <a:rPr lang="en-US" sz="2400" dirty="0"/>
              <a:t>Lots of clay formed after glaciation</a:t>
            </a:r>
          </a:p>
          <a:p>
            <a:pPr lvl="1"/>
            <a:r>
              <a:rPr lang="en-US" sz="2400" dirty="0"/>
              <a:t>Examples:  Kaolinite and </a:t>
            </a:r>
            <a:r>
              <a:rPr lang="en-US" sz="2400" dirty="0" err="1"/>
              <a:t>Smectite</a:t>
            </a:r>
            <a:r>
              <a:rPr lang="en-US" sz="2400" dirty="0"/>
              <a:t> </a:t>
            </a:r>
          </a:p>
          <a:p>
            <a:pPr lvl="1"/>
            <a:endParaRPr lang="en-US" sz="2400" dirty="0"/>
          </a:p>
          <a:p>
            <a:endParaRPr lang="en-US" sz="2400" dirty="0"/>
          </a:p>
        </p:txBody>
      </p:sp>
    </p:spTree>
    <p:extLst>
      <p:ext uri="{BB962C8B-B14F-4D97-AF65-F5344CB8AC3E}">
        <p14:creationId xmlns:p14="http://schemas.microsoft.com/office/powerpoint/2010/main" val="408663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Types of Clay</a:t>
            </a:r>
          </a:p>
        </p:txBody>
      </p:sp>
      <p:sp>
        <p:nvSpPr>
          <p:cNvPr id="3" name="Content"/>
          <p:cNvSpPr>
            <a:spLocks noGrp="1"/>
          </p:cNvSpPr>
          <p:nvPr>
            <p:ph idx="1"/>
          </p:nvPr>
        </p:nvSpPr>
        <p:spPr>
          <a:xfrm>
            <a:off x="609600" y="1348564"/>
            <a:ext cx="10972800" cy="4019850"/>
          </a:xfrm>
        </p:spPr>
        <p:txBody>
          <a:bodyPr/>
          <a:lstStyle/>
          <a:p>
            <a:r>
              <a:rPr lang="en-US" dirty="0"/>
              <a:t>Kaolinite (1 part Al</a:t>
            </a:r>
            <a:r>
              <a:rPr lang="en-US" baseline="-25000" dirty="0"/>
              <a:t>2</a:t>
            </a:r>
            <a:r>
              <a:rPr lang="en-US" dirty="0"/>
              <a:t>O</a:t>
            </a:r>
            <a:r>
              <a:rPr lang="en-US" baseline="-25000" dirty="0"/>
              <a:t>3</a:t>
            </a:r>
            <a:r>
              <a:rPr lang="en-US" dirty="0"/>
              <a:t> and 2 parts SiO</a:t>
            </a:r>
            <a:r>
              <a:rPr lang="en-US" baseline="-25000" dirty="0"/>
              <a:t>2</a:t>
            </a:r>
            <a:r>
              <a:rPr lang="en-US" dirty="0"/>
              <a:t> and 2 H</a:t>
            </a:r>
            <a:r>
              <a:rPr lang="en-US" baseline="-25000" dirty="0"/>
              <a:t>2</a:t>
            </a:r>
            <a:r>
              <a:rPr lang="en-US" dirty="0"/>
              <a:t>O)</a:t>
            </a:r>
          </a:p>
          <a:p>
            <a:pPr lvl="1"/>
            <a:r>
              <a:rPr lang="en-US" sz="2800" dirty="0"/>
              <a:t>1:1 (1 </a:t>
            </a:r>
            <a:r>
              <a:rPr lang="en-US" sz="2800" dirty="0" err="1"/>
              <a:t>tetrahedra</a:t>
            </a:r>
            <a:r>
              <a:rPr lang="en-US" sz="2800" dirty="0"/>
              <a:t> layer then 1 </a:t>
            </a:r>
            <a:r>
              <a:rPr lang="en-US" sz="2800" dirty="0" err="1"/>
              <a:t>octahedra</a:t>
            </a:r>
            <a:r>
              <a:rPr lang="en-US" sz="2800" dirty="0"/>
              <a:t> layer)</a:t>
            </a:r>
          </a:p>
          <a:p>
            <a:pPr lvl="1"/>
            <a:r>
              <a:rPr lang="en-US" dirty="0"/>
              <a:t>Also called china Clay</a:t>
            </a:r>
          </a:p>
          <a:p>
            <a:pPr lvl="1"/>
            <a:r>
              <a:rPr lang="en-US" dirty="0"/>
              <a:t>Low shrink-swell capacity</a:t>
            </a:r>
          </a:p>
          <a:p>
            <a:pPr lvl="1"/>
            <a:r>
              <a:rPr lang="en-US" dirty="0"/>
              <a:t>Heat below 550°C and its reversible drying</a:t>
            </a:r>
          </a:p>
          <a:p>
            <a:pPr lvl="1"/>
            <a:r>
              <a:rPr lang="en-US" dirty="0"/>
              <a:t>Heat above 1000°C and you make stoneware dishes</a:t>
            </a:r>
          </a:p>
          <a:p>
            <a:pPr lvl="1"/>
            <a:r>
              <a:rPr lang="en-US" dirty="0"/>
              <a:t>Used in porcelain, toothpaste, cosmetics, paint, organic farming, </a:t>
            </a:r>
            <a:r>
              <a:rPr lang="en-US" dirty="0" err="1"/>
              <a:t>Kaopectate</a:t>
            </a:r>
            <a:r>
              <a:rPr lang="en-US" dirty="0"/>
              <a:t>, Quick-clot combat gauze.</a:t>
            </a:r>
          </a:p>
          <a:p>
            <a:pPr lvl="1"/>
            <a:endParaRPr lang="en-US" dirty="0"/>
          </a:p>
        </p:txBody>
      </p:sp>
    </p:spTree>
    <p:extLst>
      <p:ext uri="{BB962C8B-B14F-4D97-AF65-F5344CB8AC3E}">
        <p14:creationId xmlns:p14="http://schemas.microsoft.com/office/powerpoint/2010/main" val="2308664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dirty="0"/>
              <a:t>Types of Clay</a:t>
            </a:r>
          </a:p>
        </p:txBody>
      </p:sp>
      <p:sp>
        <p:nvSpPr>
          <p:cNvPr id="3" name="Content"/>
          <p:cNvSpPr>
            <a:spLocks noGrp="1"/>
          </p:cNvSpPr>
          <p:nvPr>
            <p:ph idx="1"/>
          </p:nvPr>
        </p:nvSpPr>
        <p:spPr>
          <a:xfrm>
            <a:off x="1799303" y="945440"/>
            <a:ext cx="8229600" cy="4525963"/>
          </a:xfrm>
        </p:spPr>
        <p:txBody>
          <a:bodyPr/>
          <a:lstStyle/>
          <a:p>
            <a:r>
              <a:rPr lang="en-US" dirty="0" err="1"/>
              <a:t>Smectite</a:t>
            </a:r>
            <a:r>
              <a:rPr lang="en-US" dirty="0"/>
              <a:t> Clay</a:t>
            </a:r>
          </a:p>
          <a:p>
            <a:pPr lvl="1"/>
            <a:r>
              <a:rPr lang="en-US" dirty="0" err="1"/>
              <a:t>Montmorillonite</a:t>
            </a:r>
            <a:r>
              <a:rPr lang="en-US" dirty="0"/>
              <a:t>  most common form</a:t>
            </a:r>
          </a:p>
          <a:p>
            <a:pPr lvl="1"/>
            <a:r>
              <a:rPr lang="en-US" sz="2800" dirty="0"/>
              <a:t>2:1 (2 tetrahedra:1 </a:t>
            </a:r>
            <a:r>
              <a:rPr lang="en-US" sz="2800" dirty="0" err="1"/>
              <a:t>octahedra</a:t>
            </a:r>
            <a:r>
              <a:rPr lang="en-US" sz="2800" dirty="0"/>
              <a:t>) (1T:1O:1T)</a:t>
            </a:r>
          </a:p>
          <a:p>
            <a:pPr lvl="1"/>
            <a:r>
              <a:rPr lang="en-US" dirty="0"/>
              <a:t>Opposite of Kaolinite it has a large shrink-swell capacity</a:t>
            </a:r>
          </a:p>
          <a:p>
            <a:pPr lvl="1"/>
            <a:r>
              <a:rPr lang="en-US" dirty="0"/>
              <a:t>Used in oil drilling, cores of dams, liners in landfills, cat litter, can cause micelles to assemble into vesicles, look like cell membranes.  It also helps nucleotides assemble into RNA which will end up inside the vesicles.  These are the building blocks of early </a:t>
            </a:r>
            <a:r>
              <a:rPr lang="en-US" dirty="0" err="1"/>
              <a:t>lifeforms</a:t>
            </a:r>
            <a:r>
              <a:rPr lang="en-US" dirty="0"/>
              <a:t>.</a:t>
            </a:r>
          </a:p>
          <a:p>
            <a:pPr lvl="1"/>
            <a:endParaRPr lang="en-US" dirty="0"/>
          </a:p>
        </p:txBody>
      </p:sp>
    </p:spTree>
    <p:extLst>
      <p:ext uri="{BB962C8B-B14F-4D97-AF65-F5344CB8AC3E}">
        <p14:creationId xmlns:p14="http://schemas.microsoft.com/office/powerpoint/2010/main" val="2191274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b="1" dirty="0"/>
              <a:t>Clay structure</a:t>
            </a:r>
          </a:p>
        </p:txBody>
      </p:sp>
      <p:sp>
        <p:nvSpPr>
          <p:cNvPr id="5" name="Kaolinite Label"/>
          <p:cNvSpPr txBox="1"/>
          <p:nvPr/>
        </p:nvSpPr>
        <p:spPr>
          <a:xfrm>
            <a:off x="2378731" y="5168199"/>
            <a:ext cx="1642373" cy="584775"/>
          </a:xfrm>
          <a:prstGeom prst="rect">
            <a:avLst/>
          </a:prstGeom>
          <a:noFill/>
        </p:spPr>
        <p:txBody>
          <a:bodyPr wrap="none" rtlCol="0">
            <a:spAutoFit/>
          </a:bodyPr>
          <a:lstStyle/>
          <a:p>
            <a:r>
              <a:rPr lang="en-US" sz="3200" dirty="0"/>
              <a:t>Kaolinite</a:t>
            </a:r>
          </a:p>
        </p:txBody>
      </p:sp>
      <p:pic>
        <p:nvPicPr>
          <p:cNvPr id="1026" name="Kaolinite Image" descr="The structure of Kaolinite."/>
          <p:cNvPicPr>
            <a:picLocks noChangeAspect="1" noChangeArrowheads="1"/>
          </p:cNvPicPr>
          <p:nvPr/>
        </p:nvPicPr>
        <p:blipFill rotWithShape="1">
          <a:blip r:embed="rId3">
            <a:extLst>
              <a:ext uri="{28A0092B-C50C-407E-A947-70E740481C1C}">
                <a14:useLocalDpi xmlns:a14="http://schemas.microsoft.com/office/drawing/2010/main" val="0"/>
              </a:ext>
            </a:extLst>
          </a:blip>
          <a:srcRect b="12176"/>
          <a:stretch/>
        </p:blipFill>
        <p:spPr bwMode="auto">
          <a:xfrm rot="184925">
            <a:off x="1833642" y="1944203"/>
            <a:ext cx="3321478" cy="2609633"/>
          </a:xfrm>
          <a:prstGeom prst="rect">
            <a:avLst/>
          </a:prstGeom>
          <a:noFill/>
          <a:extLst>
            <a:ext uri="{909E8E84-426E-40DD-AFC4-6F175D3DCCD1}">
              <a14:hiddenFill xmlns:a14="http://schemas.microsoft.com/office/drawing/2010/main">
                <a:solidFill>
                  <a:srgbClr val="FFFFFF"/>
                </a:solidFill>
              </a14:hiddenFill>
            </a:ext>
          </a:extLst>
        </p:spPr>
      </p:pic>
      <p:sp>
        <p:nvSpPr>
          <p:cNvPr id="12" name="Montmorillonite Label" descr="The structure of Montmorillonite, labeled with arrows that show the &quot;O sheet,&quot; and the &quot;T sheet.&quot; Two other sets of arrows show one layer to be &quot;0.96 mm&quot; and another to be the &quot;interlayer.&quot;"/>
          <p:cNvSpPr txBox="1"/>
          <p:nvPr/>
        </p:nvSpPr>
        <p:spPr>
          <a:xfrm>
            <a:off x="6471472" y="5168199"/>
            <a:ext cx="2938818" cy="584775"/>
          </a:xfrm>
          <a:prstGeom prst="rect">
            <a:avLst/>
          </a:prstGeom>
          <a:noFill/>
        </p:spPr>
        <p:txBody>
          <a:bodyPr wrap="none" rtlCol="0">
            <a:spAutoFit/>
          </a:bodyPr>
          <a:lstStyle/>
          <a:p>
            <a:r>
              <a:rPr lang="en-US" sz="3200" dirty="0" err="1"/>
              <a:t>Montmorillonite</a:t>
            </a:r>
            <a:endParaRPr lang="en-US" sz="3200" dirty="0"/>
          </a:p>
        </p:txBody>
      </p:sp>
      <p:pic>
        <p:nvPicPr>
          <p:cNvPr id="1028" name="Montmorillonite Image" descr="The structure of Montmorillonite, labeled with arrows that show the &quot;O sheet,&quot; and the &quot;T sheet.&quot; Two other sets of arrows show one layer to be &quot;0.96 mm&quot; and another to be the &quot;interlayer.&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3118" y="2079230"/>
            <a:ext cx="3743243" cy="2354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11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8BE2EBE96ABE4E88241E5990F9ED56" ma:contentTypeVersion="12" ma:contentTypeDescription="Create a new document." ma:contentTypeScope="" ma:versionID="2c71e713e03f80c0c1382d138331485b">
  <xsd:schema xmlns:xsd="http://www.w3.org/2001/XMLSchema" xmlns:xs="http://www.w3.org/2001/XMLSchema" xmlns:p="http://schemas.microsoft.com/office/2006/metadata/properties" xmlns:ns2="28bdc614-2b31-40c5-bc67-72d3777859f3" xmlns:ns3="ae8eb5ba-d501-45b7-b9b6-0db9e635b265" targetNamespace="http://schemas.microsoft.com/office/2006/metadata/properties" ma:root="true" ma:fieldsID="70d963f53ca54fe7fd0a8fc4f86231ed" ns2:_="" ns3:_="">
    <xsd:import namespace="28bdc614-2b31-40c5-bc67-72d3777859f3"/>
    <xsd:import namespace="ae8eb5ba-d501-45b7-b9b6-0db9e635b26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dc614-2b31-40c5-bc67-72d3777859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8eb5ba-d501-45b7-b9b6-0db9e635b26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566E3E-3E85-4CEC-AF6F-5F344B138785}">
  <ds:schemaRefs>
    <ds:schemaRef ds:uri="http://schemas.microsoft.com/sharepoint/v3/contenttype/forms"/>
  </ds:schemaRefs>
</ds:datastoreItem>
</file>

<file path=customXml/itemProps2.xml><?xml version="1.0" encoding="utf-8"?>
<ds:datastoreItem xmlns:ds="http://schemas.openxmlformats.org/officeDocument/2006/customXml" ds:itemID="{4792A310-B7EF-4272-BC3B-CACAE4E08A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bdc614-2b31-40c5-bc67-72d3777859f3"/>
    <ds:schemaRef ds:uri="ae8eb5ba-d501-45b7-b9b6-0db9e635b2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795B8F-8E22-40BE-A9FC-C3A4312887A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10104</TotalTime>
  <Words>1225</Words>
  <Application>Microsoft Office PowerPoint</Application>
  <PresentationFormat>Widescreen</PresentationFormat>
  <Paragraphs>232</Paragraphs>
  <Slides>30</Slides>
  <Notes>9</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Dirt</vt:lpstr>
      <vt:lpstr>clay</vt:lpstr>
      <vt:lpstr>clay</vt:lpstr>
      <vt:lpstr>Clay structure</vt:lpstr>
      <vt:lpstr>Clay structure</vt:lpstr>
      <vt:lpstr>Where does Clay come from?</vt:lpstr>
      <vt:lpstr>Types of Clay</vt:lpstr>
      <vt:lpstr>Types of Clay</vt:lpstr>
      <vt:lpstr>Clay structure</vt:lpstr>
      <vt:lpstr>Clay structure</vt:lpstr>
      <vt:lpstr>Early History of Clay</vt:lpstr>
      <vt:lpstr>Earliest Clay Pottery</vt:lpstr>
      <vt:lpstr>Early History of Clay</vt:lpstr>
      <vt:lpstr>Mesopotamia</vt:lpstr>
      <vt:lpstr>Jericho</vt:lpstr>
      <vt:lpstr>Clay Sickle</vt:lpstr>
      <vt:lpstr>Early History of Clay</vt:lpstr>
      <vt:lpstr>Mesopotamia</vt:lpstr>
      <vt:lpstr>Cuneiform</vt:lpstr>
      <vt:lpstr>Ancient Uses</vt:lpstr>
      <vt:lpstr>Clay for construction</vt:lpstr>
      <vt:lpstr>Ancient Uses</vt:lpstr>
      <vt:lpstr>Ocarina?</vt:lpstr>
      <vt:lpstr>Modern Uses</vt:lpstr>
      <vt:lpstr>Modern Uses</vt:lpstr>
      <vt:lpstr>Modern Uses</vt:lpstr>
      <vt:lpstr>Modern Uses of Clay</vt:lpstr>
      <vt:lpstr>Modern Uses of Clay</vt:lpstr>
      <vt:lpstr>Extraterrestrial Clay?</vt:lpstr>
      <vt:lpstr>Modern Uses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Scott Perry</dc:creator>
  <cp:lastModifiedBy>Rebecca McNulty</cp:lastModifiedBy>
  <cp:revision>120</cp:revision>
  <dcterms:created xsi:type="dcterms:W3CDTF">2013-08-29T15:19:37Z</dcterms:created>
  <dcterms:modified xsi:type="dcterms:W3CDTF">2021-06-30T15:26:10Z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0x010100098BE2EBE96ABE4E88241E5990F9ED56</vt:lpwstr>
  </property>
</Properties>
</file>