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6" r:id="rId2"/>
    <p:sldId id="308" r:id="rId3"/>
    <p:sldId id="283" r:id="rId4"/>
    <p:sldId id="284" r:id="rId5"/>
    <p:sldId id="305" r:id="rId6"/>
    <p:sldId id="285" r:id="rId7"/>
    <p:sldId id="286" r:id="rId8"/>
    <p:sldId id="281" r:id="rId9"/>
    <p:sldId id="287" r:id="rId10"/>
    <p:sldId id="288" r:id="rId11"/>
    <p:sldId id="298" r:id="rId12"/>
    <p:sldId id="289" r:id="rId13"/>
    <p:sldId id="302" r:id="rId14"/>
    <p:sldId id="290" r:id="rId15"/>
    <p:sldId id="291" r:id="rId16"/>
    <p:sldId id="307" r:id="rId17"/>
    <p:sldId id="282" r:id="rId18"/>
    <p:sldId id="306" r:id="rId19"/>
    <p:sldId id="301" r:id="rId20"/>
    <p:sldId id="293" r:id="rId21"/>
    <p:sldId id="295" r:id="rId22"/>
    <p:sldId id="294" r:id="rId23"/>
    <p:sldId id="292" r:id="rId24"/>
    <p:sldId id="299" r:id="rId25"/>
    <p:sldId id="303" r:id="rId26"/>
    <p:sldId id="304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0331"/>
  </p:normalViewPr>
  <p:slideViewPr>
    <p:cSldViewPr snapToGrid="0" snapToObjects="1">
      <p:cViewPr varScale="1">
        <p:scale>
          <a:sx n="62" d="100"/>
          <a:sy n="62" d="100"/>
        </p:scale>
        <p:origin x="66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462BDE-622F-4030-A9A9-778FA8CBF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C47FD-CDE1-4DB7-978A-BF9BD16A46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8491A6-5282-4961-B7E4-CB1612A17AAD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088B14-A087-4032-B67A-E6A8D0E27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EC6F51-57A2-4641-8038-3BAFDE49A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E0B81-50AA-4045-B0C4-9AA6803766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7ACD-39B3-4E3F-8334-FFC39E78C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6E2F5F-842C-4567-9181-742BA5B35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71E575A-1FF7-4F7E-B33A-4D00FBAA9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63D261-4C76-44FE-84D5-E0B3625263D4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3E5585F-4FFD-4EAD-ADE1-9668F366E1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F49EFCD-70DE-4A52-B166-549BD8171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4ACF6250-0AC4-474E-B3E7-69E8B76134C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f24_09_pg290.jpg</a:t>
            </a:r>
            <a:br>
              <a:rPr lang="en-US" altLang="en-US" sz="1600" b="1"/>
            </a:br>
            <a:endParaRPr lang="en-US" altLang="en-US" sz="16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73914B0-1CDC-4B66-9587-A02D92954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1D7593-CFB3-4B12-9B9B-9464E946A0C0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7EB624F-9778-46F9-B532-C311B11C5A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10E4C9D-75C1-4462-80CF-4613E9A9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C19CB16D-1A2B-4263-8646-6FB3C743C02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f24_09_pg290.jpg</a:t>
            </a:r>
            <a:br>
              <a:rPr lang="en-US" altLang="en-US" sz="1600" b="1"/>
            </a:br>
            <a:endParaRPr lang="en-US" altLang="en-US" sz="16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D8A76D63-20C6-461E-BD42-0586B204E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89A5A39-815E-4EB1-A9FF-8118EB3E6B6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74D7046-ABAE-41FB-9BD1-36BA1AE46A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C56314B-E91D-458D-8394-3556CB25E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251EE495-D191-4DF3-BB72-CCDF27932B20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b="1"/>
              <a:t>f24_09_pg290.jpg</a:t>
            </a:r>
            <a:br>
              <a:rPr lang="en-US" altLang="en-US" sz="1600" b="1"/>
            </a:br>
            <a:endParaRPr lang="en-US" altLang="en-US" sz="1600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E2B8A60-7D56-49AF-A271-8C6F0B5E5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70CA854-8D95-4016-A09B-67D75323A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did you think of the books? 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is your opinion of the respective writing styles? Organizations?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What did you learn from reading two accounts of the same period?  Did you notice differences in emphasis?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333B981-7392-461B-8A42-4D1E2DE28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56C400-9315-42D6-8FCA-734AC500792E}" type="slidenum">
              <a:rPr lang="en-US" altLang="en-US" smtClean="0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61390-9896-4DAA-A124-37C81EA5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4CE9-D63C-49F0-B829-6DF20BA538E8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44886-B44A-4920-9FFE-58B2F5A8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7B35-EC79-449F-B8C3-FBBF2BCE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01EC-6654-4482-A90D-49B42FEA6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90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0809F-C41E-42B1-BA6B-B7D848C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D3EC-7A4D-4C35-B90E-334B53137426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6619B-B2DC-4FA1-BD98-FE78C21A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BF631-4BCF-43F6-9033-D8B9F68A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B72B-8F67-4ACF-A0B7-B975819BC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9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D946F-9C2C-497D-8F95-4CCCE974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87B2-1945-4659-A9B8-25222835B798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B2394-358D-46F6-BD0F-27265114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AA1DC-76A8-497E-88D8-DCAA6CF3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6323-8648-4A69-AD05-228EE1403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66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D41A-CF94-4544-8066-5BB90FE2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D394-FC82-4ECD-8831-547E22545510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93F4-EC47-4621-87AB-53BD3535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39A79-1A0A-4F81-9BE3-0852562E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6214-D9EF-44B4-BE86-847A8BE9E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9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6599D-378C-4384-82EC-C0AE828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D9235-195E-4A80-A327-FE579D78941D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862F5-3A34-416A-902D-CD1F3B27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942DC-8EC5-409F-9519-A3FF5688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2228-BDF0-4A5C-A1D9-D45B0039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27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9BF051-32C5-485E-87B8-02FE11E1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3CDE-954B-48C3-807E-699252B8A18D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4AF7F-E85B-4817-BB1A-50235741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4B6E1A-5E15-4B31-9E28-CD5CE2E1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F2D12-9842-416A-A47F-9F2B4F4AC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8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AD998E-C8CF-4AE8-B82E-DBA1D2E5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FCCD-9278-4208-B93C-53450B347FDA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246B62-D665-403C-99A8-04C5B012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74DEA-7B5A-4E50-9B26-F08D75CE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9B45-6D58-450C-9DB4-A059934ED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18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C88143-40EA-4017-8561-52ADB05E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7FA6-D1C2-4A07-B3DA-1D9CF68A2FD9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B1D88C-0CA3-4C09-9602-93E0EC44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1B50E8-CAE4-4E78-9E95-7D7D088A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9041-BA8A-4A1D-8B50-1F50BFE4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66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53D68D4-A0C3-4B5F-BF58-B05781EC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F327F-B82C-4631-BB1E-05969B22AAEF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9B0B44-1C1B-4631-BD7F-ADD1F5BD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D70C97-C5A7-4E8F-953A-C404E371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29F5-21EB-414B-B573-CE4756B20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6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45658A-7600-4423-819F-A00EFE66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AC60B-D518-4C54-B0A9-10C01198B0E5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38CAB7-FCE2-48C3-B69F-1BAF4E08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CA6F27-C005-45B0-B22C-7C36D747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E481-5090-487E-9C7C-C97F79486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53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C17DCB-234F-437B-9310-EFA4CA5A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6D81-2CD0-4E23-99D6-AAEAC300E149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6A9B-18F2-4F4D-A077-E9E86458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BF1C73-B81E-4CA5-9398-E8808C98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D65A-BDFF-46ED-AD02-FF2CD6008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7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E97F3-D2B6-442A-8FBC-7BE3D6FF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93F8A76-B16C-40F8-BEAF-D62619C3E9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4778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B835F-1A44-460E-869F-EB7B28AC8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335B21-D879-4E3B-9DC7-C880F88A5990}" type="datetime1">
              <a:rPr lang="en-US" altLang="en-US"/>
              <a:pPr>
                <a:defRPr/>
              </a:pPr>
              <a:t>6/24/2021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5874-5574-44D9-8884-DCB406347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AF4EB-88C1-43F3-9051-C67DEEC73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38AE05-1158-446F-93F7-82E7ADD18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 cap="small">
          <a:solidFill>
            <a:schemeClr val="tx1"/>
          </a:solidFill>
          <a:latin typeface="Optima ExtraBlack"/>
          <a:ea typeface="ＭＳ Ｐゴシック" charset="0"/>
          <a:cs typeface="ＭＳ Ｐゴシック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0"/>
          <a:cs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0"/>
          <a:cs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0"/>
          <a:cs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0"/>
          <a:cs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Optima ExtraBlack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Optima"/>
          <a:ea typeface="ＭＳ Ｐゴシック" panose="020B0600070205080204" pitchFamily="34" charset="-128"/>
          <a:cs typeface="Opti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Optima"/>
          <a:ea typeface="ＭＳ Ｐゴシック" panose="020B0600070205080204" pitchFamily="34" charset="-128"/>
          <a:cs typeface="Opti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Optima"/>
          <a:ea typeface="ＭＳ Ｐゴシック" panose="020B0600070205080204" pitchFamily="34" charset="-128"/>
          <a:cs typeface="Opti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Optima"/>
          <a:ea typeface="ＭＳ Ｐゴシック" panose="020B0600070205080204" pitchFamily="34" charset="-128"/>
          <a:cs typeface="Opti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Optima"/>
          <a:ea typeface="ＭＳ Ｐゴシック" panose="020B0600070205080204" pitchFamily="34" charset="-128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MPs--cGd8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hyperlink" Target="http://d2vlcm61l7u1fs.cloudfront.net/media/5fa/5fabc8f5-c63b-4e9b-b65c-d05ad2626ae5/phpSvCYaJ.png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33LogIy-m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ritanica.com/" TargetMode="External"/><Relationship Id="rId4" Type="http://schemas.openxmlformats.org/officeDocument/2006/relationships/hyperlink" Target="http://media-3.web.britannica.com/eb-media/39/1539-004-7C91776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Today%20we%20use%201950%252525252525252525252525E2%25252525252525252525252580%25252525252525252525252599s%20Process%20%20Basic%20Oxygen%20Process%20(BOP)%20%20Inject%20pure%20Oxyg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l7JqonyoK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hyperlink" Target="http://d2vlcm61l7u1fs.cloudfront.net/media/5fa/5fabc8f5-c63b-4e9b-b65c-d05ad2626ae5/phpSvCYaJ.png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d2vlcm61l7u1fs.cloudfront.net/media/5fa/5fabc8f5-c63b-4e9b-b65c-d05ad2626ae5/phpSvCYaJ.png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A94BFE9-65BD-4A79-95DC-21005D6E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Iron and Steel</a:t>
            </a:r>
          </a:p>
        </p:txBody>
      </p:sp>
      <p:sp>
        <p:nvSpPr>
          <p:cNvPr id="3075" name="Magnet and Steel Link">
            <a:extLst>
              <a:ext uri="{FF2B5EF4-FFF2-40B4-BE49-F238E27FC236}">
                <a16:creationId xmlns:a16="http://schemas.microsoft.com/office/drawing/2014/main" id="{5E8E5FA3-AA99-46B1-8E7D-4B5FDFEC0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3429000"/>
            <a:ext cx="5124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>
                <a:latin typeface="Arial" panose="020B0604020202020204" pitchFamily="34" charset="0"/>
                <a:hlinkClick r:id="rId2"/>
              </a:rPr>
              <a:t>Magnet and Steel, </a:t>
            </a:r>
            <a:r>
              <a:rPr lang="en-US" altLang="en-US" sz="2800">
                <a:latin typeface="Roboto" panose="02000000000000000000" pitchFamily="2" charset="0"/>
                <a:hlinkClick r:id="rId2"/>
              </a:rPr>
              <a:t>Walter Egan</a:t>
            </a:r>
            <a:endParaRPr lang="en-US" altLang="en-US" sz="2800">
              <a:latin typeface="Roboto" panose="02000000000000000000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1AC72EF-33AA-4AE2-B600-AE75D7BB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Why is the Heat treatment important?</a:t>
            </a:r>
          </a:p>
        </p:txBody>
      </p:sp>
      <p:sp>
        <p:nvSpPr>
          <p:cNvPr id="14339" name="Content">
            <a:extLst>
              <a:ext uri="{FF2B5EF4-FFF2-40B4-BE49-F238E27FC236}">
                <a16:creationId xmlns:a16="http://schemas.microsoft.com/office/drawing/2014/main" id="{9662DCB8-5761-4A7E-89D3-9F6C6365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63625"/>
            <a:ext cx="8229600" cy="4525963"/>
          </a:xfrm>
        </p:spPr>
        <p:txBody>
          <a:bodyPr/>
          <a:lstStyle/>
          <a:p>
            <a:r>
              <a:rPr lang="en-US" altLang="en-US" sz="2000">
                <a:latin typeface="Optima" charset="0"/>
                <a:cs typeface="Optima" charset="0"/>
              </a:rPr>
              <a:t>For Steel if you heat it to 1000°C you make Austenite </a:t>
            </a:r>
          </a:p>
          <a:p>
            <a:pPr lvl="1"/>
            <a:r>
              <a:rPr lang="en-US" altLang="en-US" sz="2000" b="1">
                <a:latin typeface="Optima" charset="0"/>
                <a:cs typeface="Optima" charset="0"/>
              </a:rPr>
              <a:t>Slow Cool (annealing)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For both Bobby pin (high C) and Paper Clip (low C)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Annealing removes dislocations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Give it time for the Carbon to form particles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Makes material softer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Slightly stronger than Bronze</a:t>
            </a:r>
          </a:p>
          <a:p>
            <a:pPr lvl="1"/>
            <a:r>
              <a:rPr lang="en-US" altLang="en-US" sz="2000" b="1">
                <a:latin typeface="Optima" charset="0"/>
                <a:cs typeface="Optima" charset="0"/>
              </a:rPr>
              <a:t>Fast Cool or Quench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For Bobby Pin 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Transform to Martensite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Excess Carbon strains martensite (brittle)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For Paper Clip</a:t>
            </a:r>
          </a:p>
          <a:p>
            <a:pPr lvl="3"/>
            <a:r>
              <a:rPr lang="en-US" altLang="en-US" sz="2000">
                <a:latin typeface="Optima" charset="0"/>
                <a:cs typeface="Optima" charset="0"/>
              </a:rPr>
              <a:t>Transform to Martensite but less excess carbon (less brittle)</a:t>
            </a:r>
          </a:p>
          <a:p>
            <a:pPr lvl="1"/>
            <a:r>
              <a:rPr lang="en-US" altLang="en-US" sz="2000" b="1">
                <a:latin typeface="Optima" charset="0"/>
                <a:cs typeface="Optima" charset="0"/>
              </a:rPr>
              <a:t>Tempering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Heat again to move carbon around and restore ductility</a:t>
            </a:r>
          </a:p>
          <a:p>
            <a:pPr lvl="2"/>
            <a:endParaRPr lang="en-US" altLang="en-US" sz="2000">
              <a:latin typeface="Optima" charset="0"/>
              <a:cs typeface="Optima" charset="0"/>
            </a:endParaRPr>
          </a:p>
          <a:p>
            <a:pPr lvl="2"/>
            <a:endParaRPr lang="en-US" altLang="en-US" sz="2000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">
            <a:extLst>
              <a:ext uri="{FF2B5EF4-FFF2-40B4-BE49-F238E27FC236}">
                <a16:creationId xmlns:a16="http://schemas.microsoft.com/office/drawing/2014/main" id="{2FA7D26B-E488-481B-8AB0-D296413E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905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Why is Steel Strong?</a:t>
            </a: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endParaRPr lang="en-US" altLang="en-US" sz="200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/>
            </a:br>
            <a:br>
              <a:rPr lang="en-US" altLang="en-US"/>
            </a:b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endParaRPr lang="en-US" altLang="en-US" sz="200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15363" name="Content">
            <a:extLst>
              <a:ext uri="{FF2B5EF4-FFF2-40B4-BE49-F238E27FC236}">
                <a16:creationId xmlns:a16="http://schemas.microsoft.com/office/drawing/2014/main" id="{38D640EF-BEA2-46CD-A4E2-C22ED6734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79463"/>
            <a:ext cx="40767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Two Important phases of iron-</a:t>
            </a:r>
            <a:br>
              <a:rPr lang="en-US" altLang="en-US" sz="1800"/>
            </a:br>
            <a:r>
              <a:rPr lang="en-US" altLang="en-US" sz="1800" b="1">
                <a:sym typeface="Symbol" panose="05050102010706020507" pitchFamily="18" charset="2"/>
              </a:rPr>
              <a:t></a:t>
            </a:r>
            <a:r>
              <a:rPr lang="en-US" altLang="en-US" sz="1800" b="1"/>
              <a:t> - Ferrite </a:t>
            </a:r>
            <a:r>
              <a:rPr lang="en-US" altLang="en-US" sz="1800"/>
              <a:t>(BCC)</a:t>
            </a:r>
            <a:br>
              <a:rPr lang="en-US" altLang="en-US" sz="1800" b="1"/>
            </a:br>
            <a:r>
              <a:rPr lang="en-US" altLang="en-US" sz="1800" b="1">
                <a:sym typeface="Symbol" panose="05050102010706020507" pitchFamily="18" charset="2"/>
              </a:rPr>
              <a:t></a:t>
            </a:r>
            <a:r>
              <a:rPr lang="en-US" altLang="en-US" sz="1800" b="1"/>
              <a:t>- Austenite </a:t>
            </a:r>
            <a:r>
              <a:rPr lang="en-US" altLang="en-US" sz="1800"/>
              <a:t>(FCC)</a:t>
            </a:r>
            <a:br>
              <a:rPr lang="en-US" altLang="en-US" sz="1800"/>
            </a:b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much carbon can you dissolve in the Iron?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Ferrite very little (&lt;0.02%)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Austenite  Lots (up to 2.1%)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Carbon makes Paper clips harder and bobby pins brittle when quenched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Stuck in interstitial positions</a:t>
            </a:r>
          </a:p>
        </p:txBody>
      </p:sp>
      <p:pic>
        <p:nvPicPr>
          <p:cNvPr id="15366" name="Graph" descr="The Iron-Iron Carbide Phase Diagram:&#10;Graph showing temperature (C) on the y-axis and composition (wt% C) on the x-axis.">
            <a:extLst>
              <a:ext uri="{FF2B5EF4-FFF2-40B4-BE49-F238E27FC236}">
                <a16:creationId xmlns:a16="http://schemas.microsoft.com/office/drawing/2014/main" id="{DD0DE310-2397-42BD-BCAD-48FBDDB3DEA1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4953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" descr="Straight downward arrow shows the position of">
            <a:extLst>
              <a:ext uri="{FF2B5EF4-FFF2-40B4-BE49-F238E27FC236}">
                <a16:creationId xmlns:a16="http://schemas.microsoft.com/office/drawing/2014/main" id="{0972A6A9-7EBB-481C-B98A-F5BEBEB76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7288" y="665163"/>
            <a:ext cx="0" cy="3095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2" name="Iron">
            <a:extLst>
              <a:ext uri="{FF2B5EF4-FFF2-40B4-BE49-F238E27FC236}">
                <a16:creationId xmlns:a16="http://schemas.microsoft.com/office/drawing/2014/main" id="{1D6A914B-342C-4A77-B5A4-AC59407D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484188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Iron</a:t>
            </a:r>
          </a:p>
        </p:txBody>
      </p:sp>
      <p:cxnSp>
        <p:nvCxnSpPr>
          <p:cNvPr id="13" name="Straight Arrow Connector 2" descr="Straight downward arrow shows the position of">
            <a:extLst>
              <a:ext uri="{FF2B5EF4-FFF2-40B4-BE49-F238E27FC236}">
                <a16:creationId xmlns:a16="http://schemas.microsoft.com/office/drawing/2014/main" id="{BFA2CEBC-8AB9-4787-8638-AF8628311B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9975" y="665163"/>
            <a:ext cx="0" cy="3095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4" name="Steel">
            <a:extLst>
              <a:ext uri="{FF2B5EF4-FFF2-40B4-BE49-F238E27FC236}">
                <a16:creationId xmlns:a16="http://schemas.microsoft.com/office/drawing/2014/main" id="{F144A64B-5773-4391-941B-E83B11E2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488950"/>
            <a:ext cx="552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Steel</a:t>
            </a:r>
          </a:p>
        </p:txBody>
      </p:sp>
      <p:cxnSp>
        <p:nvCxnSpPr>
          <p:cNvPr id="15" name="Straight Arrow Connector 3" descr="Straight downward arrow shows the position of">
            <a:extLst>
              <a:ext uri="{FF2B5EF4-FFF2-40B4-BE49-F238E27FC236}">
                <a16:creationId xmlns:a16="http://schemas.microsoft.com/office/drawing/2014/main" id="{439F22A4-AE18-4058-9660-B8D4AB946A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75700" y="696913"/>
            <a:ext cx="0" cy="3095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76" name="Cast Iron">
            <a:extLst>
              <a:ext uri="{FF2B5EF4-FFF2-40B4-BE49-F238E27FC236}">
                <a16:creationId xmlns:a16="http://schemas.microsoft.com/office/drawing/2014/main" id="{6BA253D2-9D2A-4C3C-8E67-96C13E2A5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3" y="466725"/>
            <a:ext cx="850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Cast Iron</a:t>
            </a:r>
          </a:p>
        </p:txBody>
      </p:sp>
      <p:sp>
        <p:nvSpPr>
          <p:cNvPr id="15371" name="Austenite">
            <a:extLst>
              <a:ext uri="{FF2B5EF4-FFF2-40B4-BE49-F238E27FC236}">
                <a16:creationId xmlns:a16="http://schemas.microsoft.com/office/drawing/2014/main" id="{5D803CCA-F466-4F80-96C4-496525E7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913" y="2005013"/>
            <a:ext cx="115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Austenite</a:t>
            </a:r>
          </a:p>
        </p:txBody>
      </p:sp>
      <p:cxnSp>
        <p:nvCxnSpPr>
          <p:cNvPr id="6" name="Straight Arrow Connector 5" descr="Straight upward arrow shows the position of a">
            <a:extLst>
              <a:ext uri="{FF2B5EF4-FFF2-40B4-BE49-F238E27FC236}">
                <a16:creationId xmlns:a16="http://schemas.microsoft.com/office/drawing/2014/main" id="{908DED5D-4CEB-44E4-896F-0B8C03AC259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248400" y="4197350"/>
            <a:ext cx="0" cy="4794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7" name="Paper clip">
            <a:extLst>
              <a:ext uri="{FF2B5EF4-FFF2-40B4-BE49-F238E27FC236}">
                <a16:creationId xmlns:a16="http://schemas.microsoft.com/office/drawing/2014/main" id="{0CCA83A8-7123-42D5-82DA-C51F3C76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4708525"/>
            <a:ext cx="86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Paper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clip</a:t>
            </a:r>
          </a:p>
        </p:txBody>
      </p:sp>
      <p:cxnSp>
        <p:nvCxnSpPr>
          <p:cNvPr id="18" name="Straight Arrow Connector 6" descr="Straight upward arrow shows the position of a">
            <a:extLst>
              <a:ext uri="{FF2B5EF4-FFF2-40B4-BE49-F238E27FC236}">
                <a16:creationId xmlns:a16="http://schemas.microsoft.com/office/drawing/2014/main" id="{B9BD9497-144A-4842-A735-AE4E47D07D4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569075" y="4179888"/>
            <a:ext cx="0" cy="4794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9" name="Bobby pin">
            <a:extLst>
              <a:ext uri="{FF2B5EF4-FFF2-40B4-BE49-F238E27FC236}">
                <a16:creationId xmlns:a16="http://schemas.microsoft.com/office/drawing/2014/main" id="{CED03CC7-6948-4539-B302-EA5FDA7A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4708525"/>
            <a:ext cx="90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Bobby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pin</a:t>
            </a:r>
          </a:p>
        </p:txBody>
      </p:sp>
      <p:sp>
        <p:nvSpPr>
          <p:cNvPr id="15365" name="URL">
            <a:extLst>
              <a:ext uri="{FF2B5EF4-FFF2-40B4-BE49-F238E27FC236}">
                <a16:creationId xmlns:a16="http://schemas.microsoft.com/office/drawing/2014/main" id="{A38F4C4A-8F53-4274-874A-3C913DC9D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6391275"/>
            <a:ext cx="9488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http://d2vlcm61l7u1fs.cloudfront.net/media%2F5fa%2F5fabc8f5-c63b-4e9b-b65c-d05ad2626ae5%2FphpSvCYaJ.png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1B93B94-2CB5-47FC-AADD-359FEB4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So how do you make Iron?</a:t>
            </a:r>
          </a:p>
        </p:txBody>
      </p:sp>
      <p:sp>
        <p:nvSpPr>
          <p:cNvPr id="17411" name="Content">
            <a:extLst>
              <a:ext uri="{FF2B5EF4-FFF2-40B4-BE49-F238E27FC236}">
                <a16:creationId xmlns:a16="http://schemas.microsoft.com/office/drawing/2014/main" id="{00F10FF1-E146-4B3E-B9C9-7DFB3405D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62025"/>
            <a:ext cx="8686800" cy="5715000"/>
          </a:xfrm>
        </p:spPr>
        <p:txBody>
          <a:bodyPr/>
          <a:lstStyle/>
          <a:p>
            <a:r>
              <a:rPr lang="en-US" altLang="en-US" dirty="0">
                <a:latin typeface="Optima" charset="0"/>
                <a:cs typeface="Optima" charset="0"/>
              </a:rPr>
              <a:t>Start with 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Iron Oxide (either Fe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O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 or Fe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O</a:t>
            </a:r>
            <a:r>
              <a:rPr lang="en-US" altLang="en-US" baseline="-25000" dirty="0">
                <a:latin typeface="Optima" charset="0"/>
                <a:cs typeface="Optima" charset="0"/>
              </a:rPr>
              <a:t>4</a:t>
            </a:r>
            <a:r>
              <a:rPr lang="en-US" altLang="en-US" dirty="0">
                <a:latin typeface="Optima" charset="0"/>
                <a:cs typeface="Optima" charset="0"/>
              </a:rPr>
              <a:t>), (mineral form is Taconite)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Limestone (CaCO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, Oyster Shells) and 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Carbon (Charcoal)</a:t>
            </a:r>
          </a:p>
          <a:p>
            <a:r>
              <a:rPr lang="en-US" altLang="en-US" dirty="0">
                <a:latin typeface="Optima" charset="0"/>
                <a:cs typeface="Optima" charset="0"/>
              </a:rPr>
              <a:t>Layer these and light on fire and use bellows to get hot</a:t>
            </a:r>
          </a:p>
          <a:p>
            <a:r>
              <a:rPr lang="en-US" altLang="en-US" dirty="0">
                <a:latin typeface="Optima" charset="0"/>
                <a:cs typeface="Optima" charset="0"/>
              </a:rPr>
              <a:t>2C +O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=&gt; 2CO </a:t>
            </a:r>
            <a:r>
              <a:rPr lang="en-US" altLang="en-US" b="1" dirty="0">
                <a:latin typeface="Optima" charset="0"/>
                <a:cs typeface="Optima" charset="0"/>
              </a:rPr>
              <a:t>(our favorite reducer)</a:t>
            </a:r>
          </a:p>
          <a:p>
            <a:r>
              <a:rPr lang="en-US" altLang="en-US" dirty="0">
                <a:latin typeface="Optima" charset="0"/>
                <a:cs typeface="Optima" charset="0"/>
              </a:rPr>
              <a:t>Fe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O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 +3CO =&gt; 2 Fe +3CO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 (reduction makes Iron)</a:t>
            </a:r>
          </a:p>
          <a:p>
            <a:r>
              <a:rPr lang="en-US" altLang="en-US" dirty="0">
                <a:latin typeface="Optima" charset="0"/>
                <a:cs typeface="Optima" charset="0"/>
              </a:rPr>
              <a:t>Now have to get rid of sand (impurity that comes with iron ore) </a:t>
            </a:r>
          </a:p>
          <a:p>
            <a:r>
              <a:rPr lang="en-US" altLang="en-US" dirty="0">
                <a:latin typeface="Optima" charset="0"/>
                <a:cs typeface="Optima" charset="0"/>
              </a:rPr>
              <a:t>CaCO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 =&gt; </a:t>
            </a:r>
            <a:r>
              <a:rPr lang="en-US" altLang="en-US" dirty="0" err="1">
                <a:latin typeface="Optima" charset="0"/>
                <a:cs typeface="Optima" charset="0"/>
              </a:rPr>
              <a:t>CaO</a:t>
            </a:r>
            <a:r>
              <a:rPr lang="en-US" altLang="en-US" dirty="0">
                <a:latin typeface="Optima" charset="0"/>
                <a:cs typeface="Optima" charset="0"/>
              </a:rPr>
              <a:t> +CO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 (make lime)</a:t>
            </a:r>
          </a:p>
          <a:p>
            <a:r>
              <a:rPr lang="en-US" altLang="en-US" dirty="0" err="1">
                <a:latin typeface="Optima" charset="0"/>
                <a:cs typeface="Optima" charset="0"/>
              </a:rPr>
              <a:t>CaO</a:t>
            </a:r>
            <a:r>
              <a:rPr lang="en-US" altLang="en-US" dirty="0">
                <a:latin typeface="Optima" charset="0"/>
                <a:cs typeface="Optima" charset="0"/>
              </a:rPr>
              <a:t> + SiO</a:t>
            </a:r>
            <a:r>
              <a:rPr lang="en-US" altLang="en-US" baseline="-25000" dirty="0">
                <a:latin typeface="Optima" charset="0"/>
                <a:cs typeface="Optima" charset="0"/>
              </a:rPr>
              <a:t>2</a:t>
            </a:r>
            <a:r>
              <a:rPr lang="en-US" altLang="en-US" dirty="0">
                <a:latin typeface="Optima" charset="0"/>
                <a:cs typeface="Optima" charset="0"/>
              </a:rPr>
              <a:t> =&gt; CaSiO</a:t>
            </a:r>
            <a:r>
              <a:rPr lang="en-US" altLang="en-US" baseline="-25000" dirty="0">
                <a:latin typeface="Optima" charset="0"/>
                <a:cs typeface="Optima" charset="0"/>
              </a:rPr>
              <a:t>3</a:t>
            </a:r>
            <a:r>
              <a:rPr lang="en-US" altLang="en-US" dirty="0">
                <a:latin typeface="Optima" charset="0"/>
                <a:cs typeface="Optima" charset="0"/>
              </a:rPr>
              <a:t> (glass slag)</a:t>
            </a:r>
          </a:p>
          <a:p>
            <a:endParaRPr lang="en-US" altLang="en-US" dirty="0">
              <a:latin typeface="Optima" charset="0"/>
              <a:cs typeface="Optima" charset="0"/>
            </a:endParaRPr>
          </a:p>
          <a:p>
            <a:endParaRPr lang="en-US" altLang="en-US" dirty="0">
              <a:latin typeface="Optima" charset="0"/>
              <a:cs typeface="Optima" charset="0"/>
            </a:endParaRPr>
          </a:p>
          <a:p>
            <a:endParaRPr lang="en-US" altLang="en-US" dirty="0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A54BDB1-3CF3-48CD-9293-4A360C1C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MS PGothic" charset="0"/>
              </a:rPr>
              <a:t>Methods </a:t>
            </a:r>
            <a:r>
              <a:rPr lang="en-US" sz="2800">
                <a:cs typeface="MS PGothic" charset="0"/>
              </a:rPr>
              <a:t>of Making </a:t>
            </a:r>
            <a:r>
              <a:rPr lang="en-US" sz="2800" dirty="0">
                <a:cs typeface="MS PGothic" charset="0"/>
              </a:rPr>
              <a:t>and Manipulating  Iron</a:t>
            </a:r>
          </a:p>
        </p:txBody>
      </p:sp>
      <p:sp>
        <p:nvSpPr>
          <p:cNvPr id="18435" name="Content">
            <a:extLst>
              <a:ext uri="{FF2B5EF4-FFF2-40B4-BE49-F238E27FC236}">
                <a16:creationId xmlns:a16="http://schemas.microsoft.com/office/drawing/2014/main" id="{6578DBF5-7AE0-40B2-845B-841A607A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Bloomery Furnace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Makes wrought iron (Low Carbon)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Blast Furnace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Makes Cast Iron (High Carbon)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Finery Forge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Cast iron to Wrought Iron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Carburization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wrought iron to steel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Bessimer Furnace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Cast Iron to Steel (medium carbon)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BF4EB9B-474D-43AA-A85B-B81E18D7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Wrought Iron: Early </a:t>
            </a:r>
            <a:r>
              <a:rPr lang="en-US" dirty="0" err="1">
                <a:cs typeface="MS PGothic" charset="0"/>
              </a:rPr>
              <a:t>Bloomeries</a:t>
            </a:r>
            <a:endParaRPr lang="en-US" dirty="0">
              <a:cs typeface="MS PGothic" charset="0"/>
            </a:endParaRPr>
          </a:p>
        </p:txBody>
      </p:sp>
      <p:sp>
        <p:nvSpPr>
          <p:cNvPr id="19459" name="Content">
            <a:extLst>
              <a:ext uri="{FF2B5EF4-FFF2-40B4-BE49-F238E27FC236}">
                <a16:creationId xmlns:a16="http://schemas.microsoft.com/office/drawing/2014/main" id="{497345D0-F868-4538-A9B7-A2FD722B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81075"/>
            <a:ext cx="7231063" cy="4589463"/>
          </a:xfrm>
        </p:spPr>
        <p:txBody>
          <a:bodyPr/>
          <a:lstStyle/>
          <a:p>
            <a:r>
              <a:rPr lang="en-US" altLang="en-US" b="1" dirty="0">
                <a:latin typeface="Optima" charset="0"/>
                <a:cs typeface="Optima" charset="0"/>
              </a:rPr>
              <a:t>Bloom Iron/Wrought Iron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Make a Bloom by heating the mixture we just described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Beat on the bloom with a hammer to separate the iron from the silicate slag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Left with pure wrought (low carbon) iron</a:t>
            </a:r>
          </a:p>
          <a:p>
            <a:pPr lvl="1"/>
            <a:endParaRPr lang="en-US" altLang="en-US" dirty="0">
              <a:latin typeface="Optima" charset="0"/>
              <a:cs typeface="Optima" charset="0"/>
            </a:endParaRPr>
          </a:p>
          <a:p>
            <a:pPr lvl="1"/>
            <a:r>
              <a:rPr lang="en-US" altLang="en-US" dirty="0">
                <a:latin typeface="Optima" charset="0"/>
                <a:cs typeface="Optima" charset="0"/>
                <a:hlinkClick r:id="rId2"/>
              </a:rPr>
              <a:t>Bloom Iron Video</a:t>
            </a:r>
            <a:endParaRPr lang="en-US" altLang="en-US" dirty="0">
              <a:latin typeface="Optima" charset="0"/>
              <a:cs typeface="Optima" charset="0"/>
            </a:endParaRPr>
          </a:p>
          <a:p>
            <a:pPr lvl="1"/>
            <a:endParaRPr lang="en-US" altLang="en-US" dirty="0">
              <a:latin typeface="Optima" charset="0"/>
              <a:cs typeface="Optima" charset="0"/>
            </a:endParaRPr>
          </a:p>
          <a:p>
            <a:pPr lvl="1"/>
            <a:endParaRPr lang="en-US" altLang="en-US" dirty="0">
              <a:latin typeface="Optima" charset="0"/>
              <a:cs typeface="Optima" charset="0"/>
            </a:endParaRPr>
          </a:p>
          <a:p>
            <a:endParaRPr lang="en-US" altLang="en-US" dirty="0">
              <a:latin typeface="Optima" charset="0"/>
              <a:cs typeface="Optima" charset="0"/>
            </a:endParaRPr>
          </a:p>
          <a:p>
            <a:endParaRPr lang="en-US" altLang="en-US" dirty="0">
              <a:latin typeface="Optima" charset="0"/>
              <a:cs typeface="Optima" charset="0"/>
            </a:endParaRPr>
          </a:p>
        </p:txBody>
      </p:sp>
      <p:pic>
        <p:nvPicPr>
          <p:cNvPr id="19460" name="Eiffel Tower Image" descr="Photograph of the Eifel Tower, from the perspective of the ground.">
            <a:extLst>
              <a:ext uri="{FF2B5EF4-FFF2-40B4-BE49-F238E27FC236}">
                <a16:creationId xmlns:a16="http://schemas.microsoft.com/office/drawing/2014/main" id="{5B6C2CDF-7DF4-4D4B-BE5D-AE2AED7D4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63" y="1257300"/>
            <a:ext cx="1811337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391866B-46DA-47CF-8433-75F59186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Blast Furnace</a:t>
            </a:r>
          </a:p>
        </p:txBody>
      </p:sp>
      <p:sp>
        <p:nvSpPr>
          <p:cNvPr id="20483" name="Content">
            <a:extLst>
              <a:ext uri="{FF2B5EF4-FFF2-40B4-BE49-F238E27FC236}">
                <a16:creationId xmlns:a16="http://schemas.microsoft.com/office/drawing/2014/main" id="{B3B0BDCD-0F7A-4813-B71B-1A591CD1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749300"/>
            <a:ext cx="7642225" cy="4525963"/>
          </a:xfrm>
        </p:spPr>
        <p:txBody>
          <a:bodyPr/>
          <a:lstStyle/>
          <a:p>
            <a:r>
              <a:rPr lang="en-US" altLang="en-US" b="1" dirty="0">
                <a:latin typeface="Optima" charset="0"/>
                <a:cs typeface="Optima" charset="0"/>
              </a:rPr>
              <a:t>Blast Furnace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Same ingredients (Iron Ore, Charcoal and Limestone)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Heat hotter and collect liquid iron from bottom</a:t>
            </a:r>
          </a:p>
          <a:p>
            <a:pPr lvl="1"/>
            <a:r>
              <a:rPr lang="en-US" altLang="en-US" b="1" dirty="0">
                <a:latin typeface="Optima" charset="0"/>
                <a:cs typeface="Optima" charset="0"/>
              </a:rPr>
              <a:t>Cast Iron </a:t>
            </a:r>
            <a:r>
              <a:rPr lang="en-US" altLang="en-US" dirty="0">
                <a:latin typeface="Optima" charset="0"/>
                <a:cs typeface="Optima" charset="0"/>
              </a:rPr>
              <a:t>is also called </a:t>
            </a:r>
            <a:r>
              <a:rPr lang="en-US" altLang="en-US" b="1" dirty="0">
                <a:latin typeface="Optima" charset="0"/>
                <a:cs typeface="Optima" charset="0"/>
              </a:rPr>
              <a:t>Pig Iron 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Chinese skipped Bloomery stage and just made cast iron from ancient blast furnaces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Not seen in Europe until 1500’s</a:t>
            </a:r>
          </a:p>
          <a:p>
            <a:r>
              <a:rPr lang="en-US" altLang="en-US" b="1" dirty="0">
                <a:latin typeface="Optima" charset="0"/>
                <a:cs typeface="Optima" charset="0"/>
              </a:rPr>
              <a:t>Finery Forge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Now you have too much carbon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Use </a:t>
            </a:r>
            <a:r>
              <a:rPr lang="en-US" altLang="en-US" b="1" dirty="0">
                <a:latin typeface="Optima" charset="0"/>
                <a:cs typeface="Optima" charset="0"/>
              </a:rPr>
              <a:t>Finery Forge </a:t>
            </a:r>
            <a:r>
              <a:rPr lang="en-US" altLang="en-US" dirty="0">
                <a:latin typeface="Optima" charset="0"/>
                <a:cs typeface="Optima" charset="0"/>
              </a:rPr>
              <a:t>to remelt pig iron, 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oxidize carbon and silicon</a:t>
            </a:r>
          </a:p>
          <a:p>
            <a:pPr lvl="1"/>
            <a:r>
              <a:rPr lang="en-US" altLang="en-US" dirty="0">
                <a:latin typeface="Optima" charset="0"/>
                <a:cs typeface="Optima" charset="0"/>
              </a:rPr>
              <a:t>Make bloom and beat it, create wrought iron</a:t>
            </a:r>
          </a:p>
        </p:txBody>
      </p:sp>
      <p:pic>
        <p:nvPicPr>
          <p:cNvPr id="20484" name="Cast Iron Image" descr="Photograph of a cast iron pan against a white background.">
            <a:extLst>
              <a:ext uri="{FF2B5EF4-FFF2-40B4-BE49-F238E27FC236}">
                <a16:creationId xmlns:a16="http://schemas.microsoft.com/office/drawing/2014/main" id="{B1149C2F-0065-4955-94F7-0C0F4A50E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143000"/>
            <a:ext cx="215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last Furnace Image" descr="Cartoon image of a man using a Finery Forge.">
            <a:extLst>
              <a:ext uri="{FF2B5EF4-FFF2-40B4-BE49-F238E27FC236}">
                <a16:creationId xmlns:a16="http://schemas.microsoft.com/office/drawing/2014/main" id="{7A0472F5-28EF-4429-9C78-1AF3FB053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332288"/>
            <a:ext cx="3071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230AC8-1D88-4DD9-8325-AA41D678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Bloom vs Blast</a:t>
            </a:r>
          </a:p>
        </p:txBody>
      </p:sp>
      <p:pic>
        <p:nvPicPr>
          <p:cNvPr id="21509" name="Graph" descr="The Iron-Iron Carbide Phase Diagram:&#10;Graph showing temperature (C) on the y-axis and composition (wt% C) on the x-axis.">
            <a:extLst>
              <a:ext uri="{FF2B5EF4-FFF2-40B4-BE49-F238E27FC236}">
                <a16:creationId xmlns:a16="http://schemas.microsoft.com/office/drawing/2014/main" id="{A725463B-7525-4D9B-A184-C43945633592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1414314"/>
            <a:ext cx="5995987" cy="448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ontent">
            <a:extLst>
              <a:ext uri="{FF2B5EF4-FFF2-40B4-BE49-F238E27FC236}">
                <a16:creationId xmlns:a16="http://schemas.microsoft.com/office/drawing/2014/main" id="{E58BB920-31E4-4DF0-ACE5-5C87739E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107113"/>
            <a:ext cx="8097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Bloomary you can’t get to the melting point of wrought iron: must beat it 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 Blast Furnace you can get to the melting point of cast iron: make pig iron</a:t>
            </a:r>
          </a:p>
        </p:txBody>
      </p:sp>
      <p:cxnSp>
        <p:nvCxnSpPr>
          <p:cNvPr id="8" name="Straight Arrow Connector 1" descr="Straight downward arrow">
            <a:extLst>
              <a:ext uri="{FF2B5EF4-FFF2-40B4-BE49-F238E27FC236}">
                <a16:creationId xmlns:a16="http://schemas.microsoft.com/office/drawing/2014/main" id="{F4A16A2D-82C2-47E0-8B29-4432DC8A15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6388" y="1279902"/>
            <a:ext cx="0" cy="379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2" descr="Straight downward arrow shows the position of">
            <a:extLst>
              <a:ext uri="{FF2B5EF4-FFF2-40B4-BE49-F238E27FC236}">
                <a16:creationId xmlns:a16="http://schemas.microsoft.com/office/drawing/2014/main" id="{75221556-517C-4EE8-B8BF-2782CAB599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48313" y="1295400"/>
            <a:ext cx="0" cy="379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5" name="Steel">
            <a:extLst>
              <a:ext uri="{FF2B5EF4-FFF2-40B4-BE49-F238E27FC236}">
                <a16:creationId xmlns:a16="http://schemas.microsoft.com/office/drawing/2014/main" id="{FE7DCB98-AC8B-468D-AE36-AF117CD5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627" y="1079745"/>
            <a:ext cx="551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Steel</a:t>
            </a:r>
          </a:p>
        </p:txBody>
      </p:sp>
      <p:cxnSp>
        <p:nvCxnSpPr>
          <p:cNvPr id="12" name="Straight Arrow Connector 3" descr="Straight downward arrow shows the position of">
            <a:extLst>
              <a:ext uri="{FF2B5EF4-FFF2-40B4-BE49-F238E27FC236}">
                <a16:creationId xmlns:a16="http://schemas.microsoft.com/office/drawing/2014/main" id="{2C55FBF0-6EF7-4C6F-B1DA-A1934FB384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89788" y="1335088"/>
            <a:ext cx="0" cy="3794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3" name="Cast Iron">
            <a:extLst>
              <a:ext uri="{FF2B5EF4-FFF2-40B4-BE49-F238E27FC236}">
                <a16:creationId xmlns:a16="http://schemas.microsoft.com/office/drawing/2014/main" id="{79FF87DC-562C-42EE-938E-36774648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478" y="1052513"/>
            <a:ext cx="8515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Cast Iron</a:t>
            </a:r>
          </a:p>
        </p:txBody>
      </p:sp>
      <p:sp>
        <p:nvSpPr>
          <p:cNvPr id="21511" name="Austenite">
            <a:extLst>
              <a:ext uri="{FF2B5EF4-FFF2-40B4-BE49-F238E27FC236}">
                <a16:creationId xmlns:a16="http://schemas.microsoft.com/office/drawing/2014/main" id="{18DBFE9C-7ABC-41B9-A9B9-135EDECEC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743" y="2937379"/>
            <a:ext cx="1146468" cy="3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Austenite</a:t>
            </a:r>
          </a:p>
        </p:txBody>
      </p:sp>
      <p:cxnSp>
        <p:nvCxnSpPr>
          <p:cNvPr id="17" name="Straight Arrow Connector 4" descr="Horizontal arrow shows the position of">
            <a:extLst>
              <a:ext uri="{FF2B5EF4-FFF2-40B4-BE49-F238E27FC236}">
                <a16:creationId xmlns:a16="http://schemas.microsoft.com/office/drawing/2014/main" id="{4F062199-EE40-4387-95B4-E43982903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1750" y="1884363"/>
            <a:ext cx="1122363" cy="79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9" name="Wrought Iron Melting Point">
            <a:extLst>
              <a:ext uri="{FF2B5EF4-FFF2-40B4-BE49-F238E27FC236}">
                <a16:creationId xmlns:a16="http://schemas.microsoft.com/office/drawing/2014/main" id="{F2608942-615D-4D4A-95BE-2963AA3E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892300"/>
            <a:ext cx="1577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Wrought Iron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Melting Point</a:t>
            </a:r>
          </a:p>
        </p:txBody>
      </p:sp>
      <p:cxnSp>
        <p:nvCxnSpPr>
          <p:cNvPr id="15" name="Straight Arrow Connector 5" descr="Straight downward arrow shows the position of">
            <a:extLst>
              <a:ext uri="{FF2B5EF4-FFF2-40B4-BE49-F238E27FC236}">
                <a16:creationId xmlns:a16="http://schemas.microsoft.com/office/drawing/2014/main" id="{80B7C982-E9FA-4871-A990-EB146673CA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97100" y="3119438"/>
            <a:ext cx="1123950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1517" name="Cast Iron Melting Point">
            <a:extLst>
              <a:ext uri="{FF2B5EF4-FFF2-40B4-BE49-F238E27FC236}">
                <a16:creationId xmlns:a16="http://schemas.microsoft.com/office/drawing/2014/main" id="{5266CC78-1F8D-42B2-886C-2D112BA1C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3128963"/>
            <a:ext cx="1519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Cast Iron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Melting Point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913703A-9198-4594-92CC-24E60635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4288"/>
            <a:ext cx="10972800" cy="1143001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latin typeface="Optima"/>
                <a:ea typeface="ＭＳ Ｐゴシック" charset="-128"/>
                <a:cs typeface="+mj-cs"/>
              </a:rPr>
              <a:t>Blast Furnace</a:t>
            </a:r>
          </a:p>
        </p:txBody>
      </p:sp>
      <p:pic>
        <p:nvPicPr>
          <p:cNvPr id="22531" name="Picture 4" descr="Captions label &quot;charcoal,&quot; &quot;lump ore,&quot; and &quot;tuyere.&quot;">
            <a:extLst>
              <a:ext uri="{FF2B5EF4-FFF2-40B4-BE49-F238E27FC236}">
                <a16:creationId xmlns:a16="http://schemas.microsoft.com/office/drawing/2014/main" id="{2F370397-C358-47A8-A145-436699B8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1782763"/>
            <a:ext cx="3479800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ontent">
            <a:extLst>
              <a:ext uri="{FF2B5EF4-FFF2-40B4-BE49-F238E27FC236}">
                <a16:creationId xmlns:a16="http://schemas.microsoft.com/office/drawing/2014/main" id="{FF322C1D-96F1-456E-AC03-AEF80FD6C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781675"/>
            <a:ext cx="219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Early Blast Furnace</a:t>
            </a:r>
          </a:p>
        </p:txBody>
      </p:sp>
      <p:sp>
        <p:nvSpPr>
          <p:cNvPr id="22533" name="URL" descr="Cartoon image of a blast furnace. Captions label &quot;charcoal,&quot; &quot;lump ore,&quot; and &quot;tuyere.&quot;">
            <a:extLst>
              <a:ext uri="{FF2B5EF4-FFF2-40B4-BE49-F238E27FC236}">
                <a16:creationId xmlns:a16="http://schemas.microsoft.com/office/drawing/2014/main" id="{1C3C8C17-2A80-4C55-B27E-34D92FE38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265863"/>
            <a:ext cx="6162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hlinkClick r:id="rId4"/>
              </a:rPr>
              <a:t>http://media-3.web.britannica.com/eb-media/39/1539-004-7C917766.jpg</a:t>
            </a:r>
            <a:r>
              <a:rPr lang="en-US" altLang="en-US" sz="14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34" name="URL">
            <a:extLst>
              <a:ext uri="{FF2B5EF4-FFF2-40B4-BE49-F238E27FC236}">
                <a16:creationId xmlns:a16="http://schemas.microsoft.com/office/drawing/2014/main" id="{8D301571-F65D-4474-989E-86D7164AC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2238" y="6488113"/>
            <a:ext cx="167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www.britanica.com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7DB19-5548-4200-882A-F8F06FA0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Finery Forge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B566F8A-23A1-46A3-960B-A118F85E3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625" y="1489075"/>
            <a:ext cx="7642225" cy="4525963"/>
          </a:xfrm>
        </p:spPr>
        <p:txBody>
          <a:bodyPr/>
          <a:lstStyle/>
          <a:p>
            <a:r>
              <a:rPr lang="en-US" altLang="en-US" b="1">
                <a:latin typeface="Optima" charset="0"/>
                <a:cs typeface="Optima" charset="0"/>
              </a:rPr>
              <a:t>Finery Forge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With Cast Iron you have too much carbon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Use </a:t>
            </a:r>
            <a:r>
              <a:rPr lang="en-US" altLang="en-US" b="1">
                <a:latin typeface="Optima" charset="0"/>
                <a:cs typeface="Optima" charset="0"/>
              </a:rPr>
              <a:t>Finery Forge </a:t>
            </a:r>
            <a:r>
              <a:rPr lang="en-US" altLang="en-US">
                <a:latin typeface="Optima" charset="0"/>
                <a:cs typeface="Optima" charset="0"/>
              </a:rPr>
              <a:t>to remelt pig (cast) iron,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oxidize carbon and silicon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 bloom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Beat it with water powered hammers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Create wrought iron</a:t>
            </a:r>
          </a:p>
        </p:txBody>
      </p:sp>
      <p:pic>
        <p:nvPicPr>
          <p:cNvPr id="24580" name="Picture 2" descr="Photograph of a cast iron pan against a white background.">
            <a:extLst>
              <a:ext uri="{FF2B5EF4-FFF2-40B4-BE49-F238E27FC236}">
                <a16:creationId xmlns:a16="http://schemas.microsoft.com/office/drawing/2014/main" id="{B3DDA7FA-2613-4DCC-986B-4C2409240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1143000"/>
            <a:ext cx="2151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artoon image of a man using a Finery Forge.">
            <a:extLst>
              <a:ext uri="{FF2B5EF4-FFF2-40B4-BE49-F238E27FC236}">
                <a16:creationId xmlns:a16="http://schemas.microsoft.com/office/drawing/2014/main" id="{C27438AD-0379-413E-8DE6-165FD240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332288"/>
            <a:ext cx="3071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240167F-5DE4-49D0-82BD-D0FBDFF9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Converting Wrought Iron to Steel</a:t>
            </a:r>
          </a:p>
        </p:txBody>
      </p:sp>
      <p:sp>
        <p:nvSpPr>
          <p:cNvPr id="25603" name="Content Placeholder">
            <a:extLst>
              <a:ext uri="{FF2B5EF4-FFF2-40B4-BE49-F238E27FC236}">
                <a16:creationId xmlns:a16="http://schemas.microsoft.com/office/drawing/2014/main" id="{B33D3B7C-8216-4BEC-8B3F-4E80DEAD0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latin typeface="Optima" charset="0"/>
                <a:cs typeface="Optima" charset="0"/>
              </a:rPr>
              <a:t>Can make wrought iron by either beating a bloom or using a finery forge.  Not enough carbon for steel</a:t>
            </a:r>
          </a:p>
          <a:p>
            <a:r>
              <a:rPr lang="en-US" altLang="en-US" b="1">
                <a:latin typeface="Optima" charset="0"/>
                <a:cs typeface="Optima" charset="0"/>
              </a:rPr>
              <a:t>How do you make steel?</a:t>
            </a:r>
          </a:p>
          <a:p>
            <a:r>
              <a:rPr lang="en-US" altLang="en-US" b="1">
                <a:latin typeface="Optima" charset="0"/>
                <a:cs typeface="Optima" charset="0"/>
              </a:rPr>
              <a:t>Carborization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Need to add carbon to make steel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Melting point too high until 1700’s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Heat Iron in Carbon rich air – </a:t>
            </a:r>
            <a:r>
              <a:rPr lang="en-US" altLang="en-US" b="1">
                <a:latin typeface="Optima" charset="0"/>
                <a:cs typeface="Optima" charset="0"/>
              </a:rPr>
              <a:t>Carborization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Carbon diffuses into the iron making outer layer of steel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Skilled craftsmen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44290EF-28BF-428A-BC53-08D5A198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Properties of Iron and Steel</a:t>
            </a:r>
          </a:p>
        </p:txBody>
      </p:sp>
      <p:sp>
        <p:nvSpPr>
          <p:cNvPr id="4099" name="Content">
            <a:extLst>
              <a:ext uri="{FF2B5EF4-FFF2-40B4-BE49-F238E27FC236}">
                <a16:creationId xmlns:a16="http://schemas.microsoft.com/office/drawing/2014/main" id="{E83A5133-D7AD-487B-8DFE-86198653D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4725" y="1743075"/>
            <a:ext cx="4038600" cy="4525963"/>
          </a:xfrm>
        </p:spPr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Hard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Opaque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Malleable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Metallic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Electrical Conductor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Thermal Conductor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Magnetic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Strong</a:t>
            </a:r>
          </a:p>
          <a:p>
            <a:endParaRPr lang="en-US" altLang="en-US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7911EED-1C68-46E2-B4EF-0C0DFAEC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History of Iron and Steel</a:t>
            </a:r>
          </a:p>
        </p:txBody>
      </p:sp>
      <p:sp>
        <p:nvSpPr>
          <p:cNvPr id="26627" name="Content">
            <a:extLst>
              <a:ext uri="{FF2B5EF4-FFF2-40B4-BE49-F238E27FC236}">
                <a16:creationId xmlns:a16="http://schemas.microsoft.com/office/drawing/2014/main" id="{5FEAED15-0A11-4AC4-A024-C70184A5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0" y="846138"/>
            <a:ext cx="9118600" cy="4525962"/>
          </a:xfrm>
        </p:spPr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3500BC Beads in Ancient Egypt for iron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From Meteor (nickel content)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First Iron Production 3000BC Syria and Mesopotamia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Hittites mass produced Iron 1500-1200BC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Bloom Iron in small batch process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Use water power to beat blooms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China starts Iron age later around 700BC 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Used the first blast furnaces to make cast iron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Also used Finery forges to make wrought iron 300BC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Wootz Steel 600BC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Southern India, great combination of natural minerals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Produced fine dispersion of carbides, Damascus Swords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latin typeface="Optima" charset="0"/>
              <a:cs typeface="Optima" charset="0"/>
            </a:endParaRPr>
          </a:p>
        </p:txBody>
      </p:sp>
      <p:pic>
        <p:nvPicPr>
          <p:cNvPr id="26628" name="Picture" descr="Photograph of bloom iron against a white background.">
            <a:extLst>
              <a:ext uri="{FF2B5EF4-FFF2-40B4-BE49-F238E27FC236}">
                <a16:creationId xmlns:a16="http://schemas.microsoft.com/office/drawing/2014/main" id="{752562EE-1453-40A8-A8B8-A307DEFDC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2568575"/>
            <a:ext cx="2317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FEEBA5A3-3AF1-4CE6-8482-B997F4A4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History Continued</a:t>
            </a:r>
          </a:p>
        </p:txBody>
      </p:sp>
      <p:sp>
        <p:nvSpPr>
          <p:cNvPr id="27651" name="Content">
            <a:extLst>
              <a:ext uri="{FF2B5EF4-FFF2-40B4-BE49-F238E27FC236}">
                <a16:creationId xmlns:a16="http://schemas.microsoft.com/office/drawing/2014/main" id="{F72518ED-7579-4066-BB17-5E9DE714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58850"/>
            <a:ext cx="8466138" cy="5262563"/>
          </a:xfrm>
        </p:spPr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By 1400’s needs increased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Church bells, cannons etc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Blast furnace developed  (Cast Iron)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By 1500’s Japan is making the strongest Steel in the world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Samuri Sword take a week just make the iron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Use Magnetite (black sand Fe</a:t>
            </a:r>
            <a:r>
              <a:rPr lang="en-US" altLang="en-US" baseline="-25000">
                <a:latin typeface="Optima" charset="0"/>
                <a:cs typeface="Optima" charset="0"/>
              </a:rPr>
              <a:t>2</a:t>
            </a:r>
            <a:r>
              <a:rPr lang="en-US" altLang="en-US">
                <a:latin typeface="Optima" charset="0"/>
                <a:cs typeface="Optima" charset="0"/>
              </a:rPr>
              <a:t>O</a:t>
            </a:r>
            <a:r>
              <a:rPr lang="en-US" altLang="en-US" baseline="-25000">
                <a:latin typeface="Optima" charset="0"/>
                <a:cs typeface="Optima" charset="0"/>
              </a:rPr>
              <a:t>3</a:t>
            </a:r>
            <a:r>
              <a:rPr lang="en-US" altLang="en-US">
                <a:latin typeface="Optima" charset="0"/>
                <a:cs typeface="Optima" charset="0"/>
              </a:rPr>
              <a:t>) and charcoal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Broad range of carbon, separate it by feel and sound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 the center from low carbon ductile steel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Then add high carbon hard/brittle steel to outside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Create a composite and the best steel for several hundred years  </a:t>
            </a:r>
          </a:p>
          <a:p>
            <a:endParaRPr lang="en-US" altLang="en-US">
              <a:latin typeface="Optima" charset="0"/>
              <a:cs typeface="Optima" charset="0"/>
            </a:endParaRPr>
          </a:p>
          <a:p>
            <a:endParaRPr lang="en-US" altLang="en-US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BF0143-5B80-48F3-A5E6-CBEF21F9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History Continued</a:t>
            </a:r>
          </a:p>
        </p:txBody>
      </p:sp>
      <p:sp>
        <p:nvSpPr>
          <p:cNvPr id="28675" name="Content">
            <a:extLst>
              <a:ext uri="{FF2B5EF4-FFF2-40B4-BE49-F238E27FC236}">
                <a16:creationId xmlns:a16="http://schemas.microsoft.com/office/drawing/2014/main" id="{90E3FCB9-3D1A-457C-931D-1F07AD9EE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12813"/>
            <a:ext cx="8229600" cy="5683250"/>
          </a:xfrm>
        </p:spPr>
        <p:txBody>
          <a:bodyPr/>
          <a:lstStyle/>
          <a:p>
            <a:r>
              <a:rPr lang="en-US" altLang="en-US" sz="2000">
                <a:latin typeface="Optima" charset="0"/>
                <a:cs typeface="Optima" charset="0"/>
              </a:rPr>
              <a:t>1588 Queen Elizabeth limits use of Timber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By 1700’s have a timber famine (charcoal)</a:t>
            </a:r>
          </a:p>
          <a:p>
            <a:r>
              <a:rPr lang="en-US" altLang="en-US" sz="2000">
                <a:latin typeface="Optima" charset="0"/>
                <a:cs typeface="Optima" charset="0"/>
              </a:rPr>
              <a:t>Why not use Coal?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Too much Sulfur weakens steel along grain boundaries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Coke the coal, 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Drives off impurities (thanks to beer)</a:t>
            </a:r>
          </a:p>
          <a:p>
            <a:r>
              <a:rPr lang="en-US" altLang="en-US" sz="2000">
                <a:latin typeface="Optima" charset="0"/>
                <a:cs typeface="Optima" charset="0"/>
              </a:rPr>
              <a:t>1709 Darby England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Low sulfur coke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Cast iron becomes cheap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Start of Industrial revolution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Over 200 years 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income increases 10X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Population increases 6X 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Machine based economy</a:t>
            </a:r>
          </a:p>
          <a:p>
            <a:pPr lvl="2"/>
            <a:r>
              <a:rPr lang="en-US" altLang="en-US" sz="2000">
                <a:latin typeface="Optima" charset="0"/>
                <a:cs typeface="Optima" charset="0"/>
              </a:rPr>
              <a:t>Free market, rule of law, no trade barriers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9D3603E-7916-40ED-8F96-767B1C34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History continued</a:t>
            </a:r>
          </a:p>
        </p:txBody>
      </p:sp>
      <p:sp>
        <p:nvSpPr>
          <p:cNvPr id="29699" name="Content">
            <a:extLst>
              <a:ext uri="{FF2B5EF4-FFF2-40B4-BE49-F238E27FC236}">
                <a16:creationId xmlns:a16="http://schemas.microsoft.com/office/drawing/2014/main" id="{06167131-DDE4-4A37-BD5A-6FFC0AF1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706438"/>
            <a:ext cx="8686800" cy="5243512"/>
          </a:xfrm>
        </p:spPr>
        <p:txBody>
          <a:bodyPr/>
          <a:lstStyle/>
          <a:p>
            <a:r>
              <a:rPr lang="en-US" altLang="en-US" sz="2400">
                <a:latin typeface="Optima" charset="0"/>
                <a:cs typeface="Optima" charset="0"/>
              </a:rPr>
              <a:t>Puddling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Invented in 1784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Stir Molten Pig (Cast) iron in oxidizing atmosphere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Observe it “come to nature”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Gather in a puddling ball</a:t>
            </a:r>
          </a:p>
          <a:p>
            <a:r>
              <a:rPr lang="en-US" altLang="en-US" sz="2400">
                <a:latin typeface="Optima" charset="0"/>
                <a:cs typeface="Optima" charset="0"/>
              </a:rPr>
              <a:t>Replaced by the Bessemer Furnace 1855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Blow Air through the melt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Rapidly remove carbon and silicon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Initially didn’t work tough to remove just the right amount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Instead decided to remove it all and add carbon back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Steel very fast (in 20 minutes) and efficient</a:t>
            </a:r>
          </a:p>
          <a:p>
            <a:pPr lvl="1"/>
            <a:endParaRPr lang="en-US" altLang="en-US" sz="2400">
              <a:latin typeface="Optima" charset="0"/>
              <a:cs typeface="Optima" charset="0"/>
            </a:endParaRPr>
          </a:p>
        </p:txBody>
      </p:sp>
      <p:sp>
        <p:nvSpPr>
          <p:cNvPr id="29700" name="Video Link">
            <a:extLst>
              <a:ext uri="{FF2B5EF4-FFF2-40B4-BE49-F238E27FC236}">
                <a16:creationId xmlns:a16="http://schemas.microsoft.com/office/drawing/2014/main" id="{AA69499C-093C-43D3-B258-D9A92252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5867400"/>
            <a:ext cx="3654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hlinkClick r:id="rId2" action="ppaction://hlinkfile"/>
              </a:rPr>
              <a:t>Bessemer Furnace Video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7E2AD5C-65F3-4C58-9A5B-4AAD267B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Forms</a:t>
            </a:r>
          </a:p>
        </p:txBody>
      </p:sp>
      <p:sp>
        <p:nvSpPr>
          <p:cNvPr id="30723" name="Content">
            <a:extLst>
              <a:ext uri="{FF2B5EF4-FFF2-40B4-BE49-F238E27FC236}">
                <a16:creationId xmlns:a16="http://schemas.microsoft.com/office/drawing/2014/main" id="{3A2360F1-D3D7-460C-8288-7A4597BD5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45269"/>
            <a:ext cx="8518525" cy="6367462"/>
          </a:xfrm>
        </p:spPr>
        <p:txBody>
          <a:bodyPr/>
          <a:lstStyle/>
          <a:p>
            <a:r>
              <a:rPr lang="en-US" altLang="en-US" sz="2200" b="1" dirty="0">
                <a:latin typeface="Optima" charset="0"/>
                <a:cs typeface="Optima" charset="0"/>
              </a:rPr>
              <a:t>Low Carbon 0-0.2% </a:t>
            </a:r>
          </a:p>
          <a:p>
            <a:pPr lvl="1"/>
            <a:r>
              <a:rPr lang="en-US" altLang="en-US" sz="2200" b="1" u="sng" dirty="0">
                <a:latin typeface="Optima" charset="0"/>
                <a:cs typeface="Optima" charset="0"/>
              </a:rPr>
              <a:t>Wrought Iron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Pure, Ductile, typically about as strong as Bronze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High melting point (&gt;1500°C)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Product of </a:t>
            </a:r>
            <a:r>
              <a:rPr lang="en-US" altLang="en-US" sz="2200" b="1" dirty="0">
                <a:latin typeface="Optima" charset="0"/>
                <a:cs typeface="Optima" charset="0"/>
              </a:rPr>
              <a:t>Bloomery</a:t>
            </a:r>
          </a:p>
          <a:p>
            <a:r>
              <a:rPr lang="en-US" altLang="en-US" sz="2200" b="1" dirty="0">
                <a:latin typeface="Optima" charset="0"/>
                <a:cs typeface="Optima" charset="0"/>
              </a:rPr>
              <a:t>Medium Carbon 0.2-2.1%</a:t>
            </a:r>
            <a:r>
              <a:rPr lang="en-US" altLang="en-US" sz="2200" dirty="0">
                <a:latin typeface="Optima" charset="0"/>
                <a:cs typeface="Optima" charset="0"/>
              </a:rPr>
              <a:t> </a:t>
            </a:r>
          </a:p>
          <a:p>
            <a:pPr lvl="1"/>
            <a:r>
              <a:rPr lang="en-US" altLang="en-US" sz="2200" b="1" u="sng" dirty="0">
                <a:latin typeface="Optima" charset="0"/>
                <a:cs typeface="Optima" charset="0"/>
              </a:rPr>
              <a:t>Steel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Very strong, hard, </a:t>
            </a:r>
            <a:r>
              <a:rPr lang="en-US" altLang="en-US" sz="2200" dirty="0" err="1">
                <a:latin typeface="Optima" charset="0"/>
                <a:cs typeface="Optima" charset="0"/>
              </a:rPr>
              <a:t>forgable</a:t>
            </a:r>
            <a:r>
              <a:rPr lang="en-US" altLang="en-US" sz="2200" dirty="0">
                <a:latin typeface="Optima" charset="0"/>
                <a:cs typeface="Optima" charset="0"/>
              </a:rPr>
              <a:t>, 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1000X harder than pure Fe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High melting point (&gt;1400°C)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Created by the </a:t>
            </a:r>
            <a:r>
              <a:rPr lang="en-US" altLang="en-US" sz="2200" b="1" dirty="0">
                <a:latin typeface="Optima" charset="0"/>
                <a:cs typeface="Optima" charset="0"/>
              </a:rPr>
              <a:t>Bessemer Process</a:t>
            </a:r>
          </a:p>
          <a:p>
            <a:r>
              <a:rPr lang="en-US" altLang="en-US" sz="2200" b="1" dirty="0">
                <a:latin typeface="Optima" charset="0"/>
                <a:cs typeface="Optima" charset="0"/>
              </a:rPr>
              <a:t>High Carbon 2.3-4.3% </a:t>
            </a:r>
          </a:p>
          <a:p>
            <a:pPr lvl="1"/>
            <a:r>
              <a:rPr lang="en-US" altLang="en-US" sz="2200" b="1" u="sng" dirty="0">
                <a:latin typeface="Optima" charset="0"/>
                <a:cs typeface="Optima" charset="0"/>
              </a:rPr>
              <a:t>Cast Iron or Pig Iron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Low Melting Point, Brittle, Not </a:t>
            </a:r>
            <a:r>
              <a:rPr lang="en-US" altLang="en-US" sz="2200" dirty="0" err="1">
                <a:latin typeface="Optima" charset="0"/>
                <a:cs typeface="Optima" charset="0"/>
              </a:rPr>
              <a:t>Forgable</a:t>
            </a:r>
            <a:endParaRPr lang="en-US" altLang="en-US" sz="2200" dirty="0">
              <a:latin typeface="Optima" charset="0"/>
              <a:cs typeface="Optima" charset="0"/>
            </a:endParaRP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Can only be Cast</a:t>
            </a:r>
          </a:p>
          <a:p>
            <a:pPr lvl="1"/>
            <a:r>
              <a:rPr lang="en-US" altLang="en-US" sz="2200" dirty="0">
                <a:latin typeface="Optima" charset="0"/>
                <a:cs typeface="Optima" charset="0"/>
              </a:rPr>
              <a:t>Product of </a:t>
            </a:r>
            <a:r>
              <a:rPr lang="en-US" altLang="en-US" sz="2200" b="1" dirty="0">
                <a:latin typeface="Optima" charset="0"/>
                <a:cs typeface="Optima" charset="0"/>
              </a:rPr>
              <a:t>Blast Furnace</a:t>
            </a:r>
          </a:p>
          <a:p>
            <a:pPr lvl="1"/>
            <a:endParaRPr lang="en-US" altLang="en-US" sz="2200" dirty="0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3E8DE86-1AB2-4C45-8B77-5F6779F3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MS PGothic" charset="0"/>
              </a:rPr>
              <a:t>Methods </a:t>
            </a:r>
            <a:r>
              <a:rPr lang="en-US" sz="2800">
                <a:cs typeface="MS PGothic" charset="0"/>
              </a:rPr>
              <a:t>of Making </a:t>
            </a:r>
            <a:r>
              <a:rPr lang="en-US" sz="2800" dirty="0">
                <a:cs typeface="MS PGothic" charset="0"/>
              </a:rPr>
              <a:t>and Manipulating  Iron</a:t>
            </a:r>
          </a:p>
        </p:txBody>
      </p:sp>
      <p:sp>
        <p:nvSpPr>
          <p:cNvPr id="31747" name="Content">
            <a:extLst>
              <a:ext uri="{FF2B5EF4-FFF2-40B4-BE49-F238E27FC236}">
                <a16:creationId xmlns:a16="http://schemas.microsoft.com/office/drawing/2014/main" id="{2B5CCCB6-EFAE-4D88-92DA-87F106E9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Bloomery Furnace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Makes wrought iron (low carbon)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Carburization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wrought iron to steel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Blast Furnace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Makes Cast Iron (High Carbon)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Finery Forge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Cast iron to Wrought Iron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Bessimer Furnace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Converts Cast Iron to Steel (medium carbon)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47CB0F1-558E-4B30-8FA0-A65F4AD4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Today</a:t>
            </a:r>
          </a:p>
        </p:txBody>
      </p:sp>
      <p:sp>
        <p:nvSpPr>
          <p:cNvPr id="32771" name="Content">
            <a:extLst>
              <a:ext uri="{FF2B5EF4-FFF2-40B4-BE49-F238E27FC236}">
                <a16:creationId xmlns:a16="http://schemas.microsoft.com/office/drawing/2014/main" id="{66E19EF5-5414-4DC8-877A-44D98492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7788"/>
            <a:ext cx="8229600" cy="1570037"/>
          </a:xfrm>
        </p:spPr>
        <p:txBody>
          <a:bodyPr/>
          <a:lstStyle/>
          <a:p>
            <a:r>
              <a:rPr lang="en-US" altLang="en-US" sz="2400">
                <a:latin typeface="Optima" charset="0"/>
                <a:cs typeface="Optima" charset="0"/>
              </a:rPr>
              <a:t>Today we use 1950’s Process 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Basic Oxygen Process (BOP) 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Inject pure Oxygen</a:t>
            </a:r>
          </a:p>
          <a:p>
            <a:pPr lvl="1"/>
            <a:r>
              <a:rPr lang="en-US" altLang="en-US" sz="2400">
                <a:latin typeface="Optima" charset="0"/>
                <a:cs typeface="Optima" charset="0"/>
              </a:rPr>
              <a:t>Add alloying agents and carbon after removing carbon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400">
              <a:latin typeface="Optima" charset="0"/>
              <a:cs typeface="Optima" charset="0"/>
            </a:endParaRPr>
          </a:p>
          <a:p>
            <a:endParaRPr lang="en-US" altLang="en-US">
              <a:latin typeface="Optima" charset="0"/>
              <a:cs typeface="Optima" charset="0"/>
            </a:endParaRPr>
          </a:p>
        </p:txBody>
      </p:sp>
      <p:sp>
        <p:nvSpPr>
          <p:cNvPr id="32772" name="US Steel Video Link">
            <a:extLst>
              <a:ext uri="{FF2B5EF4-FFF2-40B4-BE49-F238E27FC236}">
                <a16:creationId xmlns:a16="http://schemas.microsoft.com/office/drawing/2014/main" id="{A61EA53B-F740-45AB-9FFD-48552A92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673475"/>
            <a:ext cx="2614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  <a:hlinkClick r:id="rId2"/>
              </a:rPr>
              <a:t>US Steel Video</a:t>
            </a:r>
            <a:endParaRPr lang="en-US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0983E9C-3AD6-4E95-A544-0E9BE5999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5738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Iron and Steel</a:t>
            </a:r>
          </a:p>
        </p:txBody>
      </p:sp>
      <p:sp>
        <p:nvSpPr>
          <p:cNvPr id="5123" name="Content">
            <a:extLst>
              <a:ext uri="{FF2B5EF4-FFF2-40B4-BE49-F238E27FC236}">
                <a16:creationId xmlns:a16="http://schemas.microsoft.com/office/drawing/2014/main" id="{4A96C0E7-6D04-4E70-A4D8-E16034E87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0288" y="2266950"/>
            <a:ext cx="7461250" cy="3189288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Optima" charset="0"/>
                <a:cs typeface="Optima" charset="0"/>
              </a:rPr>
              <a:t>The transition from the Bronze Age to the Iron Age was ushered in by two developments: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Optima" charset="0"/>
                <a:cs typeface="Optima" charset="0"/>
              </a:rPr>
              <a:t>Growing scarcity of copper and/or tin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Optima" charset="0"/>
                <a:cs typeface="Optima" charset="0"/>
              </a:rPr>
              <a:t>Increased processing temperatures</a:t>
            </a:r>
          </a:p>
          <a:p>
            <a:pPr lvl="1" algn="l"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  <a:latin typeface="Optima" charset="0"/>
              <a:cs typeface="Optima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Optima" charset="0"/>
                <a:cs typeface="Optima" charset="0"/>
              </a:rPr>
              <a:t>Iron and Steel Characteristics?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0000"/>
                </a:solidFill>
                <a:latin typeface="Optima" charset="0"/>
                <a:cs typeface="Optima" charset="0"/>
              </a:rPr>
              <a:t>What is the difference?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>
              <a:solidFill>
                <a:srgbClr val="000000"/>
              </a:solidFill>
              <a:latin typeface="Optima" charset="0"/>
              <a:cs typeface="Optima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en-US">
              <a:solidFill>
                <a:srgbClr val="000000"/>
              </a:solidFill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D7804F1-6913-4D54-94BA-4B637A0B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Iron </a:t>
            </a:r>
            <a:r>
              <a:rPr lang="en-US" dirty="0" err="1">
                <a:cs typeface="MS PGothic" charset="0"/>
              </a:rPr>
              <a:t>vs</a:t>
            </a:r>
            <a:r>
              <a:rPr lang="en-US" dirty="0">
                <a:cs typeface="MS PGothic" charset="0"/>
              </a:rPr>
              <a:t> Steel</a:t>
            </a:r>
          </a:p>
        </p:txBody>
      </p:sp>
      <p:sp>
        <p:nvSpPr>
          <p:cNvPr id="6147" name="Content">
            <a:extLst>
              <a:ext uri="{FF2B5EF4-FFF2-40B4-BE49-F238E27FC236}">
                <a16:creationId xmlns:a16="http://schemas.microsoft.com/office/drawing/2014/main" id="{F3613639-1B15-4C97-B5A4-F3BCA60D1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347788"/>
            <a:ext cx="8915400" cy="4525962"/>
          </a:xfrm>
        </p:spPr>
        <p:txBody>
          <a:bodyPr/>
          <a:lstStyle/>
          <a:p>
            <a:r>
              <a:rPr lang="en-US" altLang="en-US">
                <a:latin typeface="Optima" charset="0"/>
                <a:cs typeface="Optima" charset="0"/>
              </a:rPr>
              <a:t>Bronze  was an Alloy of Cu 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Arsenic or Tin most common alloying impurity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Steel is an Alloy of Iron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Carbon is the most common alloying impurity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Iron and Carbon is probably the most useful combination in the history of Society</a:t>
            </a:r>
          </a:p>
          <a:p>
            <a:r>
              <a:rPr lang="en-US" altLang="en-US">
                <a:latin typeface="Optima" charset="0"/>
                <a:cs typeface="Optima" charset="0"/>
              </a:rPr>
              <a:t>Terms you should know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Forging – beating or hammering a material into shape</a:t>
            </a:r>
          </a:p>
          <a:p>
            <a:pPr lvl="1"/>
            <a:r>
              <a:rPr lang="en-US" altLang="en-US">
                <a:latin typeface="Optima" charset="0"/>
                <a:cs typeface="Optima" charset="0"/>
              </a:rPr>
              <a:t>Casting – Pouring a liquid into a mold</a:t>
            </a:r>
          </a:p>
          <a:p>
            <a:endParaRPr lang="en-US" altLang="en-US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79EAC86-2709-41B3-9781-F318DEAA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Forms of iron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5CF0281B-3458-4B43-907A-AB6117CBE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175"/>
            <a:ext cx="109728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	Who has heard these terms?</a:t>
            </a:r>
          </a:p>
          <a:p>
            <a:pPr lvl="1"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Wrought Iron</a:t>
            </a:r>
          </a:p>
          <a:p>
            <a:pPr lvl="1"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Steel</a:t>
            </a:r>
          </a:p>
          <a:p>
            <a:pPr lvl="1"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Cast Iron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Optima" charset="0"/>
              <a:cs typeface="Optima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What is the Difference?  </a:t>
            </a:r>
          </a:p>
          <a:p>
            <a:pPr lvl="1">
              <a:defRPr/>
            </a:pPr>
            <a:r>
              <a:rPr lang="en-US" altLang="en-US" dirty="0">
                <a:latin typeface="Optima" charset="0"/>
                <a:cs typeface="Optima" charset="0"/>
              </a:rPr>
              <a:t>The Amount of Carbon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0FD5C50-C29C-4CAF-9E08-ECEB19A4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0513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Forms</a:t>
            </a:r>
          </a:p>
        </p:txBody>
      </p:sp>
      <p:sp>
        <p:nvSpPr>
          <p:cNvPr id="8195" name="Content">
            <a:extLst>
              <a:ext uri="{FF2B5EF4-FFF2-40B4-BE49-F238E27FC236}">
                <a16:creationId xmlns:a16="http://schemas.microsoft.com/office/drawing/2014/main" id="{746C4AD8-1966-4D61-B495-F742541D4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09650"/>
            <a:ext cx="8518525" cy="5848350"/>
          </a:xfrm>
        </p:spPr>
        <p:txBody>
          <a:bodyPr/>
          <a:lstStyle/>
          <a:p>
            <a:r>
              <a:rPr lang="en-US" altLang="en-US" sz="2200" b="1">
                <a:latin typeface="Optima" charset="0"/>
                <a:cs typeface="Optima" charset="0"/>
              </a:rPr>
              <a:t>Low Carbon 0-0.2% </a:t>
            </a:r>
          </a:p>
          <a:p>
            <a:pPr lvl="1"/>
            <a:r>
              <a:rPr lang="en-US" altLang="en-US" sz="2200" b="1" u="sng">
                <a:latin typeface="Optima" charset="0"/>
                <a:cs typeface="Optima" charset="0"/>
              </a:rPr>
              <a:t>Wrought Iron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Pure, Ductile, typically about as strong as Bronze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High melting point (&gt;1500°C)</a:t>
            </a:r>
          </a:p>
          <a:p>
            <a:r>
              <a:rPr lang="en-US" altLang="en-US" sz="2200" b="1">
                <a:latin typeface="Optima" charset="0"/>
                <a:cs typeface="Optima" charset="0"/>
              </a:rPr>
              <a:t>Medium Carbon 0.2-2.1%</a:t>
            </a:r>
            <a:r>
              <a:rPr lang="en-US" altLang="en-US" sz="2200">
                <a:latin typeface="Optima" charset="0"/>
                <a:cs typeface="Optima" charset="0"/>
              </a:rPr>
              <a:t> </a:t>
            </a:r>
          </a:p>
          <a:p>
            <a:pPr lvl="1"/>
            <a:r>
              <a:rPr lang="en-US" altLang="en-US" sz="2200" b="1" u="sng">
                <a:latin typeface="Optima" charset="0"/>
                <a:cs typeface="Optima" charset="0"/>
              </a:rPr>
              <a:t>Steel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Very strong, hard, forgable, 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1000X harder than pure Fe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High melting point (&gt;1400°C)</a:t>
            </a:r>
          </a:p>
          <a:p>
            <a:r>
              <a:rPr lang="en-US" altLang="en-US" sz="2200" b="1">
                <a:latin typeface="Optima" charset="0"/>
                <a:cs typeface="Optima" charset="0"/>
              </a:rPr>
              <a:t>High Carbon 2.3-4.3% </a:t>
            </a:r>
          </a:p>
          <a:p>
            <a:pPr lvl="1"/>
            <a:r>
              <a:rPr lang="en-US" altLang="en-US" sz="2200" b="1" u="sng">
                <a:latin typeface="Optima" charset="0"/>
                <a:cs typeface="Optima" charset="0"/>
              </a:rPr>
              <a:t>Cast Iron or Pig Iron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Low Melting Point, Brittle, Not Forgable</a:t>
            </a:r>
          </a:p>
          <a:p>
            <a:pPr lvl="1"/>
            <a:r>
              <a:rPr lang="en-US" altLang="en-US" sz="2200">
                <a:latin typeface="Optima" charset="0"/>
                <a:cs typeface="Optima" charset="0"/>
              </a:rPr>
              <a:t>Can only be Cast</a:t>
            </a:r>
          </a:p>
          <a:p>
            <a:pPr lvl="1"/>
            <a:endParaRPr lang="en-US" altLang="en-US" sz="2200">
              <a:latin typeface="Optima" charset="0"/>
              <a:cs typeface="Optima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">
            <a:extLst>
              <a:ext uri="{FF2B5EF4-FFF2-40B4-BE49-F238E27FC236}">
                <a16:creationId xmlns:a16="http://schemas.microsoft.com/office/drawing/2014/main" id="{401175E2-6E3E-416C-BDA5-8199AFCF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61913"/>
            <a:ext cx="57975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The Iron-Iron Carbide Phase Diagram</a:t>
            </a:r>
            <a:br>
              <a:rPr lang="en-US" altLang="en-US" sz="2000" dirty="0">
                <a:solidFill>
                  <a:schemeClr val="tx2"/>
                </a:solidFill>
                <a:latin typeface="Lucida Bright" panose="02040602050505020304" pitchFamily="18" charset="0"/>
              </a:rPr>
            </a:br>
            <a:br>
              <a:rPr lang="en-US" altLang="en-US" sz="2000" dirty="0">
                <a:solidFill>
                  <a:schemeClr val="tx2"/>
                </a:solidFill>
                <a:latin typeface="Lucida Bright" panose="02040602050505020304" pitchFamily="18" charset="0"/>
              </a:rPr>
            </a:br>
            <a:endParaRPr lang="en-US" altLang="en-US" sz="2000" dirty="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dirty="0"/>
            </a:br>
            <a:endParaRPr lang="en-US" altLang="en-US" sz="2000" dirty="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pic>
        <p:nvPicPr>
          <p:cNvPr id="9227" name="Picture 1" descr="Graph showing temperature (C) on the y-axis and composition (wt% C) on the x-axis.">
            <a:extLst>
              <a:ext uri="{FF2B5EF4-FFF2-40B4-BE49-F238E27FC236}">
                <a16:creationId xmlns:a16="http://schemas.microsoft.com/office/drawing/2014/main" id="{C9071702-C9A4-490F-B089-667EA2D36199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8"/>
          <a:stretch>
            <a:fillRect/>
          </a:stretch>
        </p:blipFill>
        <p:spPr bwMode="auto">
          <a:xfrm>
            <a:off x="2586038" y="1638267"/>
            <a:ext cx="7019925" cy="46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1" descr="Straight downward arrow shows the position of">
            <a:extLst>
              <a:ext uri="{FF2B5EF4-FFF2-40B4-BE49-F238E27FC236}">
                <a16:creationId xmlns:a16="http://schemas.microsoft.com/office/drawing/2014/main" id="{28C08FC2-F7F0-421D-9E45-B7C85CDE71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97238" y="1340885"/>
            <a:ext cx="0" cy="296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26" name="Wrought Iron">
            <a:extLst>
              <a:ext uri="{FF2B5EF4-FFF2-40B4-BE49-F238E27FC236}">
                <a16:creationId xmlns:a16="http://schemas.microsoft.com/office/drawing/2014/main" id="{55ACA911-A40C-4CF1-B733-66E5A685A0D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67394" y="750327"/>
            <a:ext cx="1088659" cy="6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Wrought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Iron</a:t>
            </a:r>
          </a:p>
        </p:txBody>
      </p:sp>
      <p:cxnSp>
        <p:nvCxnSpPr>
          <p:cNvPr id="9" name="Straight Arrow Connector 2" descr="Straight downward arrow shows the position of">
            <a:extLst>
              <a:ext uri="{FF2B5EF4-FFF2-40B4-BE49-F238E27FC236}">
                <a16:creationId xmlns:a16="http://schemas.microsoft.com/office/drawing/2014/main" id="{AD80A60A-EEE0-4130-8F15-C4246BE35D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75200" y="1340885"/>
            <a:ext cx="0" cy="296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24" name="Steel">
            <a:extLst>
              <a:ext uri="{FF2B5EF4-FFF2-40B4-BE49-F238E27FC236}">
                <a16:creationId xmlns:a16="http://schemas.microsoft.com/office/drawing/2014/main" id="{C0A83416-128F-4DE3-96D5-E4050E33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369" y="1207085"/>
            <a:ext cx="741631" cy="3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Steel</a:t>
            </a:r>
          </a:p>
        </p:txBody>
      </p:sp>
      <p:cxnSp>
        <p:nvCxnSpPr>
          <p:cNvPr id="12" name="Straight Arrow Connector 31" descr="Straight downward arrow shows the position of">
            <a:extLst>
              <a:ext uri="{FF2B5EF4-FFF2-40B4-BE49-F238E27FC236}">
                <a16:creationId xmlns:a16="http://schemas.microsoft.com/office/drawing/2014/main" id="{2BD0BF38-BC98-4718-B25B-C54F8DACF8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3238" y="1359935"/>
            <a:ext cx="0" cy="296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222" name="Cast Iron">
            <a:extLst>
              <a:ext uri="{FF2B5EF4-FFF2-40B4-BE49-F238E27FC236}">
                <a16:creationId xmlns:a16="http://schemas.microsoft.com/office/drawing/2014/main" id="{EBF93121-FA86-4C49-A057-C75C2EEB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674" y="1240723"/>
            <a:ext cx="1192364" cy="3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Cast Iron</a:t>
            </a:r>
          </a:p>
        </p:txBody>
      </p:sp>
      <p:sp>
        <p:nvSpPr>
          <p:cNvPr id="9220" name="URL">
            <a:extLst>
              <a:ext uri="{FF2B5EF4-FFF2-40B4-BE49-F238E27FC236}">
                <a16:creationId xmlns:a16="http://schemas.microsoft.com/office/drawing/2014/main" id="{3F44D625-8D08-4D53-9784-672EA1AD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6488113"/>
            <a:ext cx="938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http://d2vlcm61l7u1fs.cloudfront.net/media%2F5fa%2F5fabc8f5-c63b-4e9b-b65c-d05ad2626ae5%2FphpSvCYaJ.png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">
            <a:extLst>
              <a:ext uri="{FF2B5EF4-FFF2-40B4-BE49-F238E27FC236}">
                <a16:creationId xmlns:a16="http://schemas.microsoft.com/office/drawing/2014/main" id="{790D65B9-AF83-475A-8522-96C5AC75B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1905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Why is Steel Strong?</a:t>
            </a: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endParaRPr lang="en-US" altLang="en-US" sz="2000">
              <a:solidFill>
                <a:schemeClr val="tx2"/>
              </a:solidFill>
              <a:latin typeface="Lucida Bright" panose="020406020505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/>
            </a:br>
            <a:br>
              <a:rPr lang="en-US" altLang="en-US"/>
            </a:br>
            <a:br>
              <a:rPr lang="en-US" altLang="en-US" sz="2000">
                <a:solidFill>
                  <a:schemeClr val="tx2"/>
                </a:solidFill>
                <a:latin typeface="Lucida Bright" panose="02040602050505020304" pitchFamily="18" charset="0"/>
              </a:rPr>
            </a:br>
            <a:endParaRPr lang="en-US" altLang="en-US" sz="2000">
              <a:solidFill>
                <a:schemeClr val="tx2"/>
              </a:solidFill>
              <a:latin typeface="Lucida Bright" panose="02040602050505020304" pitchFamily="18" charset="0"/>
            </a:endParaRPr>
          </a:p>
        </p:txBody>
      </p:sp>
      <p:sp>
        <p:nvSpPr>
          <p:cNvPr id="21508" name="Content">
            <a:extLst>
              <a:ext uri="{FF2B5EF4-FFF2-40B4-BE49-F238E27FC236}">
                <a16:creationId xmlns:a16="http://schemas.microsoft.com/office/drawing/2014/main" id="{4965C99A-47A3-43FA-9B35-4B228D2D7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79463"/>
            <a:ext cx="40767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5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Two Important phases of iron-</a:t>
            </a:r>
            <a:br>
              <a:rPr lang="en-US" altLang="en-US" sz="1800"/>
            </a:br>
            <a:r>
              <a:rPr lang="en-US" altLang="en-US" sz="1800" b="1">
                <a:sym typeface="Symbol" panose="05050102010706020507" pitchFamily="18" charset="2"/>
              </a:rPr>
              <a:t></a:t>
            </a:r>
            <a:r>
              <a:rPr lang="en-US" altLang="en-US" sz="1800" b="1"/>
              <a:t> - Ferrite </a:t>
            </a:r>
            <a:r>
              <a:rPr lang="en-US" altLang="en-US" sz="1800"/>
              <a:t>(BCC)</a:t>
            </a:r>
            <a:br>
              <a:rPr lang="en-US" altLang="en-US" sz="1800" b="1"/>
            </a:br>
            <a:r>
              <a:rPr lang="en-US" altLang="en-US" sz="1800" b="1">
                <a:sym typeface="Symbol" panose="05050102010706020507" pitchFamily="18" charset="2"/>
              </a:rPr>
              <a:t></a:t>
            </a:r>
            <a:r>
              <a:rPr lang="en-US" altLang="en-US" sz="1800" b="1"/>
              <a:t>- Austenite </a:t>
            </a:r>
            <a:r>
              <a:rPr lang="en-US" altLang="en-US" sz="1800"/>
              <a:t>(FCC)</a:t>
            </a:r>
            <a:br>
              <a:rPr lang="en-US" altLang="en-US" sz="1800"/>
            </a:b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How much carbon can you dissolve in the Iron?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Ferrite very little (&lt;0.02%)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Austenite  Lots (up to 2.1%)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Why is that important?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When you heat Steel to 1000°C 	what phase do you have?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	Austenite with lots of Carbon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When you cool it what does the carbon do?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It can precipitate into Carbide particles. Strains crystal makes dislocation motion difficult (hardens)	</a:t>
            </a:r>
          </a:p>
        </p:txBody>
      </p:sp>
      <p:pic>
        <p:nvPicPr>
          <p:cNvPr id="11270" name="Graph" descr="The Iron-Iron Carbide Phase Diagram:&#10;Graph showing temperature (C) on the y-axis and composition (wt% C) on the x-axis.">
            <a:extLst>
              <a:ext uri="{FF2B5EF4-FFF2-40B4-BE49-F238E27FC236}">
                <a16:creationId xmlns:a16="http://schemas.microsoft.com/office/drawing/2014/main" id="{FB49FDF0-22EF-4BAD-9E0C-708BE0CED00F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706422"/>
            <a:ext cx="4953000" cy="365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 descr="Straight downward arrow shows the position of">
            <a:extLst>
              <a:ext uri="{FF2B5EF4-FFF2-40B4-BE49-F238E27FC236}">
                <a16:creationId xmlns:a16="http://schemas.microsoft.com/office/drawing/2014/main" id="{C771C77F-546D-4411-9E15-B6CF91E030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59575" y="1609725"/>
            <a:ext cx="0" cy="3095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74" name="Wrought Iron">
            <a:extLst>
              <a:ext uri="{FF2B5EF4-FFF2-40B4-BE49-F238E27FC236}">
                <a16:creationId xmlns:a16="http://schemas.microsoft.com/office/drawing/2014/main" id="{9BCA2365-0B1C-4CAC-B92F-D6C21388374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978614" y="1204826"/>
            <a:ext cx="11523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Wrought Iron</a:t>
            </a:r>
          </a:p>
        </p:txBody>
      </p:sp>
      <p:cxnSp>
        <p:nvCxnSpPr>
          <p:cNvPr id="13" name="Straight Arrow Connector 2" descr="Straight downward arrow shows the position of">
            <a:extLst>
              <a:ext uri="{FF2B5EF4-FFF2-40B4-BE49-F238E27FC236}">
                <a16:creationId xmlns:a16="http://schemas.microsoft.com/office/drawing/2014/main" id="{3EBEE0B2-1632-48C6-93DF-9D12E2F017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42263" y="1609725"/>
            <a:ext cx="0" cy="3095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76" name="Steel">
            <a:extLst>
              <a:ext uri="{FF2B5EF4-FFF2-40B4-BE49-F238E27FC236}">
                <a16:creationId xmlns:a16="http://schemas.microsoft.com/office/drawing/2014/main" id="{09F669B6-877D-4F2D-83BD-19740E96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6" y="1433413"/>
            <a:ext cx="552450" cy="2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Steel</a:t>
            </a:r>
          </a:p>
        </p:txBody>
      </p:sp>
      <p:cxnSp>
        <p:nvCxnSpPr>
          <p:cNvPr id="15" name="Straight Arrow Connector 3" descr="Straight downward arrow shows the position of">
            <a:extLst>
              <a:ext uri="{FF2B5EF4-FFF2-40B4-BE49-F238E27FC236}">
                <a16:creationId xmlns:a16="http://schemas.microsoft.com/office/drawing/2014/main" id="{63A27BF4-9B42-4525-B4D0-EE66D6B9C6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97988" y="1641475"/>
            <a:ext cx="3667" cy="2503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78" name="Cast Iron">
            <a:extLst>
              <a:ext uri="{FF2B5EF4-FFF2-40B4-BE49-F238E27FC236}">
                <a16:creationId xmlns:a16="http://schemas.microsoft.com/office/drawing/2014/main" id="{0DBD5209-7A10-4352-ACAE-194AE7274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051" y="1411191"/>
            <a:ext cx="850900" cy="2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Cast Iron</a:t>
            </a:r>
          </a:p>
        </p:txBody>
      </p:sp>
      <p:sp>
        <p:nvSpPr>
          <p:cNvPr id="11273" name="Austenite">
            <a:extLst>
              <a:ext uri="{FF2B5EF4-FFF2-40B4-BE49-F238E27FC236}">
                <a16:creationId xmlns:a16="http://schemas.microsoft.com/office/drawing/2014/main" id="{DB83E946-DE9B-431B-BCB6-0D6A009F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1" y="2949246"/>
            <a:ext cx="885179" cy="2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</a:rPr>
              <a:t>Austenite</a:t>
            </a:r>
          </a:p>
        </p:txBody>
      </p:sp>
      <p:cxnSp>
        <p:nvCxnSpPr>
          <p:cNvPr id="6" name="Straight Arrow Connector 5" descr="Straight upward arrow shows the position of">
            <a:extLst>
              <a:ext uri="{FF2B5EF4-FFF2-40B4-BE49-F238E27FC236}">
                <a16:creationId xmlns:a16="http://schemas.microsoft.com/office/drawing/2014/main" id="{D5D5E489-8D7D-44A8-A438-725EB60C514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680200" y="4387850"/>
            <a:ext cx="446088" cy="10874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71" name="Ferrite">
            <a:extLst>
              <a:ext uri="{FF2B5EF4-FFF2-40B4-BE49-F238E27FC236}">
                <a16:creationId xmlns:a16="http://schemas.microsoft.com/office/drawing/2014/main" id="{88B62E67-B169-42A2-A886-12384EC6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838" y="5601556"/>
            <a:ext cx="662361" cy="2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Ferrite</a:t>
            </a:r>
          </a:p>
        </p:txBody>
      </p:sp>
      <p:sp>
        <p:nvSpPr>
          <p:cNvPr id="11269" name="URL">
            <a:extLst>
              <a:ext uri="{FF2B5EF4-FFF2-40B4-BE49-F238E27FC236}">
                <a16:creationId xmlns:a16="http://schemas.microsoft.com/office/drawing/2014/main" id="{50763799-B460-4545-886E-E20BD6BE5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588" y="6484938"/>
            <a:ext cx="965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Optima" charset="0"/>
                <a:ea typeface="ＭＳ Ｐゴシック" panose="020B0600070205080204" pitchFamily="34" charset="-128"/>
                <a:cs typeface="Opti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http://d2vlcm61l7u1fs.cloudfront.net/media%2F5fa%2F5fabc8f5-c63b-4e9b-b65c-d05ad2626ae5%2FphpSvCYaJ.png</a:t>
            </a:r>
            <a:r>
              <a:rPr lang="en-US" altLang="en-US" sz="14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D680DCA-E00D-4D33-A9E3-FADA9DED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MS PGothic" charset="0"/>
              </a:rPr>
              <a:t>Forms of iron</a:t>
            </a:r>
          </a:p>
        </p:txBody>
      </p:sp>
      <p:sp>
        <p:nvSpPr>
          <p:cNvPr id="13315" name="Content">
            <a:extLst>
              <a:ext uri="{FF2B5EF4-FFF2-40B4-BE49-F238E27FC236}">
                <a16:creationId xmlns:a16="http://schemas.microsoft.com/office/drawing/2014/main" id="{92CE282C-C613-43D2-9A2C-FE7E55A9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63638"/>
            <a:ext cx="9144000" cy="4525962"/>
          </a:xfrm>
        </p:spPr>
        <p:txBody>
          <a:bodyPr/>
          <a:lstStyle/>
          <a:p>
            <a:r>
              <a:rPr lang="en-US" altLang="en-US" sz="2000" b="1">
                <a:latin typeface="Optima" charset="0"/>
                <a:cs typeface="Optima" charset="0"/>
              </a:rPr>
              <a:t>Wrought Iron (Paper Clip) 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Very little carbon (&lt;0.2%)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Difficult to slow the dislocations since carbon is dissolved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Soft, malleable, easily wrought</a:t>
            </a:r>
          </a:p>
          <a:p>
            <a:r>
              <a:rPr lang="en-US" altLang="en-US" sz="2000" b="1">
                <a:latin typeface="Optima" charset="0"/>
                <a:cs typeface="Optima" charset="0"/>
              </a:rPr>
              <a:t>Steel</a:t>
            </a:r>
            <a:r>
              <a:rPr lang="en-US" altLang="en-US" sz="2000">
                <a:latin typeface="Optima" charset="0"/>
                <a:cs typeface="Optima" charset="0"/>
              </a:rPr>
              <a:t> </a:t>
            </a:r>
            <a:r>
              <a:rPr lang="en-US" altLang="en-US" sz="2000" b="1">
                <a:latin typeface="Optima" charset="0"/>
                <a:cs typeface="Optima" charset="0"/>
              </a:rPr>
              <a:t>(Bobby Pin)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Medium carbon (0.2-2.3%)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Can dissolve carbon in Austenite but it wants to precipitate upon cooling</a:t>
            </a:r>
          </a:p>
          <a:p>
            <a:pPr lvl="1"/>
            <a:r>
              <a:rPr lang="en-US" altLang="en-US" sz="2000" u="sng">
                <a:latin typeface="Optima" charset="0"/>
                <a:cs typeface="Optima" charset="0"/>
              </a:rPr>
              <a:t>Properties depend on how fast you coo</a:t>
            </a:r>
            <a:r>
              <a:rPr lang="en-US" altLang="en-US" sz="2000">
                <a:latin typeface="Optima" charset="0"/>
                <a:cs typeface="Optima" charset="0"/>
              </a:rPr>
              <a:t>l 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Strain from Carbides greatly strengthens the steel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Must control both the amount of carbon and the tempering</a:t>
            </a:r>
          </a:p>
          <a:p>
            <a:r>
              <a:rPr lang="en-US" altLang="en-US" sz="2000" b="1">
                <a:latin typeface="Optima" charset="0"/>
                <a:cs typeface="Optima" charset="0"/>
              </a:rPr>
              <a:t>Cast Iron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High Carbon (2.3-4.3%)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Forms lots of carbide phase</a:t>
            </a:r>
          </a:p>
          <a:p>
            <a:pPr lvl="1"/>
            <a:r>
              <a:rPr lang="en-US" altLang="en-US" sz="2000">
                <a:latin typeface="Optima" charset="0"/>
                <a:cs typeface="Optima" charset="0"/>
              </a:rPr>
              <a:t>Make the material brittle (too much of a good thing)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DD7C9A-13A5-48FB-A543-52AD0B009841}"/>
</file>

<file path=customXml/itemProps2.xml><?xml version="1.0" encoding="utf-8"?>
<ds:datastoreItem xmlns:ds="http://schemas.openxmlformats.org/officeDocument/2006/customXml" ds:itemID="{0928836D-01F7-4A17-A67D-B441D4B33F1A}"/>
</file>

<file path=customXml/itemProps3.xml><?xml version="1.0" encoding="utf-8"?>
<ds:datastoreItem xmlns:ds="http://schemas.openxmlformats.org/officeDocument/2006/customXml" ds:itemID="{EB6CC68A-F6EB-4704-881C-55DC28E58F64}"/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1680</Words>
  <Application>Microsoft Office PowerPoint</Application>
  <PresentationFormat>Widescreen</PresentationFormat>
  <Paragraphs>300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ＭＳ Ｐゴシック</vt:lpstr>
      <vt:lpstr>Optima ExtraBlack</vt:lpstr>
      <vt:lpstr>Optima</vt:lpstr>
      <vt:lpstr>Calibri</vt:lpstr>
      <vt:lpstr>Roboto</vt:lpstr>
      <vt:lpstr>Lucida Bright</vt:lpstr>
      <vt:lpstr>Symbol</vt:lpstr>
      <vt:lpstr>Office Theme</vt:lpstr>
      <vt:lpstr>Iron and Steel</vt:lpstr>
      <vt:lpstr>Properties of Iron and Steel</vt:lpstr>
      <vt:lpstr>Iron and Steel</vt:lpstr>
      <vt:lpstr>Iron vs Steel</vt:lpstr>
      <vt:lpstr>Forms of iron</vt:lpstr>
      <vt:lpstr>Forms</vt:lpstr>
      <vt:lpstr>PowerPoint Presentation</vt:lpstr>
      <vt:lpstr>PowerPoint Presentation</vt:lpstr>
      <vt:lpstr>Forms of iron</vt:lpstr>
      <vt:lpstr>Why is the Heat treatment important?</vt:lpstr>
      <vt:lpstr>PowerPoint Presentation</vt:lpstr>
      <vt:lpstr>So how do you make Iron?</vt:lpstr>
      <vt:lpstr>Methods of Making and Manipulating  Iron</vt:lpstr>
      <vt:lpstr>Wrought Iron: Early Bloomeries</vt:lpstr>
      <vt:lpstr>Blast Furnace</vt:lpstr>
      <vt:lpstr>Bloom vs Blast</vt:lpstr>
      <vt:lpstr>Blast Furnace</vt:lpstr>
      <vt:lpstr>Finery Forge</vt:lpstr>
      <vt:lpstr>Converting Wrought Iron to Steel</vt:lpstr>
      <vt:lpstr>History of Iron and Steel</vt:lpstr>
      <vt:lpstr>History Continued</vt:lpstr>
      <vt:lpstr>History Continued</vt:lpstr>
      <vt:lpstr>History continued</vt:lpstr>
      <vt:lpstr>Forms</vt:lpstr>
      <vt:lpstr>Methods of Making and Manipulating  Iron</vt:lpstr>
      <vt:lpstr>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Rebecca McNulty</cp:lastModifiedBy>
  <cp:revision>27</cp:revision>
  <dcterms:created xsi:type="dcterms:W3CDTF">2019-10-11T11:30:53Z</dcterms:created>
  <dcterms:modified xsi:type="dcterms:W3CDTF">2021-06-25T11:48:55Z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