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9"/>
  </p:notesMasterIdLst>
  <p:sldIdLst>
    <p:sldId id="360" r:id="rId5"/>
    <p:sldId id="347" r:id="rId6"/>
    <p:sldId id="353" r:id="rId7"/>
    <p:sldId id="352" r:id="rId8"/>
    <p:sldId id="362" r:id="rId9"/>
    <p:sldId id="324" r:id="rId10"/>
    <p:sldId id="363" r:id="rId11"/>
    <p:sldId id="303" r:id="rId12"/>
    <p:sldId id="334" r:id="rId13"/>
    <p:sldId id="365" r:id="rId14"/>
    <p:sldId id="380" r:id="rId15"/>
    <p:sldId id="368" r:id="rId16"/>
    <p:sldId id="369" r:id="rId17"/>
    <p:sldId id="370" r:id="rId18"/>
    <p:sldId id="366" r:id="rId19"/>
    <p:sldId id="367" r:id="rId20"/>
    <p:sldId id="384" r:id="rId21"/>
    <p:sldId id="382" r:id="rId22"/>
    <p:sldId id="371" r:id="rId23"/>
    <p:sldId id="376" r:id="rId24"/>
    <p:sldId id="377" r:id="rId25"/>
    <p:sldId id="385" r:id="rId26"/>
    <p:sldId id="386" r:id="rId27"/>
    <p:sldId id="383" r:id="rId2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Lucida Bright" pitchFamily="28" charset="0"/>
        <a:ea typeface="+mn-ea"/>
        <a:cs typeface="+mn-cs"/>
      </a:defRPr>
    </a:lvl1pPr>
    <a:lvl2pPr marL="457200" algn="l" rtl="0" eaLnBrk="0" fontAlgn="base" hangingPunct="0">
      <a:spcBef>
        <a:spcPct val="0"/>
      </a:spcBef>
      <a:spcAft>
        <a:spcPct val="0"/>
      </a:spcAft>
      <a:defRPr kern="1200">
        <a:solidFill>
          <a:schemeClr val="tx1"/>
        </a:solidFill>
        <a:latin typeface="Lucida Bright" pitchFamily="28" charset="0"/>
        <a:ea typeface="+mn-ea"/>
        <a:cs typeface="+mn-cs"/>
      </a:defRPr>
    </a:lvl2pPr>
    <a:lvl3pPr marL="914400" algn="l" rtl="0" eaLnBrk="0" fontAlgn="base" hangingPunct="0">
      <a:spcBef>
        <a:spcPct val="0"/>
      </a:spcBef>
      <a:spcAft>
        <a:spcPct val="0"/>
      </a:spcAft>
      <a:defRPr kern="1200">
        <a:solidFill>
          <a:schemeClr val="tx1"/>
        </a:solidFill>
        <a:latin typeface="Lucida Bright" pitchFamily="28" charset="0"/>
        <a:ea typeface="+mn-ea"/>
        <a:cs typeface="+mn-cs"/>
      </a:defRPr>
    </a:lvl3pPr>
    <a:lvl4pPr marL="1371600" algn="l" rtl="0" eaLnBrk="0" fontAlgn="base" hangingPunct="0">
      <a:spcBef>
        <a:spcPct val="0"/>
      </a:spcBef>
      <a:spcAft>
        <a:spcPct val="0"/>
      </a:spcAft>
      <a:defRPr kern="1200">
        <a:solidFill>
          <a:schemeClr val="tx1"/>
        </a:solidFill>
        <a:latin typeface="Lucida Bright" pitchFamily="28" charset="0"/>
        <a:ea typeface="+mn-ea"/>
        <a:cs typeface="+mn-cs"/>
      </a:defRPr>
    </a:lvl4pPr>
    <a:lvl5pPr marL="1828800" algn="l" rtl="0" eaLnBrk="0" fontAlgn="base" hangingPunct="0">
      <a:spcBef>
        <a:spcPct val="0"/>
      </a:spcBef>
      <a:spcAft>
        <a:spcPct val="0"/>
      </a:spcAft>
      <a:defRPr kern="1200">
        <a:solidFill>
          <a:schemeClr val="tx1"/>
        </a:solidFill>
        <a:latin typeface="Lucida Bright" pitchFamily="28" charset="0"/>
        <a:ea typeface="+mn-ea"/>
        <a:cs typeface="+mn-cs"/>
      </a:defRPr>
    </a:lvl5pPr>
    <a:lvl6pPr marL="2286000" algn="l" defTabSz="914400" rtl="0" eaLnBrk="1" latinLnBrk="0" hangingPunct="1">
      <a:defRPr kern="1200">
        <a:solidFill>
          <a:schemeClr val="tx1"/>
        </a:solidFill>
        <a:latin typeface="Lucida Bright" pitchFamily="28" charset="0"/>
        <a:ea typeface="+mn-ea"/>
        <a:cs typeface="+mn-cs"/>
      </a:defRPr>
    </a:lvl6pPr>
    <a:lvl7pPr marL="2743200" algn="l" defTabSz="914400" rtl="0" eaLnBrk="1" latinLnBrk="0" hangingPunct="1">
      <a:defRPr kern="1200">
        <a:solidFill>
          <a:schemeClr val="tx1"/>
        </a:solidFill>
        <a:latin typeface="Lucida Bright" pitchFamily="28" charset="0"/>
        <a:ea typeface="+mn-ea"/>
        <a:cs typeface="+mn-cs"/>
      </a:defRPr>
    </a:lvl7pPr>
    <a:lvl8pPr marL="3200400" algn="l" defTabSz="914400" rtl="0" eaLnBrk="1" latinLnBrk="0" hangingPunct="1">
      <a:defRPr kern="1200">
        <a:solidFill>
          <a:schemeClr val="tx1"/>
        </a:solidFill>
        <a:latin typeface="Lucida Bright" pitchFamily="28" charset="0"/>
        <a:ea typeface="+mn-ea"/>
        <a:cs typeface="+mn-cs"/>
      </a:defRPr>
    </a:lvl8pPr>
    <a:lvl9pPr marL="3657600" algn="l" defTabSz="914400" rtl="0" eaLnBrk="1" latinLnBrk="0" hangingPunct="1">
      <a:defRPr kern="1200">
        <a:solidFill>
          <a:schemeClr val="tx1"/>
        </a:solidFill>
        <a:latin typeface="Lucida Bright" pitchFamily="2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88678" autoAdjust="0"/>
  </p:normalViewPr>
  <p:slideViewPr>
    <p:cSldViewPr snapToGrid="0">
      <p:cViewPr varScale="1">
        <p:scale>
          <a:sx n="96" d="100"/>
          <a:sy n="96" d="100"/>
        </p:scale>
        <p:origin x="1112" y="1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B4A70-5843-479B-A286-D8C55730C360}" type="doc">
      <dgm:prSet loTypeId="urn:microsoft.com/office/officeart/2005/8/layout/equation1" loCatId="relationship" qsTypeId="urn:microsoft.com/office/officeart/2005/8/quickstyle/simple1" qsCatId="simple" csTypeId="urn:microsoft.com/office/officeart/2005/8/colors/colorful5" csCatId="colorful" phldr="1"/>
      <dgm:spPr/>
    </dgm:pt>
    <dgm:pt modelId="{A8C9E09B-342A-4083-B04F-D0587E67A7EF}">
      <dgm:prSet phldrT="[Text]"/>
      <dgm:spPr/>
      <dgm:t>
        <a:bodyPr/>
        <a:lstStyle/>
        <a:p>
          <a:r>
            <a:rPr lang="en-US" dirty="0"/>
            <a:t>Materials</a:t>
          </a:r>
        </a:p>
        <a:p>
          <a:r>
            <a:rPr lang="en-US" dirty="0"/>
            <a:t>Overview</a:t>
          </a:r>
        </a:p>
      </dgm:t>
      <dgm:extLst>
        <a:ext uri="{E40237B7-FDA0-4F09-8148-C483321AD2D9}">
          <dgm14:cNvPr xmlns:dgm14="http://schemas.microsoft.com/office/drawing/2010/diagram" id="0" name="" descr="Materials Overview plus HSS Case Study plus IMOS Video plus Flipped Classroom Activity&#10;"/>
        </a:ext>
      </dgm:extLst>
    </dgm:pt>
    <dgm:pt modelId="{292C9322-F3DF-4B79-9FD6-82F2144B499D}" type="parTrans" cxnId="{19E32A27-C0A4-4A4C-983F-9A1856E006DE}">
      <dgm:prSet/>
      <dgm:spPr/>
      <dgm:t>
        <a:bodyPr/>
        <a:lstStyle/>
        <a:p>
          <a:endParaRPr lang="en-US"/>
        </a:p>
      </dgm:t>
    </dgm:pt>
    <dgm:pt modelId="{6DFD9A70-4452-437A-B37D-81F042698361}" type="sibTrans" cxnId="{19E32A27-C0A4-4A4C-983F-9A1856E006DE}">
      <dgm:prSet/>
      <dgm:spPr/>
      <dgm:t>
        <a:bodyPr/>
        <a:lstStyle/>
        <a:p>
          <a:endParaRPr lang="en-US"/>
        </a:p>
      </dgm:t>
      <dgm:extLst>
        <a:ext uri="{E40237B7-FDA0-4F09-8148-C483321AD2D9}">
          <dgm14:cNvPr xmlns:dgm14="http://schemas.microsoft.com/office/drawing/2010/diagram" id="0" name="" descr="Plus sign"/>
        </a:ext>
      </dgm:extLst>
    </dgm:pt>
    <dgm:pt modelId="{2EB513E1-3B1C-4203-9C7D-BB15029CEFF5}">
      <dgm:prSet phldrT="[Text]"/>
      <dgm:spPr/>
      <dgm:t>
        <a:bodyPr/>
        <a:lstStyle/>
        <a:p>
          <a:r>
            <a:rPr lang="en-US" dirty="0"/>
            <a:t>HSS Case Study</a:t>
          </a:r>
        </a:p>
      </dgm:t>
      <dgm:extLst>
        <a:ext uri="{E40237B7-FDA0-4F09-8148-C483321AD2D9}">
          <dgm14:cNvPr xmlns:dgm14="http://schemas.microsoft.com/office/drawing/2010/diagram" id="0" name="" descr="Materials Overview plus HSS Case Study plus IMOS Video plus Flipped Classroom Activity&#10;"/>
        </a:ext>
      </dgm:extLst>
    </dgm:pt>
    <dgm:pt modelId="{C29D5552-6231-4BFA-A875-CF828C237251}" type="parTrans" cxnId="{0935FB3A-33C0-47F5-BBA6-6018CCF280A0}">
      <dgm:prSet/>
      <dgm:spPr/>
      <dgm:t>
        <a:bodyPr/>
        <a:lstStyle/>
        <a:p>
          <a:endParaRPr lang="en-US"/>
        </a:p>
      </dgm:t>
    </dgm:pt>
    <dgm:pt modelId="{75572CEA-6A2E-43A1-9429-D4C552CF20E9}" type="sibTrans" cxnId="{0935FB3A-33C0-47F5-BBA6-6018CCF280A0}">
      <dgm:prSet/>
      <dgm:spPr/>
      <dgm:t>
        <a:bodyPr/>
        <a:lstStyle/>
        <a:p>
          <a:endParaRPr lang="en-US"/>
        </a:p>
      </dgm:t>
      <dgm:extLst>
        <a:ext uri="{E40237B7-FDA0-4F09-8148-C483321AD2D9}">
          <dgm14:cNvPr xmlns:dgm14="http://schemas.microsoft.com/office/drawing/2010/diagram" id="0" name="" descr="Plus sign"/>
        </a:ext>
      </dgm:extLst>
    </dgm:pt>
    <dgm:pt modelId="{AD5DAEF8-3CFC-42B7-A2AE-907D1FC2C70F}">
      <dgm:prSet/>
      <dgm:spPr/>
      <dgm:t>
        <a:bodyPr/>
        <a:lstStyle/>
        <a:p>
          <a:r>
            <a:rPr lang="en-US" dirty="0"/>
            <a:t>IMOS </a:t>
          </a:r>
        </a:p>
        <a:p>
          <a:r>
            <a:rPr lang="en-US" dirty="0"/>
            <a:t>Video</a:t>
          </a:r>
        </a:p>
      </dgm:t>
      <dgm:extLst>
        <a:ext uri="{E40237B7-FDA0-4F09-8148-C483321AD2D9}">
          <dgm14:cNvPr xmlns:dgm14="http://schemas.microsoft.com/office/drawing/2010/diagram" id="0" name="" descr="Materials Overview plus HSS Case Study plus IMOS Video plus Flipped Classroom Activity&#10;"/>
        </a:ext>
      </dgm:extLst>
    </dgm:pt>
    <dgm:pt modelId="{401B6805-F7E6-4F31-AE71-030AAD008573}" type="parTrans" cxnId="{98203E16-B1C9-4A09-B39E-9D5341305720}">
      <dgm:prSet/>
      <dgm:spPr/>
      <dgm:t>
        <a:bodyPr/>
        <a:lstStyle/>
        <a:p>
          <a:endParaRPr lang="en-US"/>
        </a:p>
      </dgm:t>
    </dgm:pt>
    <dgm:pt modelId="{8ED02451-44F0-4383-BFF4-7BF621908CC7}" type="sibTrans" cxnId="{98203E16-B1C9-4A09-B39E-9D5341305720}">
      <dgm:prSet/>
      <dgm:spPr/>
      <dgm:t>
        <a:bodyPr/>
        <a:lstStyle/>
        <a:p>
          <a:endParaRPr lang="en-US"/>
        </a:p>
      </dgm:t>
      <dgm:extLst>
        <a:ext uri="{E40237B7-FDA0-4F09-8148-C483321AD2D9}">
          <dgm14:cNvPr xmlns:dgm14="http://schemas.microsoft.com/office/drawing/2010/diagram" id="0" name="" descr="Plus sign"/>
        </a:ext>
      </dgm:extLst>
    </dgm:pt>
    <dgm:pt modelId="{27298E17-8748-4AFC-8293-5DD89A6F14DD}">
      <dgm:prSet/>
      <dgm:spPr/>
      <dgm:t>
        <a:bodyPr/>
        <a:lstStyle/>
        <a:p>
          <a:r>
            <a:rPr lang="en-US" dirty="0"/>
            <a:t>Flipped Classroom Activity</a:t>
          </a:r>
        </a:p>
      </dgm:t>
      <dgm:extLst>
        <a:ext uri="{E40237B7-FDA0-4F09-8148-C483321AD2D9}">
          <dgm14:cNvPr xmlns:dgm14="http://schemas.microsoft.com/office/drawing/2010/diagram" id="0" name="" descr="Materials Overview plus HSS Case Study plus IMOS Video plus Flipped Classroom Activity&#10;"/>
        </a:ext>
      </dgm:extLst>
    </dgm:pt>
    <dgm:pt modelId="{C76AA023-DD06-49A0-AF72-52A9B04DDBB3}" type="parTrans" cxnId="{938A2B9F-76A2-4303-8EEE-3F88776C3C28}">
      <dgm:prSet/>
      <dgm:spPr/>
      <dgm:t>
        <a:bodyPr/>
        <a:lstStyle/>
        <a:p>
          <a:endParaRPr lang="en-US"/>
        </a:p>
      </dgm:t>
    </dgm:pt>
    <dgm:pt modelId="{49072E26-3DED-48DE-BBAF-AF326809EDDC}" type="sibTrans" cxnId="{938A2B9F-76A2-4303-8EEE-3F88776C3C28}">
      <dgm:prSet/>
      <dgm:spPr/>
      <dgm:t>
        <a:bodyPr/>
        <a:lstStyle/>
        <a:p>
          <a:endParaRPr lang="en-US"/>
        </a:p>
      </dgm:t>
    </dgm:pt>
    <dgm:pt modelId="{C29D5BC3-16B8-4CAE-9405-6A9F3FC346D1}" type="pres">
      <dgm:prSet presAssocID="{DB0B4A70-5843-479B-A286-D8C55730C360}" presName="linearFlow" presStyleCnt="0">
        <dgm:presLayoutVars>
          <dgm:dir/>
          <dgm:resizeHandles val="exact"/>
        </dgm:presLayoutVars>
      </dgm:prSet>
      <dgm:spPr/>
    </dgm:pt>
    <dgm:pt modelId="{DCC16E2D-B251-43E5-9D80-1C88438E718B}" type="pres">
      <dgm:prSet presAssocID="{A8C9E09B-342A-4083-B04F-D0587E67A7EF}" presName="node" presStyleLbl="node1" presStyleIdx="0" presStyleCnt="4">
        <dgm:presLayoutVars>
          <dgm:bulletEnabled val="1"/>
        </dgm:presLayoutVars>
      </dgm:prSet>
      <dgm:spPr/>
    </dgm:pt>
    <dgm:pt modelId="{09495199-1E4E-4BDC-BAE3-22D77F6396D3}" type="pres">
      <dgm:prSet presAssocID="{6DFD9A70-4452-437A-B37D-81F042698361}" presName="spacerL" presStyleCnt="0"/>
      <dgm:spPr/>
    </dgm:pt>
    <dgm:pt modelId="{8B9782B2-8F4E-4354-A998-229A49C5EDF2}" type="pres">
      <dgm:prSet presAssocID="{6DFD9A70-4452-437A-B37D-81F042698361}" presName="sibTrans" presStyleLbl="sibTrans2D1" presStyleIdx="0" presStyleCnt="3"/>
      <dgm:spPr/>
    </dgm:pt>
    <dgm:pt modelId="{03A59C39-DD6C-4D81-B19F-1C9FF580A982}" type="pres">
      <dgm:prSet presAssocID="{6DFD9A70-4452-437A-B37D-81F042698361}" presName="spacerR" presStyleCnt="0"/>
      <dgm:spPr/>
    </dgm:pt>
    <dgm:pt modelId="{AB6D6623-542B-4645-A7AE-F82FBD0A5228}" type="pres">
      <dgm:prSet presAssocID="{2EB513E1-3B1C-4203-9C7D-BB15029CEFF5}" presName="node" presStyleLbl="node1" presStyleIdx="1" presStyleCnt="4">
        <dgm:presLayoutVars>
          <dgm:bulletEnabled val="1"/>
        </dgm:presLayoutVars>
      </dgm:prSet>
      <dgm:spPr/>
    </dgm:pt>
    <dgm:pt modelId="{BA7E999E-2310-44F0-8984-E741CCB0F51D}" type="pres">
      <dgm:prSet presAssocID="{75572CEA-6A2E-43A1-9429-D4C552CF20E9}" presName="spacerL" presStyleCnt="0"/>
      <dgm:spPr/>
    </dgm:pt>
    <dgm:pt modelId="{D0C07CEA-63FE-42F4-8F43-D713FB33F12E}" type="pres">
      <dgm:prSet presAssocID="{75572CEA-6A2E-43A1-9429-D4C552CF20E9}" presName="sibTrans" presStyleLbl="sibTrans2D1" presStyleIdx="1" presStyleCnt="3"/>
      <dgm:spPr/>
    </dgm:pt>
    <dgm:pt modelId="{245FE467-443E-429B-ACD3-994BBE27EF53}" type="pres">
      <dgm:prSet presAssocID="{75572CEA-6A2E-43A1-9429-D4C552CF20E9}" presName="spacerR" presStyleCnt="0"/>
      <dgm:spPr/>
    </dgm:pt>
    <dgm:pt modelId="{3E41B233-3353-4C35-B97E-4266ABF6CDD4}" type="pres">
      <dgm:prSet presAssocID="{AD5DAEF8-3CFC-42B7-A2AE-907D1FC2C70F}" presName="node" presStyleLbl="node1" presStyleIdx="2" presStyleCnt="4">
        <dgm:presLayoutVars>
          <dgm:bulletEnabled val="1"/>
        </dgm:presLayoutVars>
      </dgm:prSet>
      <dgm:spPr/>
    </dgm:pt>
    <dgm:pt modelId="{3BD3135B-A378-4A6E-A645-52D85BFA5029}" type="pres">
      <dgm:prSet presAssocID="{8ED02451-44F0-4383-BFF4-7BF621908CC7}" presName="spacerL" presStyleCnt="0"/>
      <dgm:spPr/>
    </dgm:pt>
    <dgm:pt modelId="{964B8C11-9EC1-424C-BF61-9C40A18227FE}" type="pres">
      <dgm:prSet presAssocID="{8ED02451-44F0-4383-BFF4-7BF621908CC7}" presName="sibTrans" presStyleLbl="sibTrans2D1" presStyleIdx="2" presStyleCnt="3"/>
      <dgm:spPr>
        <a:prstGeom prst="mathPlus">
          <a:avLst/>
        </a:prstGeom>
      </dgm:spPr>
    </dgm:pt>
    <dgm:pt modelId="{D4269DD2-B0F9-4B9C-B735-59A752975DE4}" type="pres">
      <dgm:prSet presAssocID="{8ED02451-44F0-4383-BFF4-7BF621908CC7}" presName="spacerR" presStyleCnt="0"/>
      <dgm:spPr/>
    </dgm:pt>
    <dgm:pt modelId="{60C88645-4000-43D3-99F9-0C93E6B76249}" type="pres">
      <dgm:prSet presAssocID="{27298E17-8748-4AFC-8293-5DD89A6F14DD}" presName="node" presStyleLbl="node1" presStyleIdx="3" presStyleCnt="4">
        <dgm:presLayoutVars>
          <dgm:bulletEnabled val="1"/>
        </dgm:presLayoutVars>
      </dgm:prSet>
      <dgm:spPr/>
    </dgm:pt>
  </dgm:ptLst>
  <dgm:cxnLst>
    <dgm:cxn modelId="{98203E16-B1C9-4A09-B39E-9D5341305720}" srcId="{DB0B4A70-5843-479B-A286-D8C55730C360}" destId="{AD5DAEF8-3CFC-42B7-A2AE-907D1FC2C70F}" srcOrd="2" destOrd="0" parTransId="{401B6805-F7E6-4F31-AE71-030AAD008573}" sibTransId="{8ED02451-44F0-4383-BFF4-7BF621908CC7}"/>
    <dgm:cxn modelId="{19E32A27-C0A4-4A4C-983F-9A1856E006DE}" srcId="{DB0B4A70-5843-479B-A286-D8C55730C360}" destId="{A8C9E09B-342A-4083-B04F-D0587E67A7EF}" srcOrd="0" destOrd="0" parTransId="{292C9322-F3DF-4B79-9FD6-82F2144B499D}" sibTransId="{6DFD9A70-4452-437A-B37D-81F042698361}"/>
    <dgm:cxn modelId="{0935FB3A-33C0-47F5-BBA6-6018CCF280A0}" srcId="{DB0B4A70-5843-479B-A286-D8C55730C360}" destId="{2EB513E1-3B1C-4203-9C7D-BB15029CEFF5}" srcOrd="1" destOrd="0" parTransId="{C29D5552-6231-4BFA-A875-CF828C237251}" sibTransId="{75572CEA-6A2E-43A1-9429-D4C552CF20E9}"/>
    <dgm:cxn modelId="{EFFA0944-665D-4EAB-9C94-A5F53169A525}" type="presOf" srcId="{75572CEA-6A2E-43A1-9429-D4C552CF20E9}" destId="{D0C07CEA-63FE-42F4-8F43-D713FB33F12E}" srcOrd="0" destOrd="0" presId="urn:microsoft.com/office/officeart/2005/8/layout/equation1"/>
    <dgm:cxn modelId="{806BF050-0F50-4039-BF49-23FBB41CFDF8}" type="presOf" srcId="{AD5DAEF8-3CFC-42B7-A2AE-907D1FC2C70F}" destId="{3E41B233-3353-4C35-B97E-4266ABF6CDD4}" srcOrd="0" destOrd="0" presId="urn:microsoft.com/office/officeart/2005/8/layout/equation1"/>
    <dgm:cxn modelId="{8CED3156-EEF0-492D-93BA-CC6FC58B59C8}" type="presOf" srcId="{A8C9E09B-342A-4083-B04F-D0587E67A7EF}" destId="{DCC16E2D-B251-43E5-9D80-1C88438E718B}" srcOrd="0" destOrd="0" presId="urn:microsoft.com/office/officeart/2005/8/layout/equation1"/>
    <dgm:cxn modelId="{8654D174-B3A9-48D4-8E90-A22B69B1EC53}" type="presOf" srcId="{DB0B4A70-5843-479B-A286-D8C55730C360}" destId="{C29D5BC3-16B8-4CAE-9405-6A9F3FC346D1}" srcOrd="0" destOrd="0" presId="urn:microsoft.com/office/officeart/2005/8/layout/equation1"/>
    <dgm:cxn modelId="{5F3DD190-66DD-4925-8FBE-5820B4C04234}" type="presOf" srcId="{27298E17-8748-4AFC-8293-5DD89A6F14DD}" destId="{60C88645-4000-43D3-99F9-0C93E6B76249}" srcOrd="0" destOrd="0" presId="urn:microsoft.com/office/officeart/2005/8/layout/equation1"/>
    <dgm:cxn modelId="{2E0E0A94-157F-431C-83BE-30625C56542D}" type="presOf" srcId="{8ED02451-44F0-4383-BFF4-7BF621908CC7}" destId="{964B8C11-9EC1-424C-BF61-9C40A18227FE}" srcOrd="0" destOrd="0" presId="urn:microsoft.com/office/officeart/2005/8/layout/equation1"/>
    <dgm:cxn modelId="{938A2B9F-76A2-4303-8EEE-3F88776C3C28}" srcId="{DB0B4A70-5843-479B-A286-D8C55730C360}" destId="{27298E17-8748-4AFC-8293-5DD89A6F14DD}" srcOrd="3" destOrd="0" parTransId="{C76AA023-DD06-49A0-AF72-52A9B04DDBB3}" sibTransId="{49072E26-3DED-48DE-BBAF-AF326809EDDC}"/>
    <dgm:cxn modelId="{369CB6C0-DD82-4436-8087-70BF6FFD93EB}" type="presOf" srcId="{2EB513E1-3B1C-4203-9C7D-BB15029CEFF5}" destId="{AB6D6623-542B-4645-A7AE-F82FBD0A5228}" srcOrd="0" destOrd="0" presId="urn:microsoft.com/office/officeart/2005/8/layout/equation1"/>
    <dgm:cxn modelId="{0F48F5F9-28E7-4D83-A17E-A29FD3F2DBE6}" type="presOf" srcId="{6DFD9A70-4452-437A-B37D-81F042698361}" destId="{8B9782B2-8F4E-4354-A998-229A49C5EDF2}" srcOrd="0" destOrd="0" presId="urn:microsoft.com/office/officeart/2005/8/layout/equation1"/>
    <dgm:cxn modelId="{1FD17323-DC6B-4117-882F-98671F4B3913}" type="presParOf" srcId="{C29D5BC3-16B8-4CAE-9405-6A9F3FC346D1}" destId="{DCC16E2D-B251-43E5-9D80-1C88438E718B}" srcOrd="0" destOrd="0" presId="urn:microsoft.com/office/officeart/2005/8/layout/equation1"/>
    <dgm:cxn modelId="{B6245C0E-0779-44A8-8FD0-0B859BE4A7BE}" type="presParOf" srcId="{C29D5BC3-16B8-4CAE-9405-6A9F3FC346D1}" destId="{09495199-1E4E-4BDC-BAE3-22D77F6396D3}" srcOrd="1" destOrd="0" presId="urn:microsoft.com/office/officeart/2005/8/layout/equation1"/>
    <dgm:cxn modelId="{89709C7C-1958-408C-81CD-3B7E00F377EE}" type="presParOf" srcId="{C29D5BC3-16B8-4CAE-9405-6A9F3FC346D1}" destId="{8B9782B2-8F4E-4354-A998-229A49C5EDF2}" srcOrd="2" destOrd="0" presId="urn:microsoft.com/office/officeart/2005/8/layout/equation1"/>
    <dgm:cxn modelId="{1E4EB3F2-E4B5-4E91-B4F1-4AB2D96358FA}" type="presParOf" srcId="{C29D5BC3-16B8-4CAE-9405-6A9F3FC346D1}" destId="{03A59C39-DD6C-4D81-B19F-1C9FF580A982}" srcOrd="3" destOrd="0" presId="urn:microsoft.com/office/officeart/2005/8/layout/equation1"/>
    <dgm:cxn modelId="{1BB3A48F-0C8A-4D08-9C4F-C82A7AFD44FB}" type="presParOf" srcId="{C29D5BC3-16B8-4CAE-9405-6A9F3FC346D1}" destId="{AB6D6623-542B-4645-A7AE-F82FBD0A5228}" srcOrd="4" destOrd="0" presId="urn:microsoft.com/office/officeart/2005/8/layout/equation1"/>
    <dgm:cxn modelId="{8B23E854-1F0A-4E7E-ABED-A08865EAAB89}" type="presParOf" srcId="{C29D5BC3-16B8-4CAE-9405-6A9F3FC346D1}" destId="{BA7E999E-2310-44F0-8984-E741CCB0F51D}" srcOrd="5" destOrd="0" presId="urn:microsoft.com/office/officeart/2005/8/layout/equation1"/>
    <dgm:cxn modelId="{38ABAE6D-17AF-4A93-AB5C-449B1C683796}" type="presParOf" srcId="{C29D5BC3-16B8-4CAE-9405-6A9F3FC346D1}" destId="{D0C07CEA-63FE-42F4-8F43-D713FB33F12E}" srcOrd="6" destOrd="0" presId="urn:microsoft.com/office/officeart/2005/8/layout/equation1"/>
    <dgm:cxn modelId="{C9AF62DE-DDCD-4F68-9CD3-85953FC87A77}" type="presParOf" srcId="{C29D5BC3-16B8-4CAE-9405-6A9F3FC346D1}" destId="{245FE467-443E-429B-ACD3-994BBE27EF53}" srcOrd="7" destOrd="0" presId="urn:microsoft.com/office/officeart/2005/8/layout/equation1"/>
    <dgm:cxn modelId="{272324EA-23D8-4E20-A5A8-FD63FB7B50C5}" type="presParOf" srcId="{C29D5BC3-16B8-4CAE-9405-6A9F3FC346D1}" destId="{3E41B233-3353-4C35-B97E-4266ABF6CDD4}" srcOrd="8" destOrd="0" presId="urn:microsoft.com/office/officeart/2005/8/layout/equation1"/>
    <dgm:cxn modelId="{746BBAB7-E95D-41EA-9007-5D15BC76403C}" type="presParOf" srcId="{C29D5BC3-16B8-4CAE-9405-6A9F3FC346D1}" destId="{3BD3135B-A378-4A6E-A645-52D85BFA5029}" srcOrd="9" destOrd="0" presId="urn:microsoft.com/office/officeart/2005/8/layout/equation1"/>
    <dgm:cxn modelId="{01650F00-BB00-4E9F-AE37-3DE0AF030FC4}" type="presParOf" srcId="{C29D5BC3-16B8-4CAE-9405-6A9F3FC346D1}" destId="{964B8C11-9EC1-424C-BF61-9C40A18227FE}" srcOrd="10" destOrd="0" presId="urn:microsoft.com/office/officeart/2005/8/layout/equation1"/>
    <dgm:cxn modelId="{7238676B-4DF6-4794-9EF9-B64EBF4CD291}" type="presParOf" srcId="{C29D5BC3-16B8-4CAE-9405-6A9F3FC346D1}" destId="{D4269DD2-B0F9-4B9C-B735-59A752975DE4}" srcOrd="11" destOrd="0" presId="urn:microsoft.com/office/officeart/2005/8/layout/equation1"/>
    <dgm:cxn modelId="{2141E0B6-1D2A-4AE5-978B-BBBB36957283}" type="presParOf" srcId="{C29D5BC3-16B8-4CAE-9405-6A9F3FC346D1}" destId="{60C88645-4000-43D3-99F9-0C93E6B76249}"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16E2D-B251-43E5-9D80-1C88438E718B}">
      <dsp:nvSpPr>
        <dsp:cNvPr id="0" name=""/>
        <dsp:cNvSpPr/>
      </dsp:nvSpPr>
      <dsp:spPr>
        <a:xfrm>
          <a:off x="4619" y="2223295"/>
          <a:ext cx="1283363" cy="128336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Materials</a:t>
          </a:r>
        </a:p>
        <a:p>
          <a:pPr marL="0" lvl="0" indent="0" algn="ctr" defTabSz="577850">
            <a:lnSpc>
              <a:spcPct val="90000"/>
            </a:lnSpc>
            <a:spcBef>
              <a:spcPct val="0"/>
            </a:spcBef>
            <a:spcAft>
              <a:spcPct val="35000"/>
            </a:spcAft>
            <a:buNone/>
          </a:pPr>
          <a:r>
            <a:rPr lang="en-US" sz="1300" kern="1200" dirty="0"/>
            <a:t>Overview</a:t>
          </a:r>
        </a:p>
      </dsp:txBody>
      <dsp:txXfrm>
        <a:off x="192563" y="2411239"/>
        <a:ext cx="907475" cy="907475"/>
      </dsp:txXfrm>
    </dsp:sp>
    <dsp:sp modelId="{8B9782B2-8F4E-4354-A998-229A49C5EDF2}">
      <dsp:nvSpPr>
        <dsp:cNvPr id="0" name=""/>
        <dsp:cNvSpPr/>
      </dsp:nvSpPr>
      <dsp:spPr>
        <a:xfrm>
          <a:off x="1392191" y="2492801"/>
          <a:ext cx="744350" cy="744350"/>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90855" y="2777440"/>
        <a:ext cx="547022" cy="175072"/>
      </dsp:txXfrm>
    </dsp:sp>
    <dsp:sp modelId="{AB6D6623-542B-4645-A7AE-F82FBD0A5228}">
      <dsp:nvSpPr>
        <dsp:cNvPr id="0" name=""/>
        <dsp:cNvSpPr/>
      </dsp:nvSpPr>
      <dsp:spPr>
        <a:xfrm>
          <a:off x="2240751" y="2223295"/>
          <a:ext cx="1283363" cy="1283363"/>
        </a:xfrm>
        <a:prstGeom prst="ellipse">
          <a:avLst/>
        </a:prstGeom>
        <a:solidFill>
          <a:schemeClr val="accent5">
            <a:hueOff val="-4240015"/>
            <a:satOff val="27309"/>
            <a:lumOff val="-1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HSS Case Study</a:t>
          </a:r>
        </a:p>
      </dsp:txBody>
      <dsp:txXfrm>
        <a:off x="2428695" y="2411239"/>
        <a:ext cx="907475" cy="907475"/>
      </dsp:txXfrm>
    </dsp:sp>
    <dsp:sp modelId="{D0C07CEA-63FE-42F4-8F43-D713FB33F12E}">
      <dsp:nvSpPr>
        <dsp:cNvPr id="0" name=""/>
        <dsp:cNvSpPr/>
      </dsp:nvSpPr>
      <dsp:spPr>
        <a:xfrm>
          <a:off x="3628324" y="2492801"/>
          <a:ext cx="744350" cy="744350"/>
        </a:xfrm>
        <a:prstGeom prst="mathPlus">
          <a:avLst/>
        </a:prstGeom>
        <a:solidFill>
          <a:schemeClr val="accent5">
            <a:hueOff val="-6360023"/>
            <a:satOff val="40964"/>
            <a:lumOff val="-23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726988" y="2777440"/>
        <a:ext cx="547022" cy="175072"/>
      </dsp:txXfrm>
    </dsp:sp>
    <dsp:sp modelId="{3E41B233-3353-4C35-B97E-4266ABF6CDD4}">
      <dsp:nvSpPr>
        <dsp:cNvPr id="0" name=""/>
        <dsp:cNvSpPr/>
      </dsp:nvSpPr>
      <dsp:spPr>
        <a:xfrm>
          <a:off x="4476883" y="2223295"/>
          <a:ext cx="1283363" cy="1283363"/>
        </a:xfrm>
        <a:prstGeom prst="ellipse">
          <a:avLst/>
        </a:prstGeom>
        <a:solidFill>
          <a:schemeClr val="accent5">
            <a:hueOff val="-8480031"/>
            <a:satOff val="54618"/>
            <a:lumOff val="-316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IMOS </a:t>
          </a:r>
        </a:p>
        <a:p>
          <a:pPr marL="0" lvl="0" indent="0" algn="ctr" defTabSz="577850">
            <a:lnSpc>
              <a:spcPct val="90000"/>
            </a:lnSpc>
            <a:spcBef>
              <a:spcPct val="0"/>
            </a:spcBef>
            <a:spcAft>
              <a:spcPct val="35000"/>
            </a:spcAft>
            <a:buNone/>
          </a:pPr>
          <a:r>
            <a:rPr lang="en-US" sz="1300" kern="1200" dirty="0"/>
            <a:t>Video</a:t>
          </a:r>
        </a:p>
      </dsp:txBody>
      <dsp:txXfrm>
        <a:off x="4664827" y="2411239"/>
        <a:ext cx="907475" cy="907475"/>
      </dsp:txXfrm>
    </dsp:sp>
    <dsp:sp modelId="{964B8C11-9EC1-424C-BF61-9C40A18227FE}">
      <dsp:nvSpPr>
        <dsp:cNvPr id="0" name=""/>
        <dsp:cNvSpPr/>
      </dsp:nvSpPr>
      <dsp:spPr>
        <a:xfrm>
          <a:off x="5864456" y="2492801"/>
          <a:ext cx="744350" cy="744350"/>
        </a:xfrm>
        <a:prstGeom prst="mathPlus">
          <a:avLst/>
        </a:prstGeom>
        <a:solidFill>
          <a:schemeClr val="accent5">
            <a:hueOff val="-12720046"/>
            <a:satOff val="81927"/>
            <a:lumOff val="-4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963120" y="2777440"/>
        <a:ext cx="547022" cy="175072"/>
      </dsp:txXfrm>
    </dsp:sp>
    <dsp:sp modelId="{60C88645-4000-43D3-99F9-0C93E6B76249}">
      <dsp:nvSpPr>
        <dsp:cNvPr id="0" name=""/>
        <dsp:cNvSpPr/>
      </dsp:nvSpPr>
      <dsp:spPr>
        <a:xfrm>
          <a:off x="6713016" y="2223295"/>
          <a:ext cx="1283363" cy="1283363"/>
        </a:xfrm>
        <a:prstGeom prst="ellipse">
          <a:avLst/>
        </a:prstGeom>
        <a:solidFill>
          <a:schemeClr val="accent5">
            <a:hueOff val="-12720046"/>
            <a:satOff val="81927"/>
            <a:lumOff val="-4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Flipped Classroom Activity</a:t>
          </a:r>
        </a:p>
      </dsp:txBody>
      <dsp:txXfrm>
        <a:off x="6900960" y="2411239"/>
        <a:ext cx="907475" cy="90747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defTabSz="966788" eaLnBrk="1" hangingPunct="1">
              <a:defRPr sz="1300" smtClean="0">
                <a:latin typeface="Arial" charset="0"/>
              </a:defRPr>
            </a:lvl1pPr>
          </a:lstStyle>
          <a:p>
            <a:pPr>
              <a:defRPr/>
            </a:pPr>
            <a:endParaRPr lang="en-US" dirty="0"/>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lvl1pPr algn="r" defTabSz="966788" eaLnBrk="1" hangingPunct="1">
              <a:defRPr sz="1300" smtClean="0">
                <a:latin typeface="Arial"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458788" y="720725"/>
            <a:ext cx="6400800" cy="36004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9" tIns="48325" rIns="96649" bIns="48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defTabSz="966788" eaLnBrk="1" hangingPunct="1">
              <a:defRPr sz="1300" smtClean="0">
                <a:latin typeface="Arial" charset="0"/>
              </a:defRPr>
            </a:lvl1pPr>
          </a:lstStyle>
          <a:p>
            <a:pPr>
              <a:defRPr/>
            </a:pPr>
            <a:endParaRPr lang="en-US" dirty="0"/>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9" tIns="48325" rIns="96649" bIns="48325" numCol="1" anchor="b" anchorCtr="0" compatLnSpc="1">
            <a:prstTxWarp prst="textNoShape">
              <a:avLst/>
            </a:prstTxWarp>
          </a:bodyPr>
          <a:lstStyle>
            <a:lvl1pPr algn="r" defTabSz="966788" eaLnBrk="1" hangingPunct="1">
              <a:defRPr sz="1300" smtClean="0">
                <a:latin typeface="Arial" charset="0"/>
              </a:defRPr>
            </a:lvl1pPr>
          </a:lstStyle>
          <a:p>
            <a:pPr>
              <a:defRPr/>
            </a:pPr>
            <a:fld id="{DD0D5A04-F953-4513-A9C6-1DF42F2466B1}" type="slidenum">
              <a:rPr lang="en-US"/>
              <a:pPr>
                <a:defRPr/>
              </a:pPr>
              <a:t>‹#›</a:t>
            </a:fld>
            <a:endParaRPr lang="en-US" dirty="0"/>
          </a:p>
        </p:txBody>
      </p:sp>
    </p:spTree>
    <p:extLst>
      <p:ext uri="{BB962C8B-B14F-4D97-AF65-F5344CB8AC3E}">
        <p14:creationId xmlns:p14="http://schemas.microsoft.com/office/powerpoint/2010/main" val="4003196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FC413BA-7789-48DA-B6C3-7315857C77A7}" type="slidenum">
              <a:rPr lang="en-US"/>
              <a:pPr/>
              <a:t>1</a:t>
            </a:fld>
            <a:endParaRPr lang="en-US" dirty="0"/>
          </a:p>
        </p:txBody>
      </p:sp>
      <p:sp>
        <p:nvSpPr>
          <p:cNvPr id="24579" name="Rectangle 2"/>
          <p:cNvSpPr>
            <a:spLocks noGrp="1" noRot="1" noChangeAspect="1" noChangeArrowheads="1" noTextEdit="1"/>
          </p:cNvSpPr>
          <p:nvPr>
            <p:ph type="sldImg"/>
          </p:nvPr>
        </p:nvSpPr>
        <p:spPr>
          <a:xfrm>
            <a:off x="458788" y="720725"/>
            <a:ext cx="6400800" cy="3600450"/>
          </a:xfrm>
          <a:ln/>
        </p:spPr>
      </p:sp>
      <p:sp>
        <p:nvSpPr>
          <p:cNvPr id="24580" name="Rectangle 3"/>
          <p:cNvSpPr>
            <a:spLocks noGrp="1" noChangeArrowheads="1"/>
          </p:cNvSpPr>
          <p:nvPr>
            <p:ph type="body" idx="1"/>
          </p:nvPr>
        </p:nvSpPr>
        <p:spPr>
          <a:noFill/>
          <a:ln/>
        </p:spPr>
        <p:txBody>
          <a:bodyPr/>
          <a:lstStyle/>
          <a:p>
            <a:pPr eaLnBrk="1" hangingPunct="1"/>
            <a:r>
              <a:rPr lang="en-US" dirty="0"/>
              <a:t>Why?</a:t>
            </a:r>
          </a:p>
          <a:p>
            <a:pPr eaLnBrk="1" hangingPunct="1"/>
            <a:endParaRPr lang="en-US" dirty="0"/>
          </a:p>
          <a:p>
            <a:pPr eaLnBrk="1" hangingPunct="1"/>
            <a:r>
              <a:rPr lang="en-US" dirty="0"/>
              <a:t>Materials are enabling – let us make things happen</a:t>
            </a:r>
          </a:p>
          <a:p>
            <a:pPr eaLnBrk="1" hangingPunct="1"/>
            <a:r>
              <a:rPr lang="en-US" dirty="0"/>
              <a:t>Eras of history designated by materials – stone, bronze, iron, </a:t>
            </a:r>
          </a:p>
        </p:txBody>
      </p:sp>
    </p:spTree>
    <p:extLst>
      <p:ext uri="{BB962C8B-B14F-4D97-AF65-F5344CB8AC3E}">
        <p14:creationId xmlns:p14="http://schemas.microsoft.com/office/powerpoint/2010/main" val="420674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Anthropology/Archaeology: Understand change over time: change occurs as populations grow, things fall apart, etc. (time is unique variable to archaeology) Archaeology can teach about the </a:t>
            </a:r>
            <a:r>
              <a:rPr lang="en-US" sz="1200" kern="1200" dirty="0" err="1">
                <a:solidFill>
                  <a:schemeClr val="tx1"/>
                </a:solidFill>
                <a:latin typeface="+mn-lt"/>
                <a:ea typeface="+mn-ea"/>
                <a:cs typeface="+mn-cs"/>
              </a:rPr>
              <a:t>sociomaterial</a:t>
            </a:r>
            <a:r>
              <a:rPr lang="en-US" sz="1200" kern="1200" dirty="0">
                <a:solidFill>
                  <a:schemeClr val="tx1"/>
                </a:solidFill>
                <a:latin typeface="+mn-lt"/>
                <a:ea typeface="+mn-ea"/>
                <a:cs typeface="+mn-cs"/>
              </a:rPr>
              <a:t> motor or mechanism that causes change, and the trajectory of change (why things change in certain ways and not others…our entanglements and attachments)</a:t>
            </a:r>
          </a:p>
        </p:txBody>
      </p:sp>
      <p:sp>
        <p:nvSpPr>
          <p:cNvPr id="4" name="Slide Number Placeholder 3"/>
          <p:cNvSpPr>
            <a:spLocks noGrp="1"/>
          </p:cNvSpPr>
          <p:nvPr>
            <p:ph type="sldNum" sz="quarter" idx="10"/>
          </p:nvPr>
        </p:nvSpPr>
        <p:spPr/>
        <p:txBody>
          <a:bodyPr/>
          <a:lstStyle/>
          <a:p>
            <a:fld id="{0F11934E-15E2-42CB-A190-58783247F31E}" type="slidenum">
              <a:rPr lang="en-US" smtClean="0"/>
              <a:pPr/>
              <a:t>12</a:t>
            </a:fld>
            <a:endParaRPr lang="en-US"/>
          </a:p>
        </p:txBody>
      </p:sp>
    </p:spTree>
    <p:extLst>
      <p:ext uri="{BB962C8B-B14F-4D97-AF65-F5344CB8AC3E}">
        <p14:creationId xmlns:p14="http://schemas.microsoft.com/office/powerpoint/2010/main" val="248245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See materials used from different perspectives – Romans didn’t use water to drink/bathe…but for ornamentation. Our existing models of organizing people and places are laden with tacit meanings that strongly influence social integration. Importance of context: we need to know the meanings of things for the people who create them…we need to step aside from the immediacy of our own processes to think in another mindset.</a:t>
            </a:r>
          </a:p>
        </p:txBody>
      </p:sp>
      <p:sp>
        <p:nvSpPr>
          <p:cNvPr id="4" name="Slide Number Placeholder 3"/>
          <p:cNvSpPr>
            <a:spLocks noGrp="1"/>
          </p:cNvSpPr>
          <p:nvPr>
            <p:ph type="sldNum" sz="quarter" idx="10"/>
          </p:nvPr>
        </p:nvSpPr>
        <p:spPr/>
        <p:txBody>
          <a:bodyPr/>
          <a:lstStyle/>
          <a:p>
            <a:fld id="{0F11934E-15E2-42CB-A190-58783247F31E}" type="slidenum">
              <a:rPr lang="en-US" smtClean="0"/>
              <a:pPr/>
              <a:t>13</a:t>
            </a:fld>
            <a:endParaRPr lang="en-US"/>
          </a:p>
        </p:txBody>
      </p:sp>
    </p:spTree>
    <p:extLst>
      <p:ext uri="{BB962C8B-B14F-4D97-AF65-F5344CB8AC3E}">
        <p14:creationId xmlns:p14="http://schemas.microsoft.com/office/powerpoint/2010/main" val="200451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History: When you change how a material is made, you change work paths, labor regimes, etc. Creative destruction. Better understand the context in which you apply your trade. Understand political and economic forces in materials work.</a:t>
            </a:r>
          </a:p>
        </p:txBody>
      </p:sp>
      <p:sp>
        <p:nvSpPr>
          <p:cNvPr id="4" name="Slide Number Placeholder 3"/>
          <p:cNvSpPr>
            <a:spLocks noGrp="1"/>
          </p:cNvSpPr>
          <p:nvPr>
            <p:ph type="sldNum" sz="quarter" idx="10"/>
          </p:nvPr>
        </p:nvSpPr>
        <p:spPr/>
        <p:txBody>
          <a:bodyPr/>
          <a:lstStyle/>
          <a:p>
            <a:fld id="{0F11934E-15E2-42CB-A190-58783247F31E}" type="slidenum">
              <a:rPr lang="en-US" smtClean="0"/>
              <a:pPr/>
              <a:t>14</a:t>
            </a:fld>
            <a:endParaRPr lang="en-US"/>
          </a:p>
        </p:txBody>
      </p:sp>
    </p:spTree>
    <p:extLst>
      <p:ext uri="{BB962C8B-B14F-4D97-AF65-F5344CB8AC3E}">
        <p14:creationId xmlns:p14="http://schemas.microsoft.com/office/powerpoint/2010/main" val="7423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Avoid Western bias about science…indigenous individuals have theory too. </a:t>
            </a:r>
          </a:p>
        </p:txBody>
      </p:sp>
      <p:sp>
        <p:nvSpPr>
          <p:cNvPr id="4" name="Slide Number Placeholder 3"/>
          <p:cNvSpPr>
            <a:spLocks noGrp="1"/>
          </p:cNvSpPr>
          <p:nvPr>
            <p:ph type="sldNum" sz="quarter" idx="10"/>
          </p:nvPr>
        </p:nvSpPr>
        <p:spPr/>
        <p:txBody>
          <a:bodyPr/>
          <a:lstStyle/>
          <a:p>
            <a:fld id="{0F11934E-15E2-42CB-A190-58783247F31E}" type="slidenum">
              <a:rPr lang="en-US" smtClean="0"/>
              <a:pPr/>
              <a:t>15</a:t>
            </a:fld>
            <a:endParaRPr lang="en-US"/>
          </a:p>
        </p:txBody>
      </p:sp>
    </p:spTree>
    <p:extLst>
      <p:ext uri="{BB962C8B-B14F-4D97-AF65-F5344CB8AC3E}">
        <p14:creationId xmlns:p14="http://schemas.microsoft.com/office/powerpoint/2010/main" val="2616244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0D5A04-F953-4513-A9C6-1DF42F2466B1}" type="slidenum">
              <a:rPr lang="en-US" smtClean="0"/>
              <a:pPr>
                <a:defRPr/>
              </a:pPr>
              <a:t>16</a:t>
            </a:fld>
            <a:endParaRPr lang="en-US" dirty="0"/>
          </a:p>
        </p:txBody>
      </p:sp>
    </p:spTree>
    <p:extLst>
      <p:ext uri="{BB962C8B-B14F-4D97-AF65-F5344CB8AC3E}">
        <p14:creationId xmlns:p14="http://schemas.microsoft.com/office/powerpoint/2010/main" val="189861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Sleeping policeman</a:t>
            </a:r>
          </a:p>
          <a:p>
            <a:r>
              <a:rPr lang="en-US" sz="1200" kern="1200" dirty="0">
                <a:solidFill>
                  <a:schemeClr val="tx1"/>
                </a:solidFill>
                <a:latin typeface="+mn-lt"/>
                <a:ea typeface="+mn-ea"/>
                <a:cs typeface="+mn-cs"/>
              </a:rPr>
              <a:t>Delegation – example of an alarm</a:t>
            </a:r>
          </a:p>
          <a:p>
            <a:r>
              <a:rPr lang="en-US" sz="1200" kern="1200" dirty="0">
                <a:solidFill>
                  <a:schemeClr val="tx1"/>
                </a:solidFill>
                <a:latin typeface="+mn-lt"/>
                <a:ea typeface="+mn-ea"/>
                <a:cs typeface="+mn-cs"/>
              </a:rPr>
              <a:t>We don’t remember; we </a:t>
            </a:r>
            <a:r>
              <a:rPr lang="en-US" sz="1200" kern="1200" dirty="0" err="1">
                <a:solidFill>
                  <a:schemeClr val="tx1"/>
                </a:solidFill>
                <a:latin typeface="+mn-lt"/>
                <a:ea typeface="+mn-ea"/>
                <a:cs typeface="+mn-cs"/>
              </a:rPr>
              <a:t>google</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How</a:t>
            </a:r>
            <a:r>
              <a:rPr lang="en-US" sz="1200" kern="1200" baseline="0" dirty="0">
                <a:solidFill>
                  <a:schemeClr val="tx1"/>
                </a:solidFill>
                <a:latin typeface="+mn-lt"/>
                <a:ea typeface="+mn-ea"/>
                <a:cs typeface="+mn-cs"/>
              </a:rPr>
              <a:t> do materials play an active role in our social lives? How do they affect how we interact?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F11934E-15E2-42CB-A190-58783247F31E}" type="slidenum">
              <a:rPr lang="en-US" smtClean="0"/>
              <a:pPr/>
              <a:t>19</a:t>
            </a:fld>
            <a:endParaRPr lang="en-US"/>
          </a:p>
        </p:txBody>
      </p:sp>
    </p:spTree>
    <p:extLst>
      <p:ext uri="{BB962C8B-B14F-4D97-AF65-F5344CB8AC3E}">
        <p14:creationId xmlns:p14="http://schemas.microsoft.com/office/powerpoint/2010/main" val="6370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0D5A04-F953-4513-A9C6-1DF42F2466B1}" type="slidenum">
              <a:rPr lang="en-US"/>
              <a:pPr>
                <a:defRPr/>
              </a:pPr>
              <a:t>2</a:t>
            </a:fld>
            <a:endParaRPr lang="en-US" dirty="0"/>
          </a:p>
        </p:txBody>
      </p:sp>
    </p:spTree>
    <p:extLst>
      <p:ext uri="{BB962C8B-B14F-4D97-AF65-F5344CB8AC3E}">
        <p14:creationId xmlns:p14="http://schemas.microsoft.com/office/powerpoint/2010/main" val="357825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D5A04-F953-4513-A9C6-1DF42F2466B1}" type="slidenum">
              <a:rPr lang="en-US"/>
              <a:pPr>
                <a:defRPr/>
              </a:pPr>
              <a:t>3</a:t>
            </a:fld>
            <a:endParaRPr lang="en-US" dirty="0"/>
          </a:p>
        </p:txBody>
      </p:sp>
    </p:spTree>
    <p:extLst>
      <p:ext uri="{BB962C8B-B14F-4D97-AF65-F5344CB8AC3E}">
        <p14:creationId xmlns:p14="http://schemas.microsoft.com/office/powerpoint/2010/main" val="269380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D5A04-F953-4513-A9C6-1DF42F2466B1}" type="slidenum">
              <a:rPr lang="en-US"/>
              <a:pPr>
                <a:defRPr/>
              </a:pPr>
              <a:t>4</a:t>
            </a:fld>
            <a:endParaRPr lang="en-US" dirty="0"/>
          </a:p>
        </p:txBody>
      </p:sp>
    </p:spTree>
    <p:extLst>
      <p:ext uri="{BB962C8B-B14F-4D97-AF65-F5344CB8AC3E}">
        <p14:creationId xmlns:p14="http://schemas.microsoft.com/office/powerpoint/2010/main" val="296485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D5A04-F953-4513-A9C6-1DF42F2466B1}" type="slidenum">
              <a:rPr lang="en-US"/>
              <a:pPr>
                <a:defRPr/>
              </a:pPr>
              <a:t>5</a:t>
            </a:fld>
            <a:endParaRPr lang="en-US" dirty="0"/>
          </a:p>
        </p:txBody>
      </p:sp>
    </p:spTree>
    <p:extLst>
      <p:ext uri="{BB962C8B-B14F-4D97-AF65-F5344CB8AC3E}">
        <p14:creationId xmlns:p14="http://schemas.microsoft.com/office/powerpoint/2010/main" val="133881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D5A04-F953-4513-A9C6-1DF42F2466B1}" type="slidenum">
              <a:rPr lang="en-US"/>
              <a:pPr>
                <a:defRPr/>
              </a:pPr>
              <a:t>6</a:t>
            </a:fld>
            <a:endParaRPr lang="en-US" dirty="0"/>
          </a:p>
        </p:txBody>
      </p:sp>
    </p:spTree>
    <p:extLst>
      <p:ext uri="{BB962C8B-B14F-4D97-AF65-F5344CB8AC3E}">
        <p14:creationId xmlns:p14="http://schemas.microsoft.com/office/powerpoint/2010/main" val="401910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D5A04-F953-4513-A9C6-1DF42F2466B1}" type="slidenum">
              <a:rPr lang="en-US"/>
              <a:pPr>
                <a:defRPr/>
              </a:pPr>
              <a:t>7</a:t>
            </a:fld>
            <a:endParaRPr lang="en-US" dirty="0"/>
          </a:p>
        </p:txBody>
      </p:sp>
    </p:spTree>
    <p:extLst>
      <p:ext uri="{BB962C8B-B14F-4D97-AF65-F5344CB8AC3E}">
        <p14:creationId xmlns:p14="http://schemas.microsoft.com/office/powerpoint/2010/main" val="229112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0D5A04-F953-4513-A9C6-1DF42F2466B1}" type="slidenum">
              <a:rPr lang="en-US" smtClean="0"/>
              <a:pPr>
                <a:defRPr/>
              </a:pPr>
              <a:t>9</a:t>
            </a:fld>
            <a:endParaRPr lang="en-US" dirty="0"/>
          </a:p>
        </p:txBody>
      </p:sp>
    </p:spTree>
    <p:extLst>
      <p:ext uri="{BB962C8B-B14F-4D97-AF65-F5344CB8AC3E}">
        <p14:creationId xmlns:p14="http://schemas.microsoft.com/office/powerpoint/2010/main" val="254268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400800" cy="3600450"/>
          </a:xfrm>
        </p:spPr>
      </p:sp>
      <p:sp>
        <p:nvSpPr>
          <p:cNvPr id="3" name="Notes Placeholder 2"/>
          <p:cNvSpPr>
            <a:spLocks noGrp="1"/>
          </p:cNvSpPr>
          <p:nvPr>
            <p:ph type="body" idx="1"/>
          </p:nvPr>
        </p:nvSpPr>
        <p:spPr/>
        <p:txBody>
          <a:bodyPr/>
          <a:lstStyle/>
          <a:p>
            <a:r>
              <a:rPr lang="en-US" dirty="0"/>
              <a:t>This is maybe a little repetitive</a:t>
            </a:r>
            <a:r>
              <a:rPr lang="en-US" baseline="0" dirty="0"/>
              <a:t> of the last slide; see which you like more.</a:t>
            </a:r>
          </a:p>
          <a:p>
            <a:endParaRPr lang="en-US" baseline="0" dirty="0"/>
          </a:p>
          <a:p>
            <a:r>
              <a:rPr lang="en-US" baseline="0" dirty="0"/>
              <a:t>The point that you can make is that the HSS Case Study can be quite flexible. It can be a study of one particular application of a material (like coins), or a broad investigation of how a class of materials has revolutionized our world (like writing materials). No matter what you choose to do, there is a social lesson that will help you to think about the future.</a:t>
            </a:r>
            <a:endParaRPr lang="en-US" dirty="0"/>
          </a:p>
        </p:txBody>
      </p:sp>
      <p:sp>
        <p:nvSpPr>
          <p:cNvPr id="4" name="Slide Number Placeholder 3"/>
          <p:cNvSpPr>
            <a:spLocks noGrp="1"/>
          </p:cNvSpPr>
          <p:nvPr>
            <p:ph type="sldNum" sz="quarter" idx="10"/>
          </p:nvPr>
        </p:nvSpPr>
        <p:spPr/>
        <p:txBody>
          <a:bodyPr/>
          <a:lstStyle/>
          <a:p>
            <a:fld id="{4B4BD718-4971-3645-B797-BA924D380C6F}" type="slidenum">
              <a:rPr lang="en-US" smtClean="0"/>
              <a:t>11</a:t>
            </a:fld>
            <a:endParaRPr lang="en-US"/>
          </a:p>
        </p:txBody>
      </p:sp>
    </p:spTree>
    <p:extLst>
      <p:ext uri="{BB962C8B-B14F-4D97-AF65-F5344CB8AC3E}">
        <p14:creationId xmlns:p14="http://schemas.microsoft.com/office/powerpoint/2010/main" val="252804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914400" y="2393950"/>
            <a:ext cx="103632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en-US" sz="2400" dirty="0">
              <a:latin typeface="Times New Roman" pitchFamily="80" charset="0"/>
            </a:endParaRPr>
          </a:p>
        </p:txBody>
      </p:sp>
      <p:sp>
        <p:nvSpPr>
          <p:cNvPr id="5" name="Rectangle 8"/>
          <p:cNvSpPr>
            <a:spLocks noChangeArrowheads="1"/>
          </p:cNvSpPr>
          <p:nvPr/>
        </p:nvSpPr>
        <p:spPr bwMode="auto">
          <a:xfrm>
            <a:off x="8737600" y="6245225"/>
            <a:ext cx="2641600" cy="476250"/>
          </a:xfrm>
          <a:prstGeom prst="rect">
            <a:avLst/>
          </a:prstGeom>
          <a:noFill/>
          <a:ln w="9525">
            <a:noFill/>
            <a:miter lim="800000"/>
            <a:headEnd/>
            <a:tailEnd/>
          </a:ln>
          <a:effectLst/>
        </p:spPr>
        <p:txBody>
          <a:bodyPr/>
          <a:lstStyle/>
          <a:p>
            <a:pPr algn="r" eaLnBrk="1" hangingPunct="1">
              <a:defRPr/>
            </a:pPr>
            <a:fld id="{36795886-5135-4EAC-A24B-5FD0A24ADCE3}" type="slidenum">
              <a:rPr lang="en-US" sz="1200">
                <a:latin typeface="Verdana" pitchFamily="80" charset="0"/>
              </a:rPr>
              <a:pPr algn="r" eaLnBrk="1" hangingPunct="1">
                <a:defRPr/>
              </a:pPr>
              <a:t>‹#›</a:t>
            </a:fld>
            <a:endParaRPr lang="en-US" sz="1200" dirty="0">
              <a:latin typeface="Verdana" pitchFamily="80" charset="0"/>
            </a:endParaRPr>
          </a:p>
        </p:txBody>
      </p:sp>
      <p:sp>
        <p:nvSpPr>
          <p:cNvPr id="5122" name="Rectangle 2"/>
          <p:cNvSpPr>
            <a:spLocks noGrp="1" noChangeArrowheads="1"/>
          </p:cNvSpPr>
          <p:nvPr>
            <p:ph type="ctrTitle"/>
          </p:nvPr>
        </p:nvSpPr>
        <p:spPr>
          <a:xfrm>
            <a:off x="914400" y="990600"/>
            <a:ext cx="10363200" cy="1371600"/>
          </a:xfrm>
        </p:spPr>
        <p:txBody>
          <a:bodyPr/>
          <a:lstStyle>
            <a:lvl1pPr>
              <a:defRPr sz="4000"/>
            </a:lvl1pPr>
          </a:lstStyle>
          <a:p>
            <a:r>
              <a:rPr lang="en-US"/>
              <a:t>Click to edit Master title style</a:t>
            </a:r>
          </a:p>
        </p:txBody>
      </p:sp>
      <p:sp>
        <p:nvSpPr>
          <p:cNvPr id="5123" name="Rectangle 3"/>
          <p:cNvSpPr>
            <a:spLocks noGrp="1" noChangeArrowheads="1"/>
          </p:cNvSpPr>
          <p:nvPr>
            <p:ph type="subTitle" idx="1"/>
          </p:nvPr>
        </p:nvSpPr>
        <p:spPr>
          <a:xfrm>
            <a:off x="1930400" y="3429000"/>
            <a:ext cx="9347200" cy="1600200"/>
          </a:xfrm>
        </p:spPr>
        <p:txBody>
          <a:bodyPr/>
          <a:lstStyle>
            <a:lvl1pPr marL="0" indent="0">
              <a:buFont typeface="Wingdings" pitchFamily="80" charset="2"/>
              <a:buNone/>
              <a:defRPr sz="2800"/>
            </a:lvl1pPr>
          </a:lstStyle>
          <a:p>
            <a:r>
              <a:rPr lang="en-US"/>
              <a:t>Click to edit Master subtitle style</a:t>
            </a:r>
          </a:p>
        </p:txBody>
      </p:sp>
      <p:sp>
        <p:nvSpPr>
          <p:cNvPr id="6" name="Rectangle 4"/>
          <p:cNvSpPr>
            <a:spLocks noGrp="1" noChangeArrowheads="1"/>
          </p:cNvSpPr>
          <p:nvPr>
            <p:ph type="dt" sz="half" idx="10"/>
          </p:nvPr>
        </p:nvSpPr>
        <p:spPr>
          <a:xfrm>
            <a:off x="914400" y="6248400"/>
            <a:ext cx="2540000" cy="457200"/>
          </a:xfrm>
        </p:spPr>
        <p:txBody>
          <a:bodyPr/>
          <a:lstStyle>
            <a:lvl1pPr>
              <a:defRPr smtClean="0"/>
            </a:lvl1pPr>
          </a:lstStyle>
          <a:p>
            <a:pPr>
              <a:defRPr/>
            </a:pPr>
            <a:endParaRPr lang="en-US" dirty="0"/>
          </a:p>
        </p:txBody>
      </p:sp>
      <p:sp>
        <p:nvSpPr>
          <p:cNvPr id="7" name="Rectangle 5"/>
          <p:cNvSpPr>
            <a:spLocks noGrp="1" noChangeArrowheads="1"/>
          </p:cNvSpPr>
          <p:nvPr>
            <p:ph type="ftr" sz="quarter" idx="11"/>
          </p:nvPr>
        </p:nvSpPr>
        <p:spPr>
          <a:xfrm>
            <a:off x="4165600" y="6248400"/>
            <a:ext cx="3860800" cy="457200"/>
          </a:xfrm>
        </p:spPr>
        <p:txBody>
          <a:bodyPr/>
          <a:lstStyle>
            <a:lvl1pPr>
              <a:defRPr smtClean="0"/>
            </a:lvl1pPr>
          </a:lstStyle>
          <a:p>
            <a:pPr>
              <a:defRPr/>
            </a:pPr>
            <a:endParaRPr lang="en-US" dirty="0"/>
          </a:p>
        </p:txBody>
      </p:sp>
      <p:sp>
        <p:nvSpPr>
          <p:cNvPr id="8" name="Rectangle 6"/>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smtClean="0">
                <a:latin typeface="+mn-lt"/>
              </a:defRPr>
            </a:lvl1pPr>
          </a:lstStyle>
          <a:p>
            <a:pPr>
              <a:defRPr/>
            </a:pPr>
            <a:fld id="{BCACF072-868F-43A8-8AA0-3C4CF89A3C4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6233" y="304801"/>
            <a:ext cx="10668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755651" y="1752600"/>
            <a:ext cx="10668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dt" sz="half" idx="2"/>
          </p:nvPr>
        </p:nvSpPr>
        <p:spPr bwMode="auto">
          <a:xfrm>
            <a:off x="812800" y="6245225"/>
            <a:ext cx="264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mn-lt"/>
              </a:defRPr>
            </a:lvl1pPr>
          </a:lstStyle>
          <a:p>
            <a:pPr>
              <a:defRPr/>
            </a:pPr>
            <a:endParaRPr lang="en-US" dirty="0"/>
          </a:p>
        </p:txBody>
      </p:sp>
      <p:sp>
        <p:nvSpPr>
          <p:cNvPr id="4103"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smtClean="0">
                <a:latin typeface="+mn-lt"/>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80" charset="0"/>
        </a:defRPr>
      </a:lvl2pPr>
      <a:lvl3pPr algn="l" rtl="0" eaLnBrk="0" fontAlgn="base" hangingPunct="0">
        <a:spcBef>
          <a:spcPct val="0"/>
        </a:spcBef>
        <a:spcAft>
          <a:spcPct val="0"/>
        </a:spcAft>
        <a:defRPr sz="3800">
          <a:solidFill>
            <a:schemeClr val="tx2"/>
          </a:solidFill>
          <a:latin typeface="Verdana" pitchFamily="80" charset="0"/>
        </a:defRPr>
      </a:lvl3pPr>
      <a:lvl4pPr algn="l" rtl="0" eaLnBrk="0" fontAlgn="base" hangingPunct="0">
        <a:spcBef>
          <a:spcPct val="0"/>
        </a:spcBef>
        <a:spcAft>
          <a:spcPct val="0"/>
        </a:spcAft>
        <a:defRPr sz="3800">
          <a:solidFill>
            <a:schemeClr val="tx2"/>
          </a:solidFill>
          <a:latin typeface="Verdana" pitchFamily="80" charset="0"/>
        </a:defRPr>
      </a:lvl4pPr>
      <a:lvl5pPr algn="l" rtl="0" eaLnBrk="0" fontAlgn="base" hangingPunct="0">
        <a:spcBef>
          <a:spcPct val="0"/>
        </a:spcBef>
        <a:spcAft>
          <a:spcPct val="0"/>
        </a:spcAft>
        <a:defRPr sz="3800">
          <a:solidFill>
            <a:schemeClr val="tx2"/>
          </a:solidFill>
          <a:latin typeface="Verdana" pitchFamily="80" charset="0"/>
        </a:defRPr>
      </a:lvl5pPr>
      <a:lvl6pPr marL="457200" algn="l" rtl="0" fontAlgn="base">
        <a:spcBef>
          <a:spcPct val="0"/>
        </a:spcBef>
        <a:spcAft>
          <a:spcPct val="0"/>
        </a:spcAft>
        <a:defRPr sz="3800">
          <a:solidFill>
            <a:schemeClr val="tx2"/>
          </a:solidFill>
          <a:latin typeface="Verdana" pitchFamily="80" charset="0"/>
        </a:defRPr>
      </a:lvl6pPr>
      <a:lvl7pPr marL="914400" algn="l" rtl="0" fontAlgn="base">
        <a:spcBef>
          <a:spcPct val="0"/>
        </a:spcBef>
        <a:spcAft>
          <a:spcPct val="0"/>
        </a:spcAft>
        <a:defRPr sz="3800">
          <a:solidFill>
            <a:schemeClr val="tx2"/>
          </a:solidFill>
          <a:latin typeface="Verdana" pitchFamily="80" charset="0"/>
        </a:defRPr>
      </a:lvl7pPr>
      <a:lvl8pPr marL="1371600" algn="l" rtl="0" fontAlgn="base">
        <a:spcBef>
          <a:spcPct val="0"/>
        </a:spcBef>
        <a:spcAft>
          <a:spcPct val="0"/>
        </a:spcAft>
        <a:defRPr sz="3800">
          <a:solidFill>
            <a:schemeClr val="tx2"/>
          </a:solidFill>
          <a:latin typeface="Verdana" pitchFamily="80" charset="0"/>
        </a:defRPr>
      </a:lvl8pPr>
      <a:lvl9pPr marL="1828800" algn="l" rtl="0" fontAlgn="base">
        <a:spcBef>
          <a:spcPct val="0"/>
        </a:spcBef>
        <a:spcAft>
          <a:spcPct val="0"/>
        </a:spcAft>
        <a:defRPr sz="3800">
          <a:solidFill>
            <a:schemeClr val="tx2"/>
          </a:solidFill>
          <a:latin typeface="Verdana" pitchFamily="80" charset="0"/>
        </a:defRPr>
      </a:lvl9pPr>
    </p:titleStyle>
    <p:bodyStyle>
      <a:lvl1pPr marL="469900" indent="-469900" algn="l" rtl="0" eaLnBrk="0" fontAlgn="base" hangingPunct="0">
        <a:spcBef>
          <a:spcPct val="20000"/>
        </a:spcBef>
        <a:spcAft>
          <a:spcPct val="0"/>
        </a:spcAft>
        <a:buClr>
          <a:schemeClr val="accent2"/>
        </a:buClr>
        <a:buFont typeface="Wingdings" pitchFamily="80"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80"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80"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80"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80"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80"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0"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0"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0"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reusablebags.typepad.com/newsroom/bpa_phthalates/"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hyperlink" Target="https://skepticalswedishscientists.wordpress.com/scientific-method/" TargetMode="Externa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www.ancientanatolia.com/Pictures/Images01/catalhoyuk.jpg" TargetMode="External"/><Relationship Id="rId3" Type="http://schemas.openxmlformats.org/officeDocument/2006/relationships/image" Target="../media/image34.png"/><Relationship Id="rId7" Type="http://schemas.openxmlformats.org/officeDocument/2006/relationships/hyperlink" Target="http://electricarchaeologist.files.wordpress.com/2013/03/tanglegram.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hyperlink" Target="http://geopolymerhouses.files.wordpress.com/2011/12/self-healing-concrete.jpg" TargetMode="External"/><Relationship Id="rId3" Type="http://schemas.openxmlformats.org/officeDocument/2006/relationships/image" Target="../media/image38.jpeg"/><Relationship Id="rId7" Type="http://schemas.openxmlformats.org/officeDocument/2006/relationships/hyperlink" Target="http://thumb9.shutterstock.com/display_pic_with_logo/234100/113646016/stock-photo-view-on-coliseum-in-rome-italy-113646016.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clas.ufl.edu/_styles/images/news/200204_images/eaverly.jpg"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hyperlink" Target="http://clio.missouristate.edu/wrmiller/HST/HST525/Carnegie.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media.al.com/space-news/photo/8968163-large.jpg" TargetMode="External"/><Relationship Id="rId13"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48.jpeg"/><Relationship Id="rId12" Type="http://schemas.openxmlformats.org/officeDocument/2006/relationships/hyperlink" Target="http://nihrecord.od.nih.gov/newsletters/2007/09_07_2007/images/story2Pic2.jpg" TargetMode="External"/><Relationship Id="rId2" Type="http://schemas.openxmlformats.org/officeDocument/2006/relationships/notesSlide" Target="../notesSlides/notesSlide14.xml"/><Relationship Id="rId16" Type="http://schemas.openxmlformats.org/officeDocument/2006/relationships/hyperlink" Target="http://geology.com/rocks/pictures/flintknapping.jpg" TargetMode="External"/><Relationship Id="rId1" Type="http://schemas.openxmlformats.org/officeDocument/2006/relationships/slideLayout" Target="../slideLayouts/slideLayout2.xml"/><Relationship Id="rId6" Type="http://schemas.openxmlformats.org/officeDocument/2006/relationships/hyperlink" Target="http://justmediakits.com/images.mediakit/4/woman_engineer.17434.jpg" TargetMode="External"/><Relationship Id="rId11" Type="http://schemas.openxmlformats.org/officeDocument/2006/relationships/image" Target="../media/image50.jpeg"/><Relationship Id="rId5" Type="http://schemas.openxmlformats.org/officeDocument/2006/relationships/image" Target="../media/image47.jpeg"/><Relationship Id="rId15" Type="http://schemas.openxmlformats.org/officeDocument/2006/relationships/image" Target="../media/image52.jpeg"/><Relationship Id="rId10" Type="http://schemas.openxmlformats.org/officeDocument/2006/relationships/hyperlink" Target="http://feministing.com/files/2011/03/wired-20110316-074410.jpg" TargetMode="External"/><Relationship Id="rId4" Type="http://schemas.openxmlformats.org/officeDocument/2006/relationships/hyperlink" Target="http://graphics8.nytimes.com/images/2006/10/09/arts/Imhotep190.jpg" TargetMode="External"/><Relationship Id="rId9" Type="http://schemas.openxmlformats.org/officeDocument/2006/relationships/image" Target="../media/image49.jpeg"/><Relationship Id="rId14" Type="http://schemas.openxmlformats.org/officeDocument/2006/relationships/hyperlink" Target="http://www.yam-mag.com/wp-content/uploads/2012/04/tbbt-howard.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logs.abc.net.au/.a/6a00e0097e4e68883301bb07bbe0c4970d-pi" TargetMode="External"/><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http://www.geek.com/wp-content/uploads/2013/10/graphene-2.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emf"/><Relationship Id="rId4" Type="http://schemas.openxmlformats.org/officeDocument/2006/relationships/hyperlink" Target="http://1.bp.blogspot.com/-Ids-mU9x1Fg/T6qlSt1EASI/AAAAAAAAAAk/u83xco-tlZE/s1600/cell.jp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hyperlink" Target="http://image.slidesharecdn.com/fracturemechanics-140305055250-phpapp02/95/introduction-to-fracture-mechanics-17-638.jpg?cb=1393998806"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hyperlink" Target="http://images.clipartpanda.com/cold-weather-clip-art-freezing-cold.jpg" TargetMode="External"/><Relationship Id="rId5" Type="http://schemas.openxmlformats.org/officeDocument/2006/relationships/hyperlink" Target="https://commons.wikimedia.org/wiki/File:Design_381_Army_FS.jpg" TargetMode="External"/><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hyperlink" Target="http://2.wlimg.com/product_images/bc-full/dir_97/2893840/iron-ore-1002508.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ufl.instructure.com/courses/34340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s-media-cache-ak0.pinimg.com/236x/b5/8e/8d/b58e8d3e2e1f388dd1db8397a3680f74.jpg" TargetMode="External"/><Relationship Id="rId3" Type="http://schemas.openxmlformats.org/officeDocument/2006/relationships/image" Target="../media/image6.png"/><Relationship Id="rId7" Type="http://schemas.openxmlformats.org/officeDocument/2006/relationships/hyperlink" Target="http://api.ning.com/files/YBAVQp1Kcln84RiRU7kGTt32CLTQtCUqV2DfeZdqQ-4ZoxKbGkcBeV0ZDFH3NeM7UIK2jbZyWYrkKPVG2hAstmMttwFDieZE/6malachiteafricanart3230.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www.lgim.net/home/180011471/180011471/Images/wheat_field_28.jpg" TargetMode="External"/><Relationship Id="rId4" Type="http://schemas.openxmlformats.org/officeDocument/2006/relationships/image" Target="../media/image7.png"/><Relationship Id="rId9" Type="http://schemas.openxmlformats.org/officeDocument/2006/relationships/hyperlink" Target="http://www.nzmuseums.co.nz/account/3000/object/2346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trenologi.com/wp-content/uploads/2014/09/Internet-Connection-Maps-01-620x400.jpg" TargetMode="External"/><Relationship Id="rId3" Type="http://schemas.openxmlformats.org/officeDocument/2006/relationships/image" Target="../media/image10.png"/><Relationship Id="rId7" Type="http://schemas.openxmlformats.org/officeDocument/2006/relationships/hyperlink" Target="https://www.travelblog.org/pix/Wallpaper/tb_mui_ne_sand_dunes.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phoneam.com/wp-content/uploads/sites/93/2013/04/Fiber-Optics-Cables.jpg" TargetMode="External"/><Relationship Id="rId5" Type="http://schemas.openxmlformats.org/officeDocument/2006/relationships/image" Target="../media/image12.png"/><Relationship Id="rId10" Type="http://schemas.openxmlformats.org/officeDocument/2006/relationships/hyperlink" Target="https://www.thoughtco.com/what-is-distillation-601964" TargetMode="External"/><Relationship Id="rId4" Type="http://schemas.openxmlformats.org/officeDocument/2006/relationships/image" Target="../media/image11.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hyperlink" Target="https://www.belmontmetals.com/product/98-5-silicon-lumps/?attribute_forms=1%2522%2Bx%2B12%2BMesh%2BMetal%2BLumps&amp;gclid=CjwKCAjw1_PqBRBIEiwA71rmtZFvUVZilUTlUVyBYLyhKcGWY62rnXEkctMdp8vkD5qMYHcNXWY6tRoCVCEQAvD_BwE" TargetMode="External"/><Relationship Id="rId3" Type="http://schemas.openxmlformats.org/officeDocument/2006/relationships/hyperlink" Target="http://www.imore.com/pokemon-go" TargetMode="External"/><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carlyroberts15.wordpress.com/2014/03/13/think-you-can-trust-the-person-youre-dating-try-spending-a-day-with-their-cell-phone/" TargetMode="External"/><Relationship Id="rId5" Type="http://schemas.openxmlformats.org/officeDocument/2006/relationships/image" Target="../media/image15.jpeg"/><Relationship Id="rId10" Type="http://schemas.openxmlformats.org/officeDocument/2006/relationships/hyperlink" Target="https://en.wikipedia.org/wiki/Wafer_(electronics)" TargetMode="External"/><Relationship Id="rId4" Type="http://schemas.openxmlformats.org/officeDocument/2006/relationships/image" Target="../media/image14.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hyperlink" Target="http://photos1.blogger.com/blogger/6085/786/1600/Manly%20Injuries%20-%20Shuttle.jpg" TargetMode="External"/><Relationship Id="rId3" Type="http://schemas.openxmlformats.org/officeDocument/2006/relationships/image" Target="../media/image18.jpeg"/><Relationship Id="rId7" Type="http://schemas.openxmlformats.org/officeDocument/2006/relationships/hyperlink" Target="http://dbs2000ad.com/brojon.org/TERROR%20IN%20ORBIT%20PART%201_files/reentry.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olfweb.unr.edu/~mojtaba/index_files/image12681.gif"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beforeitsnews.com/opinion-conservative/2011/07/unemployment-nasa-style-808860.html" TargetMode="External"/><Relationship Id="rId5" Type="http://schemas.openxmlformats.org/officeDocument/2006/relationships/image" Target="../media/image22.jpeg"/><Relationship Id="rId4" Type="http://schemas.openxmlformats.org/officeDocument/2006/relationships/hyperlink" Target="https://http/spacecoast-florida.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earthlyissues.com/images/litofff.jpg" TargetMode="External"/><Relationship Id="rId3" Type="http://schemas.openxmlformats.org/officeDocument/2006/relationships/image" Target="../media/image24.jpeg"/><Relationship Id="rId7" Type="http://schemas.openxmlformats.org/officeDocument/2006/relationships/hyperlink" Target="http://www.osengines.com/parts/images/25515000.jpg" TargetMode="Externa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upload.wikimedia.org/wikipedia/commons/thumb/c/c1/Oring_gr.jpg/320px-Oring_gr.jpg" TargetMode="External"/><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hyperlink" Target="http://trendistic.com/wp-content/uploads/15981-thumb.jp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s-media-cache-ak0.pinimg.com/236x/b9/74/89/b97489a3f9761827fa9984122d9bdf7e.jpg" TargetMode="External"/><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www.on-select.com/p/p/pacific-garbage-patch-aerial-view/3/"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trulysimple.com/wp-content/uploads/2011/12/water-bottle.jpg" TargetMode="Externa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hyperlink" Target="http://materia.nl/article/sustainable-plastic-road-future/?utm_source=Materia&amp;utm_campaign=66d90a5b50-Plastic+Roads+and+More+Unbelievable+Materials&amp;utm_medium=email&amp;utm_term=0_8794d00bd4-66d90a5b50-302945573" TargetMode="External"/><Relationship Id="rId4" Type="http://schemas.openxmlformats.org/officeDocument/2006/relationships/hyperlink" Target="http://i00.i.aliimg.com/photo/v0/171507508/Recycled_LDPE_granules_LDPE_film_grade_for.jpg" TargetMode="External"/><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tle Image" descr="Impact of materials on society, logo: three intersecting triangles of blue, red, and yellow, and three dots of corresponding colo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1" y="0"/>
            <a:ext cx="5523663" cy="1676400"/>
          </a:xfrm>
          <a:prstGeom prst="rect">
            <a:avLst/>
          </a:prstGeom>
          <a:noFill/>
        </p:spPr>
      </p:pic>
      <p:sp>
        <p:nvSpPr>
          <p:cNvPr id="8195" name="Content"/>
          <p:cNvSpPr>
            <a:spLocks noChangeArrowheads="1"/>
          </p:cNvSpPr>
          <p:nvPr/>
        </p:nvSpPr>
        <p:spPr bwMode="auto">
          <a:xfrm>
            <a:off x="2089150" y="1779687"/>
            <a:ext cx="8070850" cy="5539978"/>
          </a:xfrm>
          <a:prstGeom prst="rect">
            <a:avLst/>
          </a:prstGeom>
          <a:noFill/>
          <a:ln w="9525">
            <a:noFill/>
            <a:miter lim="800000"/>
            <a:headEnd/>
            <a:tailEnd/>
          </a:ln>
        </p:spPr>
        <p:txBody>
          <a:bodyPr wrap="square" lIns="0" tIns="0" rIns="0" bIns="0">
            <a:spAutoFit/>
          </a:bodyPr>
          <a:lstStyle/>
          <a:p>
            <a:r>
              <a:rPr lang="en-US" sz="2000" b="1" dirty="0">
                <a:solidFill>
                  <a:srgbClr val="000000"/>
                </a:solidFill>
                <a:latin typeface="Optima"/>
                <a:cs typeface="Optima"/>
              </a:rPr>
              <a:t>Course Objectives:</a:t>
            </a:r>
          </a:p>
          <a:p>
            <a:endParaRPr lang="en-US" sz="2000" b="1" dirty="0">
              <a:solidFill>
                <a:srgbClr val="000000"/>
              </a:solidFill>
              <a:latin typeface="Optima"/>
              <a:cs typeface="Optima"/>
            </a:endParaRPr>
          </a:p>
          <a:p>
            <a:r>
              <a:rPr lang="en-US" sz="2000" dirty="0"/>
              <a:t>Introduce students to: </a:t>
            </a:r>
          </a:p>
          <a:p>
            <a:pPr marL="800100" lvl="1" indent="-342900">
              <a:buFont typeface="Arial" panose="020B0604020202020204" pitchFamily="34" charset="0"/>
              <a:buChar char="•"/>
            </a:pPr>
            <a:r>
              <a:rPr lang="en-US" sz="2000" dirty="0"/>
              <a:t>How new materials impact society both historically and in the present day</a:t>
            </a:r>
          </a:p>
          <a:p>
            <a:pPr marL="800100" lvl="1" indent="-342900">
              <a:buFont typeface="Arial" panose="020B0604020202020204" pitchFamily="34" charset="0"/>
              <a:buChar char="•"/>
            </a:pPr>
            <a:r>
              <a:rPr lang="en-US" sz="2000" dirty="0"/>
              <a:t>How social and cultural forces shape the development and use of materials and technologies from the past to present</a:t>
            </a:r>
          </a:p>
          <a:p>
            <a:endParaRPr lang="en-US" sz="2000" dirty="0"/>
          </a:p>
          <a:p>
            <a:r>
              <a:rPr lang="en-US" sz="2000" b="1" dirty="0">
                <a:solidFill>
                  <a:srgbClr val="000000"/>
                </a:solidFill>
                <a:latin typeface="Optima"/>
                <a:cs typeface="Optima"/>
              </a:rPr>
              <a:t>Course Instructors:</a:t>
            </a:r>
          </a:p>
          <a:p>
            <a:r>
              <a:rPr lang="en-US" sz="2000" dirty="0">
                <a:solidFill>
                  <a:srgbClr val="000000"/>
                </a:solidFill>
                <a:latin typeface="Lucinda"/>
                <a:cs typeface="Optima"/>
              </a:rPr>
              <a:t>Prof. Kevin Jones Materials Science and Engineering</a:t>
            </a:r>
          </a:p>
          <a:p>
            <a:r>
              <a:rPr lang="en-US" sz="2000" dirty="0">
                <a:solidFill>
                  <a:srgbClr val="000000"/>
                </a:solidFill>
                <a:latin typeface="Lucinda"/>
                <a:cs typeface="Optima"/>
              </a:rPr>
              <a:t>Prof. Sophia K. Acord Sociology</a:t>
            </a:r>
          </a:p>
          <a:p>
            <a:r>
              <a:rPr lang="en-US" sz="2000" dirty="0">
                <a:solidFill>
                  <a:srgbClr val="000000"/>
                </a:solidFill>
                <a:latin typeface="Lucinda"/>
                <a:cs typeface="Optima"/>
              </a:rPr>
              <a:t>8 other Faculty from Liberal Arts and Sciences</a:t>
            </a:r>
          </a:p>
          <a:p>
            <a:endParaRPr lang="en-US" sz="2000" b="1" dirty="0">
              <a:solidFill>
                <a:srgbClr val="000000"/>
              </a:solidFill>
              <a:latin typeface="Optima"/>
              <a:cs typeface="Optima"/>
            </a:endParaRPr>
          </a:p>
          <a:p>
            <a:r>
              <a:rPr lang="en-US" sz="2000" b="1" dirty="0">
                <a:solidFill>
                  <a:srgbClr val="000000"/>
                </a:solidFill>
                <a:latin typeface="Optima"/>
                <a:cs typeface="Optima"/>
              </a:rPr>
              <a:t>Course Goal:</a:t>
            </a:r>
          </a:p>
          <a:p>
            <a:endParaRPr lang="en-US" sz="2000" dirty="0"/>
          </a:p>
          <a:p>
            <a:r>
              <a:rPr lang="en-US" sz="2000" dirty="0"/>
              <a:t>Educational, Enlightening and Fun</a:t>
            </a:r>
          </a:p>
          <a:p>
            <a:endParaRPr lang="en-US" sz="2000" dirty="0"/>
          </a:p>
          <a:p>
            <a:endParaRPr lang="en-US" sz="2000" b="1" dirty="0">
              <a:solidFill>
                <a:srgbClr val="4D4D4D"/>
              </a:solidFill>
            </a:endParaRPr>
          </a:p>
        </p:txBody>
      </p:sp>
    </p:spTree>
    <p:extLst>
      <p:ext uri="{BB962C8B-B14F-4D97-AF65-F5344CB8AC3E}">
        <p14:creationId xmlns:p14="http://schemas.microsoft.com/office/powerpoint/2010/main" val="87576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Graphic image of baby drinking from a bottle labeled with a poison skull and crossbon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1784" y="427192"/>
            <a:ext cx="4762500" cy="3467100"/>
          </a:xfrm>
          <a:prstGeom prst="rect">
            <a:avLst/>
          </a:prstGeom>
          <a:noFill/>
          <a:extLst>
            <a:ext uri="{909E8E84-426E-40DD-AFC4-6F175D3DCCD1}">
              <a14:hiddenFill xmlns:a14="http://schemas.microsoft.com/office/drawing/2010/main">
                <a:solidFill>
                  <a:srgbClr val="FFFFFF"/>
                </a:solidFill>
              </a14:hiddenFill>
            </a:ext>
          </a:extLst>
        </p:spPr>
      </p:pic>
      <p:sp>
        <p:nvSpPr>
          <p:cNvPr id="5" name="URL 1"/>
          <p:cNvSpPr txBox="1"/>
          <p:nvPr/>
        </p:nvSpPr>
        <p:spPr>
          <a:xfrm>
            <a:off x="5824284" y="6188833"/>
            <a:ext cx="7444006" cy="523220"/>
          </a:xfrm>
          <a:prstGeom prst="rect">
            <a:avLst/>
          </a:prstGeom>
          <a:noFill/>
        </p:spPr>
        <p:txBody>
          <a:bodyPr wrap="square" rtlCol="0">
            <a:spAutoFit/>
          </a:bodyPr>
          <a:lstStyle/>
          <a:p>
            <a:r>
              <a:rPr lang="en-US" sz="1400" dirty="0">
                <a:hlinkClick r:id="rId3"/>
              </a:rPr>
              <a:t>http://reusablebags.typepad.com/newsroom/bpa_phthalates/</a:t>
            </a:r>
            <a:endParaRPr lang="en-US" sz="1400" dirty="0"/>
          </a:p>
          <a:p>
            <a:endParaRPr lang="en-US" sz="1400" dirty="0"/>
          </a:p>
        </p:txBody>
      </p:sp>
      <p:pic>
        <p:nvPicPr>
          <p:cNvPr id="4100" name="Picture 2" descr="Image of a baby bottle, labeled with a skull and crossbones to denote poison, with text that reads &quot;BPA-OK!&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5999" y="427193"/>
            <a:ext cx="5483427" cy="3467100"/>
          </a:xfrm>
          <a:prstGeom prst="rect">
            <a:avLst/>
          </a:prstGeom>
          <a:noFill/>
          <a:extLst>
            <a:ext uri="{909E8E84-426E-40DD-AFC4-6F175D3DCCD1}">
              <a14:hiddenFill xmlns:a14="http://schemas.microsoft.com/office/drawing/2010/main">
                <a:solidFill>
                  <a:srgbClr val="FFFFFF"/>
                </a:solidFill>
              </a14:hiddenFill>
            </a:ext>
          </a:extLst>
        </p:spPr>
      </p:pic>
      <p:sp>
        <p:nvSpPr>
          <p:cNvPr id="7" name="URL 2"/>
          <p:cNvSpPr txBox="1"/>
          <p:nvPr/>
        </p:nvSpPr>
        <p:spPr>
          <a:xfrm>
            <a:off x="5824284" y="6450443"/>
            <a:ext cx="6464233" cy="523220"/>
          </a:xfrm>
          <a:prstGeom prst="rect">
            <a:avLst/>
          </a:prstGeom>
          <a:noFill/>
        </p:spPr>
        <p:txBody>
          <a:bodyPr wrap="square" rtlCol="0">
            <a:spAutoFit/>
          </a:bodyPr>
          <a:lstStyle/>
          <a:p>
            <a:r>
              <a:rPr lang="en-US" sz="1400" dirty="0">
                <a:hlinkClick r:id="rId5"/>
              </a:rPr>
              <a:t>https://skepticalswedishscientists.wordpress.com/scientific-method/</a:t>
            </a:r>
            <a:endParaRPr lang="en-US" sz="1400" dirty="0"/>
          </a:p>
          <a:p>
            <a:endParaRPr lang="en-US" sz="1400" dirty="0"/>
          </a:p>
        </p:txBody>
      </p:sp>
    </p:spTree>
    <p:extLst>
      <p:ext uri="{BB962C8B-B14F-4D97-AF65-F5344CB8AC3E}">
        <p14:creationId xmlns:p14="http://schemas.microsoft.com/office/powerpoint/2010/main" val="256558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Anatomy of a Weekly Module :</a:t>
            </a:r>
            <a:br>
              <a:rPr lang="en-US" dirty="0"/>
            </a:br>
            <a:endParaRPr lang="en-US" dirty="0"/>
          </a:p>
        </p:txBody>
      </p:sp>
      <p:graphicFrame>
        <p:nvGraphicFramePr>
          <p:cNvPr id="6" name="Content" descr="Materials&#10;Overview&#10;HSS Case Study&#10;IMOS &#10;Video&#10;Flipped Classroom Activity&#10;"/>
          <p:cNvGraphicFramePr>
            <a:graphicFrameLocks noGrp="1"/>
          </p:cNvGraphicFramePr>
          <p:nvPr>
            <p:ph idx="1"/>
            <p:extLst>
              <p:ext uri="{D42A27DB-BD31-4B8C-83A1-F6EECF244321}">
                <p14:modId xmlns:p14="http://schemas.microsoft.com/office/powerpoint/2010/main" val="1560420926"/>
              </p:ext>
            </p:extLst>
          </p:nvPr>
        </p:nvGraphicFramePr>
        <p:xfrm>
          <a:off x="2098676" y="1128046"/>
          <a:ext cx="8000999" cy="5729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46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533400"/>
            <a:ext cx="8229600" cy="1143000"/>
          </a:xfrm>
        </p:spPr>
        <p:txBody>
          <a:bodyPr>
            <a:normAutofit fontScale="90000"/>
          </a:bodyPr>
          <a:lstStyle/>
          <a:p>
            <a:pPr lvl="0" algn="ctr"/>
            <a:r>
              <a:rPr lang="en-US" dirty="0"/>
              <a:t>Clay and Entanglement</a:t>
            </a:r>
            <a:br>
              <a:rPr lang="en-US" dirty="0"/>
            </a:br>
            <a:r>
              <a:rPr lang="en-US" dirty="0"/>
              <a:t>(Susan Gillespie, anthropology)</a:t>
            </a:r>
            <a:br>
              <a:rPr lang="en-US" dirty="0"/>
            </a:br>
            <a:endParaRPr lang="en-US" dirty="0"/>
          </a:p>
        </p:txBody>
      </p:sp>
      <p:pic>
        <p:nvPicPr>
          <p:cNvPr id="39938" name="Picture 2" descr="Tanglegram showing the relationship between various items, including &quot;house,&quot; &quot;burial,&quot; &quot;groundstone,&quot; and &quot;food,&quot; among othe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6575" y="1426351"/>
            <a:ext cx="4671559" cy="4671560"/>
          </a:xfrm>
          <a:prstGeom prst="rect">
            <a:avLst/>
          </a:prstGeom>
          <a:noFill/>
        </p:spPr>
      </p:pic>
      <p:pic>
        <p:nvPicPr>
          <p:cNvPr id="39940" name="Picture 1" descr="Photograph of Susan Gillespi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1038" y="1309357"/>
            <a:ext cx="3125537" cy="2991880"/>
          </a:xfrm>
          <a:prstGeom prst="rect">
            <a:avLst/>
          </a:prstGeom>
          <a:noFill/>
        </p:spPr>
      </p:pic>
      <p:pic>
        <p:nvPicPr>
          <p:cNvPr id="39942" name="Picture 3" descr="Photograph of remains of Catalhoyuk."/>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3811" y="1309357"/>
            <a:ext cx="3553978" cy="2665484"/>
          </a:xfrm>
          <a:prstGeom prst="rect">
            <a:avLst/>
          </a:prstGeom>
          <a:noFill/>
        </p:spPr>
      </p:pic>
      <p:pic>
        <p:nvPicPr>
          <p:cNvPr id="39947" name="Picture 4" descr="Photograph of variously colored powders in piles."/>
          <p:cNvPicPr>
            <a:picLocks noChangeAspect="1" noChangeArrowheads="1"/>
          </p:cNvPicPr>
          <p:nvPr/>
        </p:nvPicPr>
        <p:blipFill>
          <a:blip r:embed="rId6" cstate="print"/>
          <a:srcRect/>
          <a:stretch>
            <a:fillRect/>
          </a:stretch>
        </p:blipFill>
        <p:spPr bwMode="auto">
          <a:xfrm>
            <a:off x="691038" y="4680576"/>
            <a:ext cx="4059709" cy="1809750"/>
          </a:xfrm>
          <a:prstGeom prst="rect">
            <a:avLst/>
          </a:prstGeom>
          <a:noFill/>
          <a:ln w="9525">
            <a:noFill/>
            <a:miter lim="800000"/>
            <a:headEnd/>
            <a:tailEnd/>
          </a:ln>
        </p:spPr>
      </p:pic>
      <p:sp>
        <p:nvSpPr>
          <p:cNvPr id="10" name="URL 2">
            <a:extLst>
              <a:ext uri="{FF2B5EF4-FFF2-40B4-BE49-F238E27FC236}">
                <a16:creationId xmlns:a16="http://schemas.microsoft.com/office/drawing/2014/main" id="{04372BFF-8F8C-4845-990D-7D9DDC14FBA6}"/>
              </a:ext>
            </a:extLst>
          </p:cNvPr>
          <p:cNvSpPr txBox="1"/>
          <p:nvPr/>
        </p:nvSpPr>
        <p:spPr>
          <a:xfrm>
            <a:off x="5404880" y="6228716"/>
            <a:ext cx="8697439" cy="523220"/>
          </a:xfrm>
          <a:prstGeom prst="rect">
            <a:avLst/>
          </a:prstGeom>
          <a:noFill/>
        </p:spPr>
        <p:txBody>
          <a:bodyPr wrap="square">
            <a:spAutoFit/>
          </a:bodyPr>
          <a:lstStyle/>
          <a:p>
            <a:r>
              <a:rPr lang="en-US" sz="1400" dirty="0">
                <a:hlinkClick r:id="rId7"/>
              </a:rPr>
              <a:t>http://electricarchaeologist.files.wordpress.com/2013/03/tanglegram.png</a:t>
            </a:r>
            <a:endParaRPr lang="en-US" sz="1400" dirty="0"/>
          </a:p>
          <a:p>
            <a:endParaRPr lang="en-US" sz="1400" dirty="0"/>
          </a:p>
        </p:txBody>
      </p:sp>
      <p:sp>
        <p:nvSpPr>
          <p:cNvPr id="12" name="URL 3">
            <a:extLst>
              <a:ext uri="{FF2B5EF4-FFF2-40B4-BE49-F238E27FC236}">
                <a16:creationId xmlns:a16="http://schemas.microsoft.com/office/drawing/2014/main" id="{BB98A538-B9B1-4C06-BCED-F7C5807EA414}"/>
              </a:ext>
            </a:extLst>
          </p:cNvPr>
          <p:cNvSpPr txBox="1"/>
          <p:nvPr/>
        </p:nvSpPr>
        <p:spPr>
          <a:xfrm>
            <a:off x="5404880" y="6490326"/>
            <a:ext cx="9715837" cy="523220"/>
          </a:xfrm>
          <a:prstGeom prst="rect">
            <a:avLst/>
          </a:prstGeom>
          <a:noFill/>
        </p:spPr>
        <p:txBody>
          <a:bodyPr wrap="square">
            <a:spAutoFit/>
          </a:bodyPr>
          <a:lstStyle/>
          <a:p>
            <a:r>
              <a:rPr lang="en-US" sz="1400" dirty="0">
                <a:hlinkClick r:id="rId8"/>
              </a:rPr>
              <a:t>http://www.ancientanatolia.com/Pictures/Images01/catalhoyuk.jpg</a:t>
            </a:r>
            <a:endParaRPr lang="en-US" sz="1400" dirty="0"/>
          </a:p>
          <a:p>
            <a:endParaRPr lang="en-US" sz="1400" dirty="0"/>
          </a:p>
        </p:txBody>
      </p:sp>
    </p:spTree>
    <p:extLst>
      <p:ext uri="{BB962C8B-B14F-4D97-AF65-F5344CB8AC3E}">
        <p14:creationId xmlns:p14="http://schemas.microsoft.com/office/powerpoint/2010/main" val="148866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8801" y="1406527"/>
            <a:ext cx="8229600" cy="1143000"/>
          </a:xfrm>
        </p:spPr>
        <p:txBody>
          <a:bodyPr>
            <a:normAutofit fontScale="90000"/>
          </a:bodyPr>
          <a:lstStyle/>
          <a:p>
            <a:pPr lvl="0"/>
            <a:r>
              <a:rPr lang="en-US" dirty="0"/>
              <a:t>Concrete and Symbolic Value</a:t>
            </a:r>
            <a:br>
              <a:rPr lang="en-US" dirty="0"/>
            </a:br>
            <a:r>
              <a:rPr lang="en-US" dirty="0"/>
              <a:t>(Mary Ann Eaverly, classics)</a:t>
            </a:r>
            <a:br>
              <a:rPr lang="en-US" dirty="0"/>
            </a:br>
            <a:endParaRPr lang="en-US" dirty="0"/>
          </a:p>
        </p:txBody>
      </p:sp>
      <p:pic>
        <p:nvPicPr>
          <p:cNvPr id="44034" name="Picture 1" descr="Photograph of Mary Ann Eaverly, Department of Classical Studies Chair."/>
          <p:cNvPicPr>
            <a:picLocks noChangeAspect="1" noChangeArrowheads="1"/>
          </p:cNvPicPr>
          <p:nvPr/>
        </p:nvPicPr>
        <p:blipFill>
          <a:blip r:embed="rId3" cstate="print"/>
          <a:srcRect/>
          <a:stretch>
            <a:fillRect/>
          </a:stretch>
        </p:blipFill>
        <p:spPr bwMode="auto">
          <a:xfrm>
            <a:off x="900475" y="0"/>
            <a:ext cx="3562206" cy="3700737"/>
          </a:xfrm>
          <a:prstGeom prst="rect">
            <a:avLst/>
          </a:prstGeom>
          <a:noFill/>
        </p:spPr>
      </p:pic>
      <p:pic>
        <p:nvPicPr>
          <p:cNvPr id="44036" name="Picture 2" descr="Photograph of the Coliseum. "/>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28801" y="2146364"/>
            <a:ext cx="4286250" cy="2819400"/>
          </a:xfrm>
          <a:prstGeom prst="rect">
            <a:avLst/>
          </a:prstGeom>
          <a:noFill/>
        </p:spPr>
      </p:pic>
      <p:pic>
        <p:nvPicPr>
          <p:cNvPr id="44038" name="Picture 3" descr="Photograph of self-healing concrete."/>
          <p:cNvPicPr>
            <a:picLocks noChangeAspect="1" noChangeArrowheads="1"/>
          </p:cNvPicPr>
          <p:nvPr/>
        </p:nvPicPr>
        <p:blipFill>
          <a:blip r:embed="rId5" cstate="print"/>
          <a:srcRect/>
          <a:stretch>
            <a:fillRect/>
          </a:stretch>
        </p:blipFill>
        <p:spPr bwMode="auto">
          <a:xfrm>
            <a:off x="312041" y="3756689"/>
            <a:ext cx="4608035" cy="3064344"/>
          </a:xfrm>
          <a:prstGeom prst="rect">
            <a:avLst/>
          </a:prstGeom>
          <a:noFill/>
        </p:spPr>
      </p:pic>
      <p:sp>
        <p:nvSpPr>
          <p:cNvPr id="9" name="URL 1">
            <a:extLst>
              <a:ext uri="{FF2B5EF4-FFF2-40B4-BE49-F238E27FC236}">
                <a16:creationId xmlns:a16="http://schemas.microsoft.com/office/drawing/2014/main" id="{B2A065DD-468E-418D-A4BE-12438AA6BB54}"/>
              </a:ext>
            </a:extLst>
          </p:cNvPr>
          <p:cNvSpPr txBox="1"/>
          <p:nvPr/>
        </p:nvSpPr>
        <p:spPr>
          <a:xfrm>
            <a:off x="4920076" y="5705601"/>
            <a:ext cx="10764391" cy="523220"/>
          </a:xfrm>
          <a:prstGeom prst="rect">
            <a:avLst/>
          </a:prstGeom>
          <a:noFill/>
        </p:spPr>
        <p:txBody>
          <a:bodyPr wrap="square">
            <a:spAutoFit/>
          </a:bodyPr>
          <a:lstStyle/>
          <a:p>
            <a:r>
              <a:rPr lang="en-US" sz="1400" dirty="0">
                <a:hlinkClick r:id="rId6"/>
              </a:rPr>
              <a:t>http://www.clas.ufl.edu/_styles/images/news/200204_images/eaverly.jpg</a:t>
            </a:r>
            <a:endParaRPr lang="en-US" sz="1400" dirty="0"/>
          </a:p>
          <a:p>
            <a:endParaRPr lang="en-US" sz="1400" dirty="0"/>
          </a:p>
        </p:txBody>
      </p:sp>
      <p:sp>
        <p:nvSpPr>
          <p:cNvPr id="11" name="URL 2">
            <a:extLst>
              <a:ext uri="{FF2B5EF4-FFF2-40B4-BE49-F238E27FC236}">
                <a16:creationId xmlns:a16="http://schemas.microsoft.com/office/drawing/2014/main" id="{799CEF8B-7D76-48E5-A63B-817166C7A060}"/>
              </a:ext>
            </a:extLst>
          </p:cNvPr>
          <p:cNvSpPr txBox="1"/>
          <p:nvPr/>
        </p:nvSpPr>
        <p:spPr>
          <a:xfrm>
            <a:off x="4920076" y="6004394"/>
            <a:ext cx="6360367" cy="738664"/>
          </a:xfrm>
          <a:prstGeom prst="rect">
            <a:avLst/>
          </a:prstGeom>
          <a:noFill/>
        </p:spPr>
        <p:txBody>
          <a:bodyPr wrap="square">
            <a:spAutoFit/>
          </a:bodyPr>
          <a:lstStyle/>
          <a:p>
            <a:r>
              <a:rPr lang="en-US" sz="1400" dirty="0">
                <a:hlinkClick r:id="rId7"/>
              </a:rPr>
              <a:t>http://thumb9.shutterstock.com/display_pic_with_logo/234100/113646016/stock-photo-view-on-coliseum-in-rome-italy-113646016.jpg</a:t>
            </a:r>
            <a:endParaRPr lang="en-US" sz="1400" dirty="0"/>
          </a:p>
          <a:p>
            <a:endParaRPr lang="en-US" sz="1400" dirty="0"/>
          </a:p>
        </p:txBody>
      </p:sp>
      <p:sp>
        <p:nvSpPr>
          <p:cNvPr id="13" name="URL 3">
            <a:extLst>
              <a:ext uri="{FF2B5EF4-FFF2-40B4-BE49-F238E27FC236}">
                <a16:creationId xmlns:a16="http://schemas.microsoft.com/office/drawing/2014/main" id="{B135EE7B-FAD5-487F-89DC-C2735C867DFE}"/>
              </a:ext>
            </a:extLst>
          </p:cNvPr>
          <p:cNvSpPr txBox="1"/>
          <p:nvPr/>
        </p:nvSpPr>
        <p:spPr>
          <a:xfrm>
            <a:off x="4920076" y="6522107"/>
            <a:ext cx="7256106" cy="523220"/>
          </a:xfrm>
          <a:prstGeom prst="rect">
            <a:avLst/>
          </a:prstGeom>
          <a:noFill/>
        </p:spPr>
        <p:txBody>
          <a:bodyPr wrap="square">
            <a:spAutoFit/>
          </a:bodyPr>
          <a:lstStyle/>
          <a:p>
            <a:r>
              <a:rPr lang="en-US" sz="1400" dirty="0">
                <a:hlinkClick r:id="rId8"/>
              </a:rPr>
              <a:t>http://geopolymerhouses.files.wordpress.com/2011/12/self-healing-concrete.jpg</a:t>
            </a:r>
            <a:endParaRPr lang="en-US" sz="1400" dirty="0"/>
          </a:p>
          <a:p>
            <a:endParaRPr lang="en-US" sz="1400" dirty="0"/>
          </a:p>
        </p:txBody>
      </p:sp>
    </p:spTree>
    <p:extLst>
      <p:ext uri="{BB962C8B-B14F-4D97-AF65-F5344CB8AC3E}">
        <p14:creationId xmlns:p14="http://schemas.microsoft.com/office/powerpoint/2010/main" val="211109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842725" y="768061"/>
            <a:ext cx="8229600" cy="1143000"/>
          </a:xfrm>
        </p:spPr>
        <p:txBody>
          <a:bodyPr>
            <a:normAutofit fontScale="90000"/>
          </a:bodyPr>
          <a:lstStyle/>
          <a:p>
            <a:pPr lvl="0" algn="ctr"/>
            <a:r>
              <a:rPr lang="en-US" dirty="0"/>
              <a:t>Steel and Creative Destruction</a:t>
            </a:r>
            <a:br>
              <a:rPr lang="en-US" dirty="0"/>
            </a:br>
            <a:r>
              <a:rPr lang="en-US" dirty="0"/>
              <a:t>(Sean Adams, history)</a:t>
            </a:r>
            <a:br>
              <a:rPr lang="en-US" dirty="0"/>
            </a:br>
            <a:endParaRPr lang="en-US" dirty="0"/>
          </a:p>
        </p:txBody>
      </p:sp>
      <p:pic>
        <p:nvPicPr>
          <p:cNvPr id="11266" name="Picture 1" descr="Photograph of Sean Adams"/>
          <p:cNvPicPr>
            <a:picLocks noChangeAspect="1" noChangeArrowheads="1"/>
          </p:cNvPicPr>
          <p:nvPr/>
        </p:nvPicPr>
        <p:blipFill>
          <a:blip r:embed="rId3" cstate="print"/>
          <a:srcRect/>
          <a:stretch>
            <a:fillRect/>
          </a:stretch>
        </p:blipFill>
        <p:spPr bwMode="auto">
          <a:xfrm>
            <a:off x="441228" y="380842"/>
            <a:ext cx="2148180" cy="3244190"/>
          </a:xfrm>
          <a:prstGeom prst="rect">
            <a:avLst/>
          </a:prstGeom>
          <a:noFill/>
        </p:spPr>
      </p:pic>
      <p:pic>
        <p:nvPicPr>
          <p:cNvPr id="34820" name="Picture 2" descr="Photograph of Andrew Carnegie with text that reads, &quot;The Richest Man in the World.&quo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94494" y="1614500"/>
            <a:ext cx="4263031" cy="2024686"/>
          </a:xfrm>
          <a:prstGeom prst="rect">
            <a:avLst/>
          </a:prstGeom>
          <a:noFill/>
        </p:spPr>
      </p:pic>
      <p:pic>
        <p:nvPicPr>
          <p:cNvPr id="11271" name="Picture 3" descr="Black and white photograph of a train rounding a set of track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88765" y="1614500"/>
            <a:ext cx="3852319" cy="3024673"/>
          </a:xfrm>
          <a:prstGeom prst="rect">
            <a:avLst/>
          </a:prstGeom>
          <a:noFill/>
          <a:ln w="9525">
            <a:noFill/>
            <a:miter lim="800000"/>
            <a:headEnd/>
            <a:tailEnd/>
          </a:ln>
        </p:spPr>
      </p:pic>
      <p:pic>
        <p:nvPicPr>
          <p:cNvPr id="11272" name="Picture 4" descr="Graph showing the future of automotive body structures, from traditional &quot;body-in white (Mild Steel Sheet) to BMW 5/6 Series (Mixed Materials) of aluminum and steel."/>
          <p:cNvPicPr>
            <a:picLocks noChangeAspect="1" noChangeArrowheads="1"/>
          </p:cNvPicPr>
          <p:nvPr/>
        </p:nvPicPr>
        <p:blipFill>
          <a:blip r:embed="rId6" cstate="print"/>
          <a:srcRect/>
          <a:stretch>
            <a:fillRect/>
          </a:stretch>
        </p:blipFill>
        <p:spPr bwMode="auto">
          <a:xfrm>
            <a:off x="1356825" y="3742814"/>
            <a:ext cx="5600700" cy="2743200"/>
          </a:xfrm>
          <a:prstGeom prst="rect">
            <a:avLst/>
          </a:prstGeom>
          <a:noFill/>
          <a:ln w="9525">
            <a:noFill/>
            <a:miter lim="800000"/>
            <a:headEnd/>
            <a:tailEnd/>
          </a:ln>
        </p:spPr>
      </p:pic>
      <p:sp>
        <p:nvSpPr>
          <p:cNvPr id="10" name="URL 2">
            <a:extLst>
              <a:ext uri="{FF2B5EF4-FFF2-40B4-BE49-F238E27FC236}">
                <a16:creationId xmlns:a16="http://schemas.microsoft.com/office/drawing/2014/main" id="{53FB82A0-6188-43BE-9122-5C8F383C2131}"/>
              </a:ext>
            </a:extLst>
          </p:cNvPr>
          <p:cNvSpPr txBox="1"/>
          <p:nvPr/>
        </p:nvSpPr>
        <p:spPr>
          <a:xfrm>
            <a:off x="6206718" y="6486014"/>
            <a:ext cx="5985282" cy="523220"/>
          </a:xfrm>
          <a:prstGeom prst="rect">
            <a:avLst/>
          </a:prstGeom>
          <a:noFill/>
        </p:spPr>
        <p:txBody>
          <a:bodyPr wrap="square">
            <a:spAutoFit/>
          </a:bodyPr>
          <a:lstStyle/>
          <a:p>
            <a:r>
              <a:rPr lang="en-US" sz="1400" dirty="0">
                <a:hlinkClick r:id="rId7"/>
              </a:rPr>
              <a:t>http://clio.missouristate.edu/wrmiller/HST/HST525/Carnegie.jpg</a:t>
            </a:r>
            <a:endParaRPr lang="en-US" sz="1400" dirty="0"/>
          </a:p>
          <a:p>
            <a:endParaRPr lang="en-US" sz="1400" dirty="0"/>
          </a:p>
        </p:txBody>
      </p:sp>
    </p:spTree>
    <p:extLst>
      <p:ext uri="{BB962C8B-B14F-4D97-AF65-F5344CB8AC3E}">
        <p14:creationId xmlns:p14="http://schemas.microsoft.com/office/powerpoint/2010/main" val="11775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normAutofit/>
          </a:bodyPr>
          <a:lstStyle/>
          <a:p>
            <a:r>
              <a:rPr lang="en-US" dirty="0"/>
              <a:t>Many factors shape materials innovation</a:t>
            </a:r>
          </a:p>
        </p:txBody>
      </p:sp>
      <p:pic>
        <p:nvPicPr>
          <p:cNvPr id="1026" name="Picture" descr="Screenshot of &quot;Technology.org&quot; article, titled, &quot;Ancient Roman glass inspires modern science.&quot;"/>
          <p:cNvPicPr>
            <a:picLocks noGrp="1" noChangeAspect="1" noChangeArrowheads="1"/>
          </p:cNvPicPr>
          <p:nvPr>
            <p:ph idx="1"/>
          </p:nvPr>
        </p:nvPicPr>
        <p:blipFill>
          <a:blip r:embed="rId3" cstate="print"/>
          <a:stretch>
            <a:fillRect/>
          </a:stretch>
        </p:blipFill>
        <p:spPr bwMode="auto">
          <a:xfrm>
            <a:off x="2210513" y="1968410"/>
            <a:ext cx="4703553" cy="412046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6546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07429"/>
            <a:ext cx="6019800" cy="838200"/>
          </a:xfrm>
        </p:spPr>
        <p:txBody>
          <a:bodyPr>
            <a:normAutofit/>
          </a:bodyPr>
          <a:lstStyle/>
          <a:p>
            <a:r>
              <a:rPr lang="en-US" dirty="0"/>
              <a:t>What is an engineer?</a:t>
            </a:r>
          </a:p>
        </p:txBody>
      </p:sp>
      <p:pic>
        <p:nvPicPr>
          <p:cNvPr id="3074" name="Picture 1" descr="Photograph of Imhotep unrolling a scroll."/>
          <p:cNvPicPr>
            <a:picLocks noChangeAspect="1" noChangeArrowheads="1"/>
          </p:cNvPicPr>
          <p:nvPr/>
        </p:nvPicPr>
        <p:blipFill>
          <a:blip r:embed="rId3" cstate="print"/>
          <a:srcRect/>
          <a:stretch>
            <a:fillRect/>
          </a:stretch>
        </p:blipFill>
        <p:spPr bwMode="auto">
          <a:xfrm>
            <a:off x="333570" y="371883"/>
            <a:ext cx="2209800" cy="3303069"/>
          </a:xfrm>
          <a:prstGeom prst="rect">
            <a:avLst/>
          </a:prstGeom>
          <a:noFill/>
        </p:spPr>
      </p:pic>
      <p:sp>
        <p:nvSpPr>
          <p:cNvPr id="11" name="URL 1">
            <a:extLst>
              <a:ext uri="{FF2B5EF4-FFF2-40B4-BE49-F238E27FC236}">
                <a16:creationId xmlns:a16="http://schemas.microsoft.com/office/drawing/2014/main" id="{2B9FA2A9-1109-49A3-A735-38AF5C65D8ED}"/>
              </a:ext>
            </a:extLst>
          </p:cNvPr>
          <p:cNvSpPr txBox="1"/>
          <p:nvPr/>
        </p:nvSpPr>
        <p:spPr>
          <a:xfrm>
            <a:off x="4712010" y="5045789"/>
            <a:ext cx="7077411" cy="523220"/>
          </a:xfrm>
          <a:prstGeom prst="rect">
            <a:avLst/>
          </a:prstGeom>
          <a:noFill/>
        </p:spPr>
        <p:txBody>
          <a:bodyPr wrap="square">
            <a:spAutoFit/>
          </a:bodyPr>
          <a:lstStyle/>
          <a:p>
            <a:r>
              <a:rPr lang="en-US" sz="1400" dirty="0">
                <a:hlinkClick r:id="rId4"/>
              </a:rPr>
              <a:t>http://graphics8.nytimes.com/images/2006/10/09/arts/Imhotep190.jpg</a:t>
            </a:r>
            <a:endParaRPr lang="en-US" sz="1400" dirty="0"/>
          </a:p>
          <a:p>
            <a:endParaRPr lang="en-US" sz="1400" dirty="0"/>
          </a:p>
        </p:txBody>
      </p:sp>
      <p:pic>
        <p:nvPicPr>
          <p:cNvPr id="3082" name="Picture 2" descr="Cover of &quot;Woman Engineer&quot; magazine."/>
          <p:cNvPicPr>
            <a:picLocks noChangeAspect="1" noChangeArrowheads="1"/>
          </p:cNvPicPr>
          <p:nvPr/>
        </p:nvPicPr>
        <p:blipFill>
          <a:blip r:embed="rId5" cstate="print"/>
          <a:srcRect/>
          <a:stretch>
            <a:fillRect/>
          </a:stretch>
        </p:blipFill>
        <p:spPr bwMode="auto">
          <a:xfrm>
            <a:off x="2628901" y="1051420"/>
            <a:ext cx="1981200" cy="2656047"/>
          </a:xfrm>
          <a:prstGeom prst="rect">
            <a:avLst/>
          </a:prstGeom>
          <a:noFill/>
        </p:spPr>
      </p:pic>
      <p:sp>
        <p:nvSpPr>
          <p:cNvPr id="14" name="URL 2">
            <a:extLst>
              <a:ext uri="{FF2B5EF4-FFF2-40B4-BE49-F238E27FC236}">
                <a16:creationId xmlns:a16="http://schemas.microsoft.com/office/drawing/2014/main" id="{F27B1098-B856-4D41-ADE5-09651F69450F}"/>
              </a:ext>
            </a:extLst>
          </p:cNvPr>
          <p:cNvSpPr txBox="1"/>
          <p:nvPr/>
        </p:nvSpPr>
        <p:spPr>
          <a:xfrm>
            <a:off x="4712011" y="5265233"/>
            <a:ext cx="7107391" cy="523220"/>
          </a:xfrm>
          <a:prstGeom prst="rect">
            <a:avLst/>
          </a:prstGeom>
          <a:noFill/>
        </p:spPr>
        <p:txBody>
          <a:bodyPr wrap="square">
            <a:spAutoFit/>
          </a:bodyPr>
          <a:lstStyle/>
          <a:p>
            <a:r>
              <a:rPr lang="en-US" sz="1400" dirty="0">
                <a:hlinkClick r:id="rId6"/>
              </a:rPr>
              <a:t>http://justmediakits.com/images.mediakit/4/woman_engineer.17434.jpg</a:t>
            </a:r>
            <a:endParaRPr lang="en-US" sz="1400" dirty="0"/>
          </a:p>
          <a:p>
            <a:endParaRPr lang="en-US" sz="1400" dirty="0"/>
          </a:p>
        </p:txBody>
      </p:sp>
      <p:pic>
        <p:nvPicPr>
          <p:cNvPr id="1026" name="Picture 3" descr="Man standing behind a NASA podium."/>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02003" y="986691"/>
            <a:ext cx="1981200" cy="2974457"/>
          </a:xfrm>
          <a:prstGeom prst="rect">
            <a:avLst/>
          </a:prstGeom>
          <a:noFill/>
        </p:spPr>
      </p:pic>
      <p:sp>
        <p:nvSpPr>
          <p:cNvPr id="16" name="URL 3">
            <a:extLst>
              <a:ext uri="{FF2B5EF4-FFF2-40B4-BE49-F238E27FC236}">
                <a16:creationId xmlns:a16="http://schemas.microsoft.com/office/drawing/2014/main" id="{CC7A4094-0F1B-471F-8F7B-95CF235B9528}"/>
              </a:ext>
            </a:extLst>
          </p:cNvPr>
          <p:cNvSpPr txBox="1"/>
          <p:nvPr/>
        </p:nvSpPr>
        <p:spPr>
          <a:xfrm>
            <a:off x="4714142" y="5476463"/>
            <a:ext cx="6115986" cy="523220"/>
          </a:xfrm>
          <a:prstGeom prst="rect">
            <a:avLst/>
          </a:prstGeom>
          <a:noFill/>
        </p:spPr>
        <p:txBody>
          <a:bodyPr wrap="square">
            <a:spAutoFit/>
          </a:bodyPr>
          <a:lstStyle/>
          <a:p>
            <a:r>
              <a:rPr lang="en-US" sz="1400" dirty="0">
                <a:hlinkClick r:id="rId8"/>
              </a:rPr>
              <a:t>http://media.al.com/space-news/photo/8968163-large.jpg</a:t>
            </a:r>
            <a:endParaRPr lang="en-US" sz="1400" dirty="0"/>
          </a:p>
          <a:p>
            <a:endParaRPr lang="en-US" sz="1400" dirty="0"/>
          </a:p>
        </p:txBody>
      </p:sp>
      <p:pic>
        <p:nvPicPr>
          <p:cNvPr id="3084" name="Picture 4" descr="Cover of WIRED magazine with the text &quot;How to Make Stuff&quot; and a woman posed like the traditional image of Rosie the Riveter. "/>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08995" y="1141748"/>
            <a:ext cx="2049099" cy="2819400"/>
          </a:xfrm>
          <a:prstGeom prst="rect">
            <a:avLst/>
          </a:prstGeom>
          <a:noFill/>
        </p:spPr>
      </p:pic>
      <p:sp>
        <p:nvSpPr>
          <p:cNvPr id="18" name="URL 4">
            <a:extLst>
              <a:ext uri="{FF2B5EF4-FFF2-40B4-BE49-F238E27FC236}">
                <a16:creationId xmlns:a16="http://schemas.microsoft.com/office/drawing/2014/main" id="{681D94FC-1E0B-48AE-8081-43A0BB09F06C}"/>
              </a:ext>
            </a:extLst>
          </p:cNvPr>
          <p:cNvSpPr txBox="1"/>
          <p:nvPr/>
        </p:nvSpPr>
        <p:spPr>
          <a:xfrm>
            <a:off x="4712010" y="5693510"/>
            <a:ext cx="6115986" cy="523220"/>
          </a:xfrm>
          <a:prstGeom prst="rect">
            <a:avLst/>
          </a:prstGeom>
          <a:noFill/>
        </p:spPr>
        <p:txBody>
          <a:bodyPr wrap="square">
            <a:spAutoFit/>
          </a:bodyPr>
          <a:lstStyle/>
          <a:p>
            <a:r>
              <a:rPr lang="en-US" sz="1400" dirty="0">
                <a:hlinkClick r:id="rId10"/>
              </a:rPr>
              <a:t>http://feministing.com/files/2011/03/wired-20110316-074410.jpg</a:t>
            </a:r>
            <a:endParaRPr lang="en-US" sz="1400" dirty="0"/>
          </a:p>
          <a:p>
            <a:endParaRPr lang="en-US" sz="1400" dirty="0"/>
          </a:p>
        </p:txBody>
      </p:sp>
      <p:pic>
        <p:nvPicPr>
          <p:cNvPr id="3076" name="Picture 5" descr="Drawing of Archimedes holding a set of tweezers."/>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410721" y="371883"/>
            <a:ext cx="2008909" cy="2209800"/>
          </a:xfrm>
          <a:prstGeom prst="rect">
            <a:avLst/>
          </a:prstGeom>
          <a:noFill/>
        </p:spPr>
      </p:pic>
      <p:sp>
        <p:nvSpPr>
          <p:cNvPr id="20" name="URL 5">
            <a:extLst>
              <a:ext uri="{FF2B5EF4-FFF2-40B4-BE49-F238E27FC236}">
                <a16:creationId xmlns:a16="http://schemas.microsoft.com/office/drawing/2014/main" id="{FC036EB7-BE4C-4D0C-B7B8-4D64D7B57D04}"/>
              </a:ext>
            </a:extLst>
          </p:cNvPr>
          <p:cNvSpPr txBox="1"/>
          <p:nvPr/>
        </p:nvSpPr>
        <p:spPr>
          <a:xfrm>
            <a:off x="4712414" y="5943031"/>
            <a:ext cx="8229600" cy="523220"/>
          </a:xfrm>
          <a:prstGeom prst="rect">
            <a:avLst/>
          </a:prstGeom>
          <a:noFill/>
        </p:spPr>
        <p:txBody>
          <a:bodyPr wrap="square">
            <a:spAutoFit/>
          </a:bodyPr>
          <a:lstStyle/>
          <a:p>
            <a:r>
              <a:rPr lang="en-US" sz="1400" dirty="0">
                <a:hlinkClick r:id="rId12"/>
              </a:rPr>
              <a:t>http://nihrecord.od.nih.gov/newsletters/2007/09_07_2007/images/story2Pic2.jpg</a:t>
            </a:r>
            <a:endParaRPr lang="en-US" sz="1400" dirty="0"/>
          </a:p>
          <a:p>
            <a:endParaRPr lang="en-US" sz="1400" dirty="0"/>
          </a:p>
        </p:txBody>
      </p:sp>
      <p:pic>
        <p:nvPicPr>
          <p:cNvPr id="3078" name="Picture 6" descr="Image of Howard from the Big Bang Theory."/>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311443" y="2598305"/>
            <a:ext cx="2403541" cy="2377416"/>
          </a:xfrm>
          <a:prstGeom prst="rect">
            <a:avLst/>
          </a:prstGeom>
          <a:noFill/>
        </p:spPr>
      </p:pic>
      <p:sp>
        <p:nvSpPr>
          <p:cNvPr id="24" name="URL 6">
            <a:extLst>
              <a:ext uri="{FF2B5EF4-FFF2-40B4-BE49-F238E27FC236}">
                <a16:creationId xmlns:a16="http://schemas.microsoft.com/office/drawing/2014/main" id="{3EDA3B05-E82D-4EF0-98AA-1E94342A7393}"/>
              </a:ext>
            </a:extLst>
          </p:cNvPr>
          <p:cNvSpPr txBox="1"/>
          <p:nvPr/>
        </p:nvSpPr>
        <p:spPr>
          <a:xfrm>
            <a:off x="4730671" y="6196030"/>
            <a:ext cx="9619937" cy="523220"/>
          </a:xfrm>
          <a:prstGeom prst="rect">
            <a:avLst/>
          </a:prstGeom>
          <a:noFill/>
        </p:spPr>
        <p:txBody>
          <a:bodyPr wrap="square">
            <a:spAutoFit/>
          </a:bodyPr>
          <a:lstStyle/>
          <a:p>
            <a:r>
              <a:rPr lang="en-US" sz="1400" dirty="0">
                <a:hlinkClick r:id="rId14"/>
              </a:rPr>
              <a:t>http://www.yam-mag.com/wp-content/uploads/2012/04/tbbt-howard.jpg</a:t>
            </a:r>
            <a:endParaRPr lang="en-US" sz="1400" dirty="0"/>
          </a:p>
          <a:p>
            <a:endParaRPr lang="en-US" sz="1400" dirty="0"/>
          </a:p>
        </p:txBody>
      </p:sp>
      <p:pic>
        <p:nvPicPr>
          <p:cNvPr id="3080" name="Picture 7" descr="Drawing of a man engaged in flint knapping."/>
          <p:cNvPicPr>
            <a:picLocks noChangeAspect="1" noChangeArrowheads="1"/>
          </p:cNvPicPr>
          <p:nvPr/>
        </p:nvPicPr>
        <p:blipFill>
          <a:blip r:embed="rId15" cstate="print"/>
          <a:srcRect/>
          <a:stretch>
            <a:fillRect/>
          </a:stretch>
        </p:blipFill>
        <p:spPr bwMode="auto">
          <a:xfrm>
            <a:off x="351836" y="3813258"/>
            <a:ext cx="4258265" cy="2879933"/>
          </a:xfrm>
          <a:prstGeom prst="rect">
            <a:avLst/>
          </a:prstGeom>
          <a:noFill/>
        </p:spPr>
      </p:pic>
      <p:sp>
        <p:nvSpPr>
          <p:cNvPr id="22" name="URL 7">
            <a:extLst>
              <a:ext uri="{FF2B5EF4-FFF2-40B4-BE49-F238E27FC236}">
                <a16:creationId xmlns:a16="http://schemas.microsoft.com/office/drawing/2014/main" id="{E991CC53-4E0B-4E2D-80FB-5096AF6D7E8D}"/>
              </a:ext>
            </a:extLst>
          </p:cNvPr>
          <p:cNvSpPr txBox="1"/>
          <p:nvPr/>
        </p:nvSpPr>
        <p:spPr>
          <a:xfrm>
            <a:off x="4749332" y="6442371"/>
            <a:ext cx="6190936" cy="523220"/>
          </a:xfrm>
          <a:prstGeom prst="rect">
            <a:avLst/>
          </a:prstGeom>
          <a:noFill/>
        </p:spPr>
        <p:txBody>
          <a:bodyPr wrap="square">
            <a:spAutoFit/>
          </a:bodyPr>
          <a:lstStyle/>
          <a:p>
            <a:r>
              <a:rPr lang="en-US" sz="1400" dirty="0">
                <a:hlinkClick r:id="rId16"/>
              </a:rPr>
              <a:t>http://geology.com/rocks/pictures/flintknapping.jpg</a:t>
            </a:r>
            <a:endParaRPr lang="en-US" sz="1400" dirty="0"/>
          </a:p>
          <a:p>
            <a:endParaRPr lang="en-US" sz="1400" dirty="0"/>
          </a:p>
        </p:txBody>
      </p:sp>
    </p:spTree>
    <p:extLst>
      <p:ext uri="{BB962C8B-B14F-4D97-AF65-F5344CB8AC3E}">
        <p14:creationId xmlns:p14="http://schemas.microsoft.com/office/powerpoint/2010/main" val="187064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z="2800" b="1" dirty="0"/>
              <a:t>Why should we talk to each other?</a:t>
            </a:r>
          </a:p>
        </p:txBody>
      </p:sp>
      <p:sp>
        <p:nvSpPr>
          <p:cNvPr id="5" name="Content"/>
          <p:cNvSpPr>
            <a:spLocks noGrp="1"/>
          </p:cNvSpPr>
          <p:nvPr>
            <p:ph sz="half" idx="1"/>
          </p:nvPr>
        </p:nvSpPr>
        <p:spPr>
          <a:xfrm>
            <a:off x="2090738" y="1752600"/>
            <a:ext cx="4876933" cy="4267200"/>
          </a:xfrm>
        </p:spPr>
        <p:txBody>
          <a:bodyPr/>
          <a:lstStyle/>
          <a:p>
            <a:pPr marL="0" indent="0">
              <a:buNone/>
            </a:pPr>
            <a:r>
              <a:rPr lang="en-US" sz="2000" dirty="0"/>
              <a:t>“We are living in a technical age. Many are convinced that science and technology hold the answers to all our problems. We should just let the scientists and technicians go on with their work, and they will create heaven here on earth. But science is not an enterprise that takes place on some superior moral or spiritual plane above the rest of human activity. Like all other parts of our culture, it is shaped by economic, political and religious interests.”</a:t>
            </a:r>
          </a:p>
          <a:p>
            <a:endParaRPr lang="en-US" sz="2000" dirty="0"/>
          </a:p>
        </p:txBody>
      </p:sp>
      <p:pic>
        <p:nvPicPr>
          <p:cNvPr id="1026" name="Picture" descr="Cover of book &quot;Sapiens, A Brief History of Humankind&quot; by Yuval Noah Harari."/>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7817283" y="1673290"/>
            <a:ext cx="2804907"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URL">
            <a:extLst>
              <a:ext uri="{FF2B5EF4-FFF2-40B4-BE49-F238E27FC236}">
                <a16:creationId xmlns:a16="http://schemas.microsoft.com/office/drawing/2014/main" id="{0B5494B1-10C1-4839-813D-031EFB80283B}"/>
              </a:ext>
            </a:extLst>
          </p:cNvPr>
          <p:cNvSpPr txBox="1"/>
          <p:nvPr/>
        </p:nvSpPr>
        <p:spPr>
          <a:xfrm>
            <a:off x="5787246" y="6334780"/>
            <a:ext cx="6404754" cy="523220"/>
          </a:xfrm>
          <a:prstGeom prst="rect">
            <a:avLst/>
          </a:prstGeom>
          <a:noFill/>
        </p:spPr>
        <p:txBody>
          <a:bodyPr wrap="square">
            <a:spAutoFit/>
          </a:bodyPr>
          <a:lstStyle/>
          <a:p>
            <a:r>
              <a:rPr lang="en-US" sz="1400" dirty="0">
                <a:hlinkClick r:id="rId3"/>
              </a:rPr>
              <a:t>http://blogs.abc.net.au/.a/6a00e0097e4e68883301bb07bbe0c4970d-pi</a:t>
            </a:r>
            <a:endParaRPr lang="en-US" sz="1400" dirty="0"/>
          </a:p>
          <a:p>
            <a:endParaRPr lang="en-US" sz="1400" dirty="0"/>
          </a:p>
        </p:txBody>
      </p:sp>
    </p:spTree>
    <p:extLst>
      <p:ext uri="{BB962C8B-B14F-4D97-AF65-F5344CB8AC3E}">
        <p14:creationId xmlns:p14="http://schemas.microsoft.com/office/powerpoint/2010/main" val="26346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3378460" y="405268"/>
            <a:ext cx="5435082" cy="509133"/>
          </a:xfrm>
        </p:spPr>
        <p:txBody>
          <a:bodyPr/>
          <a:lstStyle/>
          <a:p>
            <a:r>
              <a:rPr lang="en-US" dirty="0"/>
              <a:t>The Impact Paradigm</a:t>
            </a:r>
          </a:p>
        </p:txBody>
      </p:sp>
      <p:sp>
        <p:nvSpPr>
          <p:cNvPr id="4" name="Content"/>
          <p:cNvSpPr>
            <a:spLocks noGrp="1"/>
          </p:cNvSpPr>
          <p:nvPr>
            <p:ph idx="1"/>
          </p:nvPr>
        </p:nvSpPr>
        <p:spPr>
          <a:xfrm>
            <a:off x="755651" y="1295400"/>
            <a:ext cx="10668000" cy="4267200"/>
          </a:xfrm>
        </p:spPr>
        <p:txBody>
          <a:bodyPr>
            <a:noAutofit/>
          </a:bodyPr>
          <a:lstStyle/>
          <a:p>
            <a:pPr>
              <a:buNone/>
            </a:pPr>
            <a:r>
              <a:rPr lang="en-US" sz="1400" i="1" u="sng" dirty="0"/>
              <a:t>Material</a:t>
            </a:r>
            <a:r>
              <a:rPr lang="en-US" sz="1400" dirty="0"/>
              <a:t> </a:t>
            </a:r>
          </a:p>
          <a:p>
            <a:pPr lvl="0"/>
            <a:r>
              <a:rPr lang="en-US" sz="1400" dirty="0"/>
              <a:t>What is the material of importance?</a:t>
            </a:r>
          </a:p>
          <a:p>
            <a:pPr lvl="0"/>
            <a:r>
              <a:rPr lang="en-US" sz="1400" dirty="0"/>
              <a:t>What are the general properties of this material?</a:t>
            </a:r>
          </a:p>
          <a:p>
            <a:pPr lvl="0"/>
            <a:r>
              <a:rPr lang="en-US" sz="1400" dirty="0"/>
              <a:t>What is the general abundance of the material?</a:t>
            </a:r>
          </a:p>
          <a:p>
            <a:pPr>
              <a:buNone/>
            </a:pPr>
            <a:r>
              <a:rPr lang="en-US" sz="1400" i="1" dirty="0"/>
              <a:t> </a:t>
            </a:r>
            <a:endParaRPr lang="en-US" sz="1400" dirty="0"/>
          </a:p>
          <a:p>
            <a:pPr>
              <a:buNone/>
            </a:pPr>
            <a:r>
              <a:rPr lang="en-US" sz="1400" i="1" u="sng" dirty="0"/>
              <a:t>Historical</a:t>
            </a:r>
            <a:r>
              <a:rPr lang="en-US" sz="1400" dirty="0"/>
              <a:t> </a:t>
            </a:r>
          </a:p>
          <a:p>
            <a:pPr lvl="0"/>
            <a:r>
              <a:rPr lang="en-US" sz="1400" dirty="0"/>
              <a:t>What is the first known use of the material?</a:t>
            </a:r>
          </a:p>
          <a:p>
            <a:pPr lvl="0"/>
            <a:r>
              <a:rPr lang="en-US" sz="1400" dirty="0"/>
              <a:t>At what time did the material become enabling?</a:t>
            </a:r>
          </a:p>
          <a:p>
            <a:pPr>
              <a:buNone/>
            </a:pPr>
            <a:r>
              <a:rPr lang="en-US" sz="1400" i="1" dirty="0"/>
              <a:t> </a:t>
            </a:r>
            <a:endParaRPr lang="en-US" sz="1400" dirty="0"/>
          </a:p>
          <a:p>
            <a:pPr>
              <a:buNone/>
            </a:pPr>
            <a:r>
              <a:rPr lang="en-US" sz="1400" i="1" u="sng" dirty="0"/>
              <a:t>Technological</a:t>
            </a:r>
            <a:r>
              <a:rPr lang="en-US" sz="1400" i="1" dirty="0"/>
              <a:t> </a:t>
            </a:r>
            <a:endParaRPr lang="en-US" sz="1400" dirty="0"/>
          </a:p>
          <a:p>
            <a:pPr lvl="0"/>
            <a:r>
              <a:rPr lang="en-US" sz="1400" dirty="0"/>
              <a:t>What technology did the material enable?</a:t>
            </a:r>
          </a:p>
          <a:p>
            <a:pPr lvl="0"/>
            <a:r>
              <a:rPr lang="en-US" sz="1400" dirty="0"/>
              <a:t>What property of the material enables the technology?</a:t>
            </a:r>
          </a:p>
          <a:p>
            <a:pPr lvl="0"/>
            <a:r>
              <a:rPr lang="en-US" sz="1400" dirty="0"/>
              <a:t>How sustainable is the material?</a:t>
            </a:r>
          </a:p>
          <a:p>
            <a:pPr>
              <a:buNone/>
            </a:pPr>
            <a:r>
              <a:rPr lang="en-US" sz="1400" i="1" dirty="0"/>
              <a:t> </a:t>
            </a:r>
            <a:endParaRPr lang="en-US" sz="1400" dirty="0"/>
          </a:p>
          <a:p>
            <a:pPr>
              <a:buNone/>
            </a:pPr>
            <a:r>
              <a:rPr lang="en-US" sz="1400" i="1" u="sng" dirty="0"/>
              <a:t>Societal</a:t>
            </a:r>
            <a:endParaRPr lang="en-US" sz="1400" dirty="0"/>
          </a:p>
          <a:p>
            <a:pPr lvl="0"/>
            <a:r>
              <a:rPr lang="en-US" sz="1400" dirty="0"/>
              <a:t> In which realms of society did the materials development have an impact?</a:t>
            </a:r>
          </a:p>
          <a:p>
            <a:pPr lvl="0"/>
            <a:r>
              <a:rPr lang="en-US" sz="1400" dirty="0"/>
              <a:t>What were the financial implications of the development?</a:t>
            </a:r>
          </a:p>
          <a:p>
            <a:pPr lvl="0"/>
            <a:r>
              <a:rPr lang="en-US" sz="1400" dirty="0"/>
              <a:t>What were the health implications of the development?</a:t>
            </a:r>
          </a:p>
          <a:p>
            <a:pPr lvl="0"/>
            <a:r>
              <a:rPr lang="en-US" sz="1400" dirty="0"/>
              <a:t>What were the political implications of the development (war)?</a:t>
            </a:r>
          </a:p>
          <a:p>
            <a:pPr lvl="0"/>
            <a:r>
              <a:rPr lang="en-US" sz="1400" dirty="0"/>
              <a:t>What were the social implication of the development?</a:t>
            </a:r>
          </a:p>
          <a:p>
            <a:endParaRPr lang="en-US" sz="1400" dirty="0"/>
          </a:p>
        </p:txBody>
      </p:sp>
      <p:pic>
        <p:nvPicPr>
          <p:cNvPr id="5" name="Picture" descr="Image of tetrahedra listing points, &quot;Society,&quot; &quot;Materials,&quot; &quot;History,&quot; and &quot;Technology.&quot;"/>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98252" y="1752600"/>
            <a:ext cx="4425399" cy="2971801"/>
          </a:xfrm>
          <a:prstGeom prst="rect">
            <a:avLst/>
          </a:prstGeom>
        </p:spPr>
      </p:pic>
    </p:spTree>
    <p:extLst>
      <p:ext uri="{BB962C8B-B14F-4D97-AF65-F5344CB8AC3E}">
        <p14:creationId xmlns:p14="http://schemas.microsoft.com/office/powerpoint/2010/main" val="1081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533400"/>
            <a:ext cx="8229600" cy="1143000"/>
          </a:xfrm>
        </p:spPr>
        <p:txBody>
          <a:bodyPr>
            <a:normAutofit fontScale="90000"/>
          </a:bodyPr>
          <a:lstStyle/>
          <a:p>
            <a:pPr lvl="0"/>
            <a:r>
              <a:rPr lang="en-US" dirty="0"/>
              <a:t>Semiconductors and </a:t>
            </a:r>
            <a:r>
              <a:rPr lang="en-US" dirty="0" err="1"/>
              <a:t>Cyborgs</a:t>
            </a:r>
            <a:br>
              <a:rPr lang="en-US" dirty="0"/>
            </a:br>
            <a:r>
              <a:rPr lang="en-US" dirty="0"/>
              <a:t>(Sophia Acord, sociology)</a:t>
            </a:r>
            <a:br>
              <a:rPr lang="en-US" dirty="0"/>
            </a:br>
            <a:endParaRPr lang="en-US" dirty="0"/>
          </a:p>
        </p:txBody>
      </p:sp>
      <p:pic>
        <p:nvPicPr>
          <p:cNvPr id="39949" name="Picture 1" descr="Photograph of men and women holding phones to their ears."/>
          <p:cNvPicPr>
            <a:picLocks noChangeAspect="1" noChangeArrowheads="1"/>
          </p:cNvPicPr>
          <p:nvPr/>
        </p:nvPicPr>
        <p:blipFill>
          <a:blip r:embed="rId3" cstate="print"/>
          <a:srcRect/>
          <a:stretch>
            <a:fillRect/>
          </a:stretch>
        </p:blipFill>
        <p:spPr bwMode="auto">
          <a:xfrm>
            <a:off x="515318" y="1565618"/>
            <a:ext cx="3883485" cy="2914650"/>
          </a:xfrm>
          <a:prstGeom prst="rect">
            <a:avLst/>
          </a:prstGeom>
          <a:noFill/>
        </p:spPr>
      </p:pic>
      <p:sp>
        <p:nvSpPr>
          <p:cNvPr id="9" name="URL 1">
            <a:extLst>
              <a:ext uri="{FF2B5EF4-FFF2-40B4-BE49-F238E27FC236}">
                <a16:creationId xmlns:a16="http://schemas.microsoft.com/office/drawing/2014/main" id="{4F19A8F5-712C-46AE-9B5B-CB15536C97C2}"/>
              </a:ext>
            </a:extLst>
          </p:cNvPr>
          <p:cNvSpPr txBox="1"/>
          <p:nvPr/>
        </p:nvSpPr>
        <p:spPr>
          <a:xfrm>
            <a:off x="6035924" y="5931660"/>
            <a:ext cx="6122782" cy="738664"/>
          </a:xfrm>
          <a:prstGeom prst="rect">
            <a:avLst/>
          </a:prstGeom>
          <a:noFill/>
        </p:spPr>
        <p:txBody>
          <a:bodyPr wrap="square">
            <a:spAutoFit/>
          </a:bodyPr>
          <a:lstStyle/>
          <a:p>
            <a:r>
              <a:rPr lang="en-US" sz="1400" dirty="0">
                <a:hlinkClick r:id="rId4"/>
              </a:rPr>
              <a:t>http://1.bp.blogspot.com/-Ids-mU9x1Fg/T6qlSt1EASI/AAAAAAAAAAk/u83xco-tlZE/s1600/cell.jpg</a:t>
            </a:r>
            <a:endParaRPr lang="en-US" sz="1400" dirty="0"/>
          </a:p>
          <a:p>
            <a:endParaRPr lang="en-US" sz="1400" dirty="0"/>
          </a:p>
        </p:txBody>
      </p:sp>
      <p:pic>
        <p:nvPicPr>
          <p:cNvPr id="7" name="Picture 2" descr="Image of examples of graphite."/>
          <p:cNvPicPr>
            <a:picLocks noChangeAspect="1"/>
          </p:cNvPicPr>
          <p:nvPr/>
        </p:nvPicPr>
        <p:blipFill>
          <a:blip r:embed="rId5"/>
          <a:stretch>
            <a:fillRect/>
          </a:stretch>
        </p:blipFill>
        <p:spPr>
          <a:xfrm>
            <a:off x="4580672" y="1565618"/>
            <a:ext cx="4834574" cy="3618071"/>
          </a:xfrm>
          <a:prstGeom prst="rect">
            <a:avLst/>
          </a:prstGeom>
        </p:spPr>
      </p:pic>
      <p:pic>
        <p:nvPicPr>
          <p:cNvPr id="39951" name="Picture 3" descr="Close up photograph of fingers holding a clear plastic rectangle of graphene. "/>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20746" y="4586781"/>
            <a:ext cx="2778057" cy="2083543"/>
          </a:xfrm>
          <a:prstGeom prst="rect">
            <a:avLst/>
          </a:prstGeom>
          <a:noFill/>
        </p:spPr>
      </p:pic>
      <p:sp>
        <p:nvSpPr>
          <p:cNvPr id="11" name="URL 3">
            <a:extLst>
              <a:ext uri="{FF2B5EF4-FFF2-40B4-BE49-F238E27FC236}">
                <a16:creationId xmlns:a16="http://schemas.microsoft.com/office/drawing/2014/main" id="{1247E2AF-A855-4F4B-A130-9CB0189EBD47}"/>
              </a:ext>
            </a:extLst>
          </p:cNvPr>
          <p:cNvSpPr txBox="1"/>
          <p:nvPr/>
        </p:nvSpPr>
        <p:spPr>
          <a:xfrm>
            <a:off x="6035924" y="6422300"/>
            <a:ext cx="8858442" cy="523220"/>
          </a:xfrm>
          <a:prstGeom prst="rect">
            <a:avLst/>
          </a:prstGeom>
          <a:noFill/>
        </p:spPr>
        <p:txBody>
          <a:bodyPr wrap="square">
            <a:spAutoFit/>
          </a:bodyPr>
          <a:lstStyle/>
          <a:p>
            <a:r>
              <a:rPr lang="en-US" sz="1400" dirty="0">
                <a:hlinkClick r:id="rId7"/>
              </a:rPr>
              <a:t>http://www.geek.com/wp-content/uploads/2013/10/graphene-2.jpg</a:t>
            </a:r>
            <a:endParaRPr lang="en-US" sz="1400" dirty="0"/>
          </a:p>
          <a:p>
            <a:endParaRPr lang="en-US" sz="1400" dirty="0"/>
          </a:p>
        </p:txBody>
      </p:sp>
    </p:spTree>
    <p:extLst>
      <p:ext uri="{BB962C8B-B14F-4D97-AF65-F5344CB8AC3E}">
        <p14:creationId xmlns:p14="http://schemas.microsoft.com/office/powerpoint/2010/main" val="224342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hotograph of S.S. Schenectady, which failed in 1943."/>
          <p:cNvPicPr preferRelativeResize="0">
            <a:picLocks noChangeAspect="1" noChangeArrowheads="1"/>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bwMode="auto">
          <a:xfrm>
            <a:off x="1038425" y="-68404"/>
            <a:ext cx="4914900" cy="3595343"/>
          </a:xfrm>
          <a:prstGeom prst="rect">
            <a:avLst/>
          </a:prstGeom>
          <a:noFill/>
          <a:ln w="9525">
            <a:noFill/>
            <a:miter lim="800000"/>
            <a:headEnd/>
            <a:tailEnd/>
          </a:ln>
        </p:spPr>
      </p:pic>
      <p:sp>
        <p:nvSpPr>
          <p:cNvPr id="3" name="URL 1"/>
          <p:cNvSpPr txBox="1"/>
          <p:nvPr/>
        </p:nvSpPr>
        <p:spPr>
          <a:xfrm>
            <a:off x="4745469" y="5438120"/>
            <a:ext cx="6088526" cy="523220"/>
          </a:xfrm>
          <a:prstGeom prst="rect">
            <a:avLst/>
          </a:prstGeom>
          <a:noFill/>
        </p:spPr>
        <p:txBody>
          <a:bodyPr wrap="square" rtlCol="0">
            <a:spAutoFit/>
          </a:bodyPr>
          <a:lstStyle/>
          <a:p>
            <a:r>
              <a:rPr lang="en-US" sz="1400" dirty="0">
                <a:hlinkClick r:id="rId5"/>
              </a:rPr>
              <a:t>https://commons.wikimedia.org/wiki/File:Design_381_Army_FS.jpg</a:t>
            </a:r>
            <a:endParaRPr lang="en-US" sz="1400" dirty="0"/>
          </a:p>
          <a:p>
            <a:endParaRPr lang="en-US" sz="1400" dirty="0"/>
          </a:p>
        </p:txBody>
      </p:sp>
      <p:pic>
        <p:nvPicPr>
          <p:cNvPr id="7" name="Picture 2" descr="Photograph of U.S. Army ship F{-343 underway, 1944"/>
          <p:cNvPicPr>
            <a:picLocks noChangeAspect="1"/>
          </p:cNvPicPr>
          <p:nvPr/>
        </p:nvPicPr>
        <p:blipFill>
          <a:blip r:embed="rId6"/>
          <a:stretch>
            <a:fillRect/>
          </a:stretch>
        </p:blipFill>
        <p:spPr>
          <a:xfrm>
            <a:off x="6373264" y="120783"/>
            <a:ext cx="4663162" cy="2390984"/>
          </a:xfrm>
          <a:prstGeom prst="rect">
            <a:avLst/>
          </a:prstGeom>
        </p:spPr>
      </p:pic>
      <p:sp>
        <p:nvSpPr>
          <p:cNvPr id="9" name="URL 2"/>
          <p:cNvSpPr txBox="1"/>
          <p:nvPr/>
        </p:nvSpPr>
        <p:spPr>
          <a:xfrm>
            <a:off x="4745469" y="5692973"/>
            <a:ext cx="7759405" cy="523220"/>
          </a:xfrm>
          <a:prstGeom prst="rect">
            <a:avLst/>
          </a:prstGeom>
          <a:noFill/>
        </p:spPr>
        <p:txBody>
          <a:bodyPr wrap="square" rtlCol="0">
            <a:spAutoFit/>
          </a:bodyPr>
          <a:lstStyle/>
          <a:p>
            <a:r>
              <a:rPr lang="en-US" sz="1400" dirty="0">
                <a:hlinkClick r:id="rId7"/>
              </a:rPr>
              <a:t>http://image.slidesharecdn.com/fracturemechanics-140305055250-phpapp02/95/introduction-to-fracture-mechanics-17-638.jpg?cb=1393998806</a:t>
            </a:r>
            <a:r>
              <a:rPr lang="en-US" sz="1400" dirty="0"/>
              <a:t> </a:t>
            </a:r>
          </a:p>
        </p:txBody>
      </p:sp>
      <p:pic>
        <p:nvPicPr>
          <p:cNvPr id="8" name="Picture 3" descr="Photograph of iron ore landscape"/>
          <p:cNvPicPr>
            <a:picLocks noChangeAspect="1"/>
          </p:cNvPicPr>
          <p:nvPr/>
        </p:nvPicPr>
        <p:blipFill>
          <a:blip r:embed="rId8"/>
          <a:stretch>
            <a:fillRect/>
          </a:stretch>
        </p:blipFill>
        <p:spPr>
          <a:xfrm>
            <a:off x="1038425" y="4009603"/>
            <a:ext cx="3651148" cy="2734837"/>
          </a:xfrm>
          <a:prstGeom prst="rect">
            <a:avLst/>
          </a:prstGeom>
        </p:spPr>
      </p:pic>
      <p:sp>
        <p:nvSpPr>
          <p:cNvPr id="2" name="URL 3"/>
          <p:cNvSpPr txBox="1"/>
          <p:nvPr/>
        </p:nvSpPr>
        <p:spPr>
          <a:xfrm>
            <a:off x="4745469" y="6406683"/>
            <a:ext cx="7918753" cy="307777"/>
          </a:xfrm>
          <a:prstGeom prst="rect">
            <a:avLst/>
          </a:prstGeom>
          <a:noFill/>
        </p:spPr>
        <p:txBody>
          <a:bodyPr wrap="square" rtlCol="0">
            <a:spAutoFit/>
          </a:bodyPr>
          <a:lstStyle/>
          <a:p>
            <a:r>
              <a:rPr lang="en-US" sz="1400" dirty="0">
                <a:hlinkClick r:id="rId9"/>
              </a:rPr>
              <a:t>http://2.wlimg.com/product_images/bc-full/dir_97/2893840/iron-ore-1002508.jpg</a:t>
            </a:r>
            <a:r>
              <a:rPr lang="en-US" sz="1400" dirty="0"/>
              <a:t> </a:t>
            </a:r>
          </a:p>
        </p:txBody>
      </p:sp>
      <p:pic>
        <p:nvPicPr>
          <p:cNvPr id="6" name="Picture 4" descr="Graphic clipart cartoon of &quot;freezing cold&quot; man shivering in a red snow hat, green coat, blue pants, and brown shoes."/>
          <p:cNvPicPr>
            <a:picLocks noChangeAspect="1"/>
          </p:cNvPicPr>
          <p:nvPr/>
        </p:nvPicPr>
        <p:blipFill>
          <a:blip r:embed="rId10"/>
          <a:stretch>
            <a:fillRect/>
          </a:stretch>
        </p:blipFill>
        <p:spPr>
          <a:xfrm>
            <a:off x="7502429" y="2714949"/>
            <a:ext cx="2559150" cy="2616789"/>
          </a:xfrm>
          <a:prstGeom prst="rect">
            <a:avLst/>
          </a:prstGeom>
        </p:spPr>
      </p:pic>
      <p:sp>
        <p:nvSpPr>
          <p:cNvPr id="5" name="URL 4"/>
          <p:cNvSpPr/>
          <p:nvPr/>
        </p:nvSpPr>
        <p:spPr>
          <a:xfrm>
            <a:off x="4745469" y="6149987"/>
            <a:ext cx="6554458" cy="307777"/>
          </a:xfrm>
          <a:prstGeom prst="rect">
            <a:avLst/>
          </a:prstGeom>
        </p:spPr>
        <p:txBody>
          <a:bodyPr wrap="square">
            <a:spAutoFit/>
          </a:bodyPr>
          <a:lstStyle/>
          <a:p>
            <a:r>
              <a:rPr lang="en-US" sz="1400" dirty="0">
                <a:hlinkClick r:id="rId11"/>
              </a:rPr>
              <a:t>http://images.clipartpanda.com/cold-weather-clip-art-freezing-cold.jpg</a:t>
            </a:r>
            <a:r>
              <a:rPr lang="en-US" sz="1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Image of examples of paper by Ellie Fist."/>
          <p:cNvPicPr>
            <a:picLocks noChangeAspect="1"/>
          </p:cNvPicPr>
          <p:nvPr/>
        </p:nvPicPr>
        <p:blipFill>
          <a:blip r:embed="rId2"/>
          <a:stretch>
            <a:fillRect/>
          </a:stretch>
        </p:blipFill>
        <p:spPr>
          <a:xfrm>
            <a:off x="1660809" y="128615"/>
            <a:ext cx="8881286" cy="6304126"/>
          </a:xfrm>
          <a:prstGeom prst="rect">
            <a:avLst/>
          </a:prstGeom>
        </p:spPr>
      </p:pic>
    </p:spTree>
    <p:extLst>
      <p:ext uri="{BB962C8B-B14F-4D97-AF65-F5344CB8AC3E}">
        <p14:creationId xmlns:p14="http://schemas.microsoft.com/office/powerpoint/2010/main" val="1840933176"/>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Image of examples of Aluminum."/>
          <p:cNvPicPr>
            <a:picLocks noChangeAspect="1"/>
          </p:cNvPicPr>
          <p:nvPr/>
        </p:nvPicPr>
        <p:blipFill>
          <a:blip r:embed="rId2"/>
          <a:stretch>
            <a:fillRect/>
          </a:stretch>
        </p:blipFill>
        <p:spPr>
          <a:xfrm>
            <a:off x="1686738" y="8386"/>
            <a:ext cx="8818961" cy="6167393"/>
          </a:xfrm>
          <a:prstGeom prst="rect">
            <a:avLst/>
          </a:prstGeom>
        </p:spPr>
      </p:pic>
    </p:spTree>
    <p:extLst>
      <p:ext uri="{BB962C8B-B14F-4D97-AF65-F5344CB8AC3E}">
        <p14:creationId xmlns:p14="http://schemas.microsoft.com/office/powerpoint/2010/main" val="4219174150"/>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cNvSpPr txBox="1"/>
          <p:nvPr/>
        </p:nvSpPr>
        <p:spPr>
          <a:xfrm>
            <a:off x="3891643" y="542110"/>
            <a:ext cx="4628190" cy="769441"/>
          </a:xfrm>
          <a:prstGeom prst="rect">
            <a:avLst/>
          </a:prstGeom>
          <a:noFill/>
        </p:spPr>
        <p:txBody>
          <a:bodyPr wrap="none" rtlCol="0">
            <a:spAutoFit/>
          </a:bodyPr>
          <a:lstStyle/>
          <a:p>
            <a:r>
              <a:rPr lang="en-US" sz="4400" dirty="0"/>
              <a:t>Social Principles</a:t>
            </a:r>
          </a:p>
        </p:txBody>
      </p:sp>
      <p:sp>
        <p:nvSpPr>
          <p:cNvPr id="20" name="Content 1"/>
          <p:cNvSpPr txBox="1"/>
          <p:nvPr/>
        </p:nvSpPr>
        <p:spPr>
          <a:xfrm>
            <a:off x="1661160" y="2076996"/>
            <a:ext cx="4460966" cy="3108543"/>
          </a:xfrm>
          <a:prstGeom prst="rect">
            <a:avLst/>
          </a:prstGeom>
          <a:noFill/>
        </p:spPr>
        <p:txBody>
          <a:bodyPr wrap="square" rtlCol="0">
            <a:spAutoFit/>
          </a:bodyPr>
          <a:lstStyle/>
          <a:p>
            <a:pPr marL="285750" indent="-285750">
              <a:buFont typeface="Arial" charset="0"/>
              <a:buChar char="•"/>
            </a:pPr>
            <a:r>
              <a:rPr lang="en-US" sz="2800" dirty="0">
                <a:latin typeface="+mn-lt"/>
              </a:rPr>
              <a:t>Entanglement</a:t>
            </a:r>
          </a:p>
          <a:p>
            <a:pPr marL="285750" indent="-285750">
              <a:buFont typeface="Arial" charset="0"/>
              <a:buChar char="•"/>
            </a:pPr>
            <a:r>
              <a:rPr lang="en-US" sz="2800" dirty="0">
                <a:latin typeface="+mn-lt"/>
              </a:rPr>
              <a:t>Operational Chain</a:t>
            </a:r>
          </a:p>
          <a:p>
            <a:pPr marL="285750" indent="-285750">
              <a:buFont typeface="Arial" charset="0"/>
              <a:buChar char="•"/>
            </a:pPr>
            <a:r>
              <a:rPr lang="en-US" sz="2800" dirty="0">
                <a:latin typeface="+mn-lt"/>
              </a:rPr>
              <a:t>Trade</a:t>
            </a:r>
          </a:p>
          <a:p>
            <a:pPr marL="285750" indent="-285750">
              <a:buFont typeface="Arial" charset="0"/>
              <a:buChar char="•"/>
            </a:pPr>
            <a:r>
              <a:rPr lang="en-US" sz="2800" dirty="0">
                <a:latin typeface="+mn-lt"/>
              </a:rPr>
              <a:t>Intrinsic vs Extrinsic Value</a:t>
            </a:r>
          </a:p>
          <a:p>
            <a:pPr marL="285750" indent="-285750">
              <a:buFont typeface="Arial" charset="0"/>
              <a:buChar char="•"/>
            </a:pPr>
            <a:r>
              <a:rPr lang="en-US" sz="2800" dirty="0">
                <a:latin typeface="+mn-lt"/>
              </a:rPr>
              <a:t>Symbolism</a:t>
            </a:r>
          </a:p>
          <a:p>
            <a:pPr marL="285750" indent="-285750">
              <a:buFont typeface="Arial" charset="0"/>
              <a:buChar char="•"/>
            </a:pPr>
            <a:endParaRPr lang="en-US" sz="2800" dirty="0"/>
          </a:p>
        </p:txBody>
      </p:sp>
      <p:sp>
        <p:nvSpPr>
          <p:cNvPr id="21" name="Content 2"/>
          <p:cNvSpPr txBox="1"/>
          <p:nvPr/>
        </p:nvSpPr>
        <p:spPr>
          <a:xfrm>
            <a:off x="5782491" y="2076996"/>
            <a:ext cx="4959532" cy="3108543"/>
          </a:xfrm>
          <a:prstGeom prst="rect">
            <a:avLst/>
          </a:prstGeom>
          <a:noFill/>
        </p:spPr>
        <p:txBody>
          <a:bodyPr wrap="square" rtlCol="0">
            <a:spAutoFit/>
          </a:bodyPr>
          <a:lstStyle/>
          <a:p>
            <a:pPr marL="457200" indent="-457200">
              <a:buFont typeface="Arial" charset="0"/>
              <a:buChar char="•"/>
            </a:pPr>
            <a:r>
              <a:rPr lang="en-US" sz="2800" dirty="0">
                <a:latin typeface="+mn-lt"/>
              </a:rPr>
              <a:t>Creative Destruction</a:t>
            </a:r>
          </a:p>
          <a:p>
            <a:pPr marL="457200" indent="-457200">
              <a:buFont typeface="Arial" charset="0"/>
              <a:buChar char="•"/>
            </a:pPr>
            <a:r>
              <a:rPr lang="en-US" sz="2800" dirty="0">
                <a:latin typeface="+mn-lt"/>
              </a:rPr>
              <a:t>Intellectual Property</a:t>
            </a:r>
          </a:p>
          <a:p>
            <a:pPr marL="457200" indent="-457200">
              <a:buFont typeface="Arial" charset="0"/>
              <a:buChar char="•"/>
            </a:pPr>
            <a:r>
              <a:rPr lang="en-US" sz="2800" dirty="0">
                <a:latin typeface="+mn-lt"/>
              </a:rPr>
              <a:t>Knowledge Preservation</a:t>
            </a:r>
          </a:p>
          <a:p>
            <a:pPr marL="457200" indent="-457200">
              <a:buFont typeface="Arial" charset="0"/>
              <a:buChar char="•"/>
            </a:pPr>
            <a:r>
              <a:rPr lang="en-US" sz="2800" dirty="0">
                <a:latin typeface="+mn-lt"/>
              </a:rPr>
              <a:t>Marketing</a:t>
            </a:r>
          </a:p>
          <a:p>
            <a:pPr marL="457200" indent="-457200">
              <a:buFont typeface="Arial" charset="0"/>
              <a:buChar char="•"/>
            </a:pPr>
            <a:r>
              <a:rPr lang="en-US" sz="2800" dirty="0">
                <a:latin typeface="+mn-lt"/>
              </a:rPr>
              <a:t>Delegation</a:t>
            </a:r>
          </a:p>
          <a:p>
            <a:pPr marL="457200" indent="-457200">
              <a:buFont typeface="Arial" charset="0"/>
              <a:buChar char="•"/>
            </a:pPr>
            <a:r>
              <a:rPr lang="en-US" sz="2800" dirty="0">
                <a:latin typeface="+mn-lt"/>
              </a:rPr>
              <a:t>Sustainability</a:t>
            </a:r>
          </a:p>
          <a:p>
            <a:pPr marL="285750" indent="-285750">
              <a:buFont typeface="Arial" charset="0"/>
              <a:buChar char="•"/>
            </a:pPr>
            <a:endParaRPr lang="en-US" sz="2800" dirty="0"/>
          </a:p>
        </p:txBody>
      </p:sp>
    </p:spTree>
    <p:extLst>
      <p:ext uri="{BB962C8B-B14F-4D97-AF65-F5344CB8AC3E}">
        <p14:creationId xmlns:p14="http://schemas.microsoft.com/office/powerpoint/2010/main" val="1072651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txBox="1"/>
          <p:nvPr/>
        </p:nvSpPr>
        <p:spPr>
          <a:xfrm>
            <a:off x="2581087" y="370703"/>
            <a:ext cx="7460697" cy="646331"/>
          </a:xfrm>
          <a:prstGeom prst="rect">
            <a:avLst/>
          </a:prstGeom>
          <a:noFill/>
        </p:spPr>
        <p:txBody>
          <a:bodyPr wrap="none" rtlCol="0">
            <a:spAutoFit/>
          </a:bodyPr>
          <a:lstStyle/>
          <a:p>
            <a:r>
              <a:rPr lang="en-US" sz="3600" dirty="0"/>
              <a:t>Enduring </a:t>
            </a:r>
            <a:r>
              <a:rPr lang="en-US" sz="3600"/>
              <a:t>Knowledge Statements</a:t>
            </a:r>
          </a:p>
        </p:txBody>
      </p:sp>
      <p:sp>
        <p:nvSpPr>
          <p:cNvPr id="2" name="Content"/>
          <p:cNvSpPr txBox="1"/>
          <p:nvPr/>
        </p:nvSpPr>
        <p:spPr>
          <a:xfrm>
            <a:off x="2092412" y="1396315"/>
            <a:ext cx="7414054" cy="4247317"/>
          </a:xfrm>
          <a:prstGeom prst="rect">
            <a:avLst/>
          </a:prstGeom>
          <a:noFill/>
        </p:spPr>
        <p:txBody>
          <a:bodyPr wrap="square" rtlCol="0">
            <a:spAutoFit/>
          </a:bodyPr>
          <a:lstStyle/>
          <a:p>
            <a:pPr marL="342900" indent="-342900">
              <a:buFont typeface="+mj-lt"/>
              <a:buAutoNum type="arabicPeriod"/>
            </a:pPr>
            <a:r>
              <a:rPr lang="en-US" dirty="0">
                <a:latin typeface="+mn-lt"/>
              </a:rPr>
              <a:t>Materials shape the human experience, and vice versa.</a:t>
            </a:r>
          </a:p>
          <a:p>
            <a:pPr marL="342900" indent="-342900">
              <a:buFont typeface="+mj-lt"/>
              <a:buAutoNum type="arabicPeriod"/>
            </a:pPr>
            <a:endParaRPr lang="en-US" dirty="0">
              <a:latin typeface="+mn-lt"/>
            </a:endParaRPr>
          </a:p>
          <a:p>
            <a:pPr marL="342900" indent="-342900">
              <a:buFont typeface="+mj-lt"/>
              <a:buAutoNum type="arabicPeriod"/>
            </a:pPr>
            <a:r>
              <a:rPr lang="sk-SK" dirty="0" err="1">
                <a:latin typeface="+mn-lt"/>
              </a:rPr>
              <a:t>Materials</a:t>
            </a:r>
            <a:r>
              <a:rPr lang="sk-SK" dirty="0">
                <a:latin typeface="+mn-lt"/>
              </a:rPr>
              <a:t> </a:t>
            </a:r>
            <a:r>
              <a:rPr lang="sk-SK" dirty="0" err="1">
                <a:latin typeface="+mn-lt"/>
              </a:rPr>
              <a:t>can</a:t>
            </a:r>
            <a:r>
              <a:rPr lang="sk-SK" dirty="0">
                <a:latin typeface="+mn-lt"/>
              </a:rPr>
              <a:t> </a:t>
            </a:r>
            <a:r>
              <a:rPr lang="sk-SK" dirty="0" err="1">
                <a:latin typeface="+mn-lt"/>
              </a:rPr>
              <a:t>be</a:t>
            </a:r>
            <a:r>
              <a:rPr lang="sk-SK" dirty="0">
                <a:latin typeface="+mn-lt"/>
              </a:rPr>
              <a:t> </a:t>
            </a:r>
            <a:r>
              <a:rPr lang="sk-SK" dirty="0" err="1">
                <a:latin typeface="+mn-lt"/>
              </a:rPr>
              <a:t>manipulated</a:t>
            </a:r>
            <a:r>
              <a:rPr lang="sk-SK" dirty="0">
                <a:latin typeface="+mn-lt"/>
              </a:rPr>
              <a:t> to </a:t>
            </a:r>
            <a:r>
              <a:rPr lang="sk-SK" dirty="0" err="1">
                <a:latin typeface="+mn-lt"/>
              </a:rPr>
              <a:t>solve</a:t>
            </a:r>
            <a:r>
              <a:rPr lang="sk-SK" dirty="0">
                <a:latin typeface="+mn-lt"/>
              </a:rPr>
              <a:t> </a:t>
            </a:r>
            <a:r>
              <a:rPr lang="sk-SK" dirty="0" err="1">
                <a:latin typeface="+mn-lt"/>
              </a:rPr>
              <a:t>technical</a:t>
            </a:r>
            <a:r>
              <a:rPr lang="sk-SK" dirty="0">
                <a:latin typeface="+mn-lt"/>
              </a:rPr>
              <a:t> and </a:t>
            </a:r>
            <a:r>
              <a:rPr lang="sk-SK" dirty="0" err="1">
                <a:latin typeface="+mn-lt"/>
              </a:rPr>
              <a:t>sociocultural</a:t>
            </a:r>
            <a:r>
              <a:rPr lang="sk-SK" dirty="0">
                <a:latin typeface="+mn-lt"/>
              </a:rPr>
              <a:t> </a:t>
            </a:r>
            <a:r>
              <a:rPr lang="sk-SK" dirty="0" err="1">
                <a:latin typeface="+mn-lt"/>
              </a:rPr>
              <a:t>problems</a:t>
            </a:r>
            <a:r>
              <a:rPr lang="sk-SK" dirty="0">
                <a:latin typeface="+mn-lt"/>
              </a:rPr>
              <a:t>.</a:t>
            </a:r>
          </a:p>
          <a:p>
            <a:pPr marL="342900" indent="-342900">
              <a:buFont typeface="+mj-lt"/>
              <a:buAutoNum type="arabicPeriod"/>
            </a:pPr>
            <a:endParaRPr lang="sk-SK" dirty="0">
              <a:latin typeface="+mn-lt"/>
            </a:endParaRPr>
          </a:p>
          <a:p>
            <a:pPr marL="342900" indent="-342900">
              <a:buFont typeface="+mj-lt"/>
              <a:buAutoNum type="arabicPeriod"/>
            </a:pPr>
            <a:r>
              <a:rPr lang="sk-SK" dirty="0" err="1">
                <a:latin typeface="+mn-lt"/>
              </a:rPr>
              <a:t>Materials</a:t>
            </a:r>
            <a:r>
              <a:rPr lang="sk-SK" dirty="0">
                <a:latin typeface="+mn-lt"/>
              </a:rPr>
              <a:t> </a:t>
            </a:r>
            <a:r>
              <a:rPr lang="sk-SK" dirty="0" err="1">
                <a:latin typeface="+mn-lt"/>
              </a:rPr>
              <a:t>have</a:t>
            </a:r>
            <a:r>
              <a:rPr lang="sk-SK" dirty="0">
                <a:latin typeface="+mn-lt"/>
              </a:rPr>
              <a:t> </a:t>
            </a:r>
            <a:r>
              <a:rPr lang="sk-SK" dirty="0" err="1">
                <a:latin typeface="+mn-lt"/>
              </a:rPr>
              <a:t>intrinsic</a:t>
            </a:r>
            <a:r>
              <a:rPr lang="sk-SK" dirty="0">
                <a:latin typeface="+mn-lt"/>
              </a:rPr>
              <a:t> </a:t>
            </a:r>
            <a:r>
              <a:rPr lang="sk-SK" dirty="0" err="1">
                <a:latin typeface="+mn-lt"/>
              </a:rPr>
              <a:t>physical</a:t>
            </a:r>
            <a:r>
              <a:rPr lang="sk-SK" dirty="0">
                <a:latin typeface="+mn-lt"/>
              </a:rPr>
              <a:t> </a:t>
            </a:r>
            <a:r>
              <a:rPr lang="sk-SK" dirty="0" err="1">
                <a:latin typeface="+mn-lt"/>
              </a:rPr>
              <a:t>properties</a:t>
            </a:r>
            <a:r>
              <a:rPr lang="sk-SK" dirty="0">
                <a:latin typeface="+mn-lt"/>
              </a:rPr>
              <a:t>, </a:t>
            </a:r>
            <a:r>
              <a:rPr lang="sk-SK" dirty="0" err="1">
                <a:latin typeface="+mn-lt"/>
              </a:rPr>
              <a:t>only</a:t>
            </a:r>
            <a:r>
              <a:rPr lang="sk-SK" dirty="0">
                <a:latin typeface="+mn-lt"/>
              </a:rPr>
              <a:t> </a:t>
            </a:r>
            <a:r>
              <a:rPr lang="sk-SK" dirty="0" err="1">
                <a:latin typeface="+mn-lt"/>
              </a:rPr>
              <a:t>some</a:t>
            </a:r>
            <a:r>
              <a:rPr lang="sk-SK" dirty="0">
                <a:latin typeface="+mn-lt"/>
              </a:rPr>
              <a:t> of </a:t>
            </a:r>
            <a:r>
              <a:rPr lang="sk-SK" dirty="0" err="1">
                <a:latin typeface="+mn-lt"/>
              </a:rPr>
              <a:t>which</a:t>
            </a:r>
            <a:r>
              <a:rPr lang="sk-SK" dirty="0">
                <a:latin typeface="+mn-lt"/>
              </a:rPr>
              <a:t> are </a:t>
            </a:r>
            <a:r>
              <a:rPr lang="sk-SK" dirty="0" err="1">
                <a:latin typeface="+mn-lt"/>
              </a:rPr>
              <a:t>selected</a:t>
            </a:r>
            <a:r>
              <a:rPr lang="sk-SK" dirty="0">
                <a:latin typeface="+mn-lt"/>
              </a:rPr>
              <a:t> as more </a:t>
            </a:r>
            <a:r>
              <a:rPr lang="sk-SK" dirty="0" err="1">
                <a:latin typeface="+mn-lt"/>
              </a:rPr>
              <a:t>relevant</a:t>
            </a:r>
            <a:r>
              <a:rPr lang="sk-SK" dirty="0">
                <a:latin typeface="+mn-lt"/>
              </a:rPr>
              <a:t> in </a:t>
            </a:r>
            <a:r>
              <a:rPr lang="sk-SK" dirty="0" err="1">
                <a:latin typeface="+mn-lt"/>
              </a:rPr>
              <a:t>shaping</a:t>
            </a:r>
            <a:r>
              <a:rPr lang="sk-SK" dirty="0">
                <a:latin typeface="+mn-lt"/>
              </a:rPr>
              <a:t> society </a:t>
            </a:r>
            <a:r>
              <a:rPr lang="sk-SK" dirty="0" err="1">
                <a:latin typeface="+mn-lt"/>
              </a:rPr>
              <a:t>based</a:t>
            </a:r>
            <a:r>
              <a:rPr lang="sk-SK" dirty="0">
                <a:latin typeface="+mn-lt"/>
              </a:rPr>
              <a:t> on </a:t>
            </a:r>
            <a:r>
              <a:rPr lang="sk-SK" dirty="0" err="1">
                <a:latin typeface="+mn-lt"/>
              </a:rPr>
              <a:t>cultural</a:t>
            </a:r>
            <a:r>
              <a:rPr lang="sk-SK" dirty="0">
                <a:latin typeface="+mn-lt"/>
              </a:rPr>
              <a:t> </a:t>
            </a:r>
            <a:r>
              <a:rPr lang="sk-SK" dirty="0" err="1">
                <a:latin typeface="+mn-lt"/>
              </a:rPr>
              <a:t>perspectives</a:t>
            </a:r>
            <a:endParaRPr lang="sk-SK" dirty="0">
              <a:latin typeface="+mn-lt"/>
            </a:endParaRPr>
          </a:p>
          <a:p>
            <a:pPr marL="342900" indent="-342900">
              <a:buFont typeface="+mj-lt"/>
              <a:buAutoNum type="arabicPeriod"/>
            </a:pPr>
            <a:endParaRPr lang="sk-SK" dirty="0">
              <a:latin typeface="+mn-lt"/>
            </a:endParaRPr>
          </a:p>
          <a:p>
            <a:pPr marL="342900" indent="-342900">
              <a:buFont typeface="+mj-lt"/>
              <a:buAutoNum type="arabicPeriod"/>
            </a:pPr>
            <a:r>
              <a:rPr lang="sk-SK" dirty="0" err="1">
                <a:latin typeface="+mn-lt"/>
              </a:rPr>
              <a:t>The</a:t>
            </a:r>
            <a:r>
              <a:rPr lang="sk-SK" dirty="0">
                <a:latin typeface="+mn-lt"/>
              </a:rPr>
              <a:t> </a:t>
            </a:r>
            <a:r>
              <a:rPr lang="sk-SK" dirty="0" err="1">
                <a:latin typeface="+mn-lt"/>
              </a:rPr>
              <a:t>impact</a:t>
            </a:r>
            <a:r>
              <a:rPr lang="sk-SK" dirty="0">
                <a:latin typeface="+mn-lt"/>
              </a:rPr>
              <a:t> of </a:t>
            </a:r>
            <a:r>
              <a:rPr lang="sk-SK" dirty="0" err="1">
                <a:latin typeface="+mn-lt"/>
              </a:rPr>
              <a:t>materials</a:t>
            </a:r>
            <a:r>
              <a:rPr lang="sk-SK" dirty="0">
                <a:latin typeface="+mn-lt"/>
              </a:rPr>
              <a:t> on society </a:t>
            </a:r>
            <a:r>
              <a:rPr lang="sk-SK" dirty="0" err="1">
                <a:latin typeface="+mn-lt"/>
              </a:rPr>
              <a:t>varies</a:t>
            </a:r>
            <a:r>
              <a:rPr lang="sk-SK" dirty="0">
                <a:latin typeface="+mn-lt"/>
              </a:rPr>
              <a:t> </a:t>
            </a:r>
            <a:r>
              <a:rPr lang="sk-SK" dirty="0" err="1">
                <a:latin typeface="+mn-lt"/>
              </a:rPr>
              <a:t>with</a:t>
            </a:r>
            <a:r>
              <a:rPr lang="sk-SK" dirty="0">
                <a:latin typeface="+mn-lt"/>
              </a:rPr>
              <a:t> </a:t>
            </a:r>
            <a:r>
              <a:rPr lang="sk-SK" dirty="0" err="1">
                <a:latin typeface="+mn-lt"/>
              </a:rPr>
              <a:t>the</a:t>
            </a:r>
            <a:r>
              <a:rPr lang="sk-SK" dirty="0">
                <a:latin typeface="+mn-lt"/>
              </a:rPr>
              <a:t> </a:t>
            </a:r>
            <a:r>
              <a:rPr lang="sk-SK" dirty="0" err="1">
                <a:latin typeface="+mn-lt"/>
              </a:rPr>
              <a:t>cultural</a:t>
            </a:r>
            <a:r>
              <a:rPr lang="sk-SK" dirty="0">
                <a:latin typeface="+mn-lt"/>
              </a:rPr>
              <a:t> and </a:t>
            </a:r>
            <a:r>
              <a:rPr lang="sk-SK" dirty="0" err="1">
                <a:latin typeface="+mn-lt"/>
              </a:rPr>
              <a:t>historical</a:t>
            </a:r>
            <a:r>
              <a:rPr lang="sk-SK" dirty="0">
                <a:latin typeface="+mn-lt"/>
              </a:rPr>
              <a:t> </a:t>
            </a:r>
            <a:r>
              <a:rPr lang="sk-SK" dirty="0" err="1">
                <a:latin typeface="+mn-lt"/>
              </a:rPr>
              <a:t>context</a:t>
            </a:r>
            <a:endParaRPr lang="sk-SK" dirty="0">
              <a:latin typeface="+mn-lt"/>
            </a:endParaRPr>
          </a:p>
          <a:p>
            <a:pPr marL="342900" indent="-342900">
              <a:buFont typeface="+mj-lt"/>
              <a:buAutoNum type="arabicPeriod"/>
            </a:pPr>
            <a:endParaRPr lang="sk-SK" dirty="0">
              <a:latin typeface="+mn-lt"/>
            </a:endParaRPr>
          </a:p>
          <a:p>
            <a:pPr marL="342900" indent="-342900">
              <a:buFont typeface="+mj-lt"/>
              <a:buAutoNum type="arabicPeriod"/>
            </a:pPr>
            <a:r>
              <a:rPr lang="sk-SK" dirty="0">
                <a:latin typeface="+mn-lt"/>
              </a:rPr>
              <a:t> </a:t>
            </a:r>
            <a:r>
              <a:rPr lang="sk-SK" dirty="0" err="1">
                <a:latin typeface="+mn-lt"/>
              </a:rPr>
              <a:t>Understanding</a:t>
            </a:r>
            <a:r>
              <a:rPr lang="sk-SK" dirty="0">
                <a:latin typeface="+mn-lt"/>
              </a:rPr>
              <a:t> </a:t>
            </a:r>
            <a:r>
              <a:rPr lang="sk-SK" dirty="0" err="1">
                <a:latin typeface="+mn-lt"/>
              </a:rPr>
              <a:t>the</a:t>
            </a:r>
            <a:r>
              <a:rPr lang="sk-SK" dirty="0">
                <a:latin typeface="+mn-lt"/>
              </a:rPr>
              <a:t> </a:t>
            </a:r>
            <a:r>
              <a:rPr lang="sk-SK" dirty="0" err="1">
                <a:latin typeface="+mn-lt"/>
              </a:rPr>
              <a:t>impact</a:t>
            </a:r>
            <a:r>
              <a:rPr lang="sk-SK" dirty="0">
                <a:latin typeface="+mn-lt"/>
              </a:rPr>
              <a:t> of </a:t>
            </a:r>
            <a:r>
              <a:rPr lang="sk-SK" dirty="0" err="1">
                <a:latin typeface="+mn-lt"/>
              </a:rPr>
              <a:t>materials</a:t>
            </a:r>
            <a:r>
              <a:rPr lang="sk-SK" dirty="0">
                <a:latin typeface="+mn-lt"/>
              </a:rPr>
              <a:t> on society </a:t>
            </a:r>
            <a:r>
              <a:rPr lang="sk-SK" dirty="0" err="1">
                <a:latin typeface="+mn-lt"/>
              </a:rPr>
              <a:t>require</a:t>
            </a:r>
            <a:r>
              <a:rPr lang="sk-SK" dirty="0">
                <a:latin typeface="+mn-lt"/>
              </a:rPr>
              <a:t> a variety of </a:t>
            </a:r>
            <a:r>
              <a:rPr lang="sk-SK" dirty="0" err="1">
                <a:latin typeface="+mn-lt"/>
              </a:rPr>
              <a:t>approaches</a:t>
            </a:r>
            <a:r>
              <a:rPr lang="sk-SK" dirty="0">
                <a:latin typeface="+mn-lt"/>
              </a:rPr>
              <a:t> in </a:t>
            </a:r>
            <a:r>
              <a:rPr lang="sk-SK" dirty="0" err="1">
                <a:latin typeface="+mn-lt"/>
              </a:rPr>
              <a:t>the</a:t>
            </a:r>
            <a:r>
              <a:rPr lang="sk-SK" dirty="0">
                <a:latin typeface="+mn-lt"/>
              </a:rPr>
              <a:t> </a:t>
            </a:r>
            <a:r>
              <a:rPr lang="sk-SK" dirty="0" err="1">
                <a:latin typeface="+mn-lt"/>
              </a:rPr>
              <a:t>sciences</a:t>
            </a:r>
            <a:r>
              <a:rPr lang="sk-SK" dirty="0">
                <a:latin typeface="+mn-lt"/>
              </a:rPr>
              <a:t>, </a:t>
            </a:r>
            <a:r>
              <a:rPr lang="sk-SK" dirty="0" err="1">
                <a:latin typeface="+mn-lt"/>
              </a:rPr>
              <a:t>humanities</a:t>
            </a:r>
            <a:r>
              <a:rPr lang="sk-SK" dirty="0">
                <a:latin typeface="+mn-lt"/>
              </a:rPr>
              <a:t>, and </a:t>
            </a:r>
            <a:r>
              <a:rPr lang="sk-SK" dirty="0" err="1">
                <a:latin typeface="+mn-lt"/>
              </a:rPr>
              <a:t>social</a:t>
            </a:r>
            <a:r>
              <a:rPr lang="sk-SK" dirty="0">
                <a:latin typeface="+mn-lt"/>
              </a:rPr>
              <a:t> </a:t>
            </a:r>
            <a:r>
              <a:rPr lang="sk-SK" dirty="0" err="1">
                <a:latin typeface="+mn-lt"/>
              </a:rPr>
              <a:t>sciences</a:t>
            </a:r>
            <a:r>
              <a:rPr lang="sk-SK" dirty="0">
                <a:latin typeface="+mn-lt"/>
              </a:rPr>
              <a:t>.</a:t>
            </a:r>
            <a:endParaRPr lang="en-US" dirty="0">
              <a:latin typeface="+mn-lt"/>
            </a:endParaRPr>
          </a:p>
        </p:txBody>
      </p:sp>
    </p:spTree>
    <p:extLst>
      <p:ext uri="{BB962C8B-B14F-4D97-AF65-F5344CB8AC3E}">
        <p14:creationId xmlns:p14="http://schemas.microsoft.com/office/powerpoint/2010/main" val="206964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idx="1"/>
          </p:nvPr>
        </p:nvSpPr>
        <p:spPr/>
        <p:txBody>
          <a:bodyPr/>
          <a:lstStyle/>
          <a:p>
            <a:r>
              <a:rPr lang="en-US" dirty="0">
                <a:hlinkClick r:id="rId2"/>
              </a:rPr>
              <a:t>Introduce Canvas Website</a:t>
            </a:r>
            <a:endParaRPr lang="en-US" dirty="0"/>
          </a:p>
        </p:txBody>
      </p:sp>
    </p:spTree>
    <p:extLst>
      <p:ext uri="{BB962C8B-B14F-4D97-AF65-F5344CB8AC3E}">
        <p14:creationId xmlns:p14="http://schemas.microsoft.com/office/powerpoint/2010/main" val="358571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ph of Malachite sculpture."/>
          <p:cNvPicPr>
            <a:picLocks noChangeAspect="1"/>
          </p:cNvPicPr>
          <p:nvPr/>
        </p:nvPicPr>
        <p:blipFill>
          <a:blip r:embed="rId3"/>
          <a:stretch>
            <a:fillRect/>
          </a:stretch>
        </p:blipFill>
        <p:spPr>
          <a:xfrm>
            <a:off x="2525487" y="386966"/>
            <a:ext cx="3327400" cy="2438400"/>
          </a:xfrm>
          <a:prstGeom prst="rect">
            <a:avLst/>
          </a:prstGeom>
        </p:spPr>
      </p:pic>
      <p:pic>
        <p:nvPicPr>
          <p:cNvPr id="5" name="Picture 4" descr="Photograph of a field of wheat."/>
          <p:cNvPicPr>
            <a:picLocks noChangeAspect="1"/>
          </p:cNvPicPr>
          <p:nvPr/>
        </p:nvPicPr>
        <p:blipFill>
          <a:blip r:embed="rId4"/>
          <a:stretch>
            <a:fillRect/>
          </a:stretch>
        </p:blipFill>
        <p:spPr>
          <a:xfrm>
            <a:off x="6052586" y="3076034"/>
            <a:ext cx="3479800" cy="2336800"/>
          </a:xfrm>
          <a:prstGeom prst="rect">
            <a:avLst/>
          </a:prstGeom>
        </p:spPr>
      </p:pic>
      <p:pic>
        <p:nvPicPr>
          <p:cNvPr id="6" name="Picture 2" descr="Image of metal being poured into molds."/>
          <p:cNvPicPr>
            <a:picLocks noChangeAspect="1"/>
          </p:cNvPicPr>
          <p:nvPr/>
        </p:nvPicPr>
        <p:blipFill>
          <a:blip r:embed="rId5"/>
          <a:stretch>
            <a:fillRect/>
          </a:stretch>
        </p:blipFill>
        <p:spPr>
          <a:xfrm>
            <a:off x="6052586" y="590166"/>
            <a:ext cx="2235200" cy="2235200"/>
          </a:xfrm>
          <a:prstGeom prst="rect">
            <a:avLst/>
          </a:prstGeom>
        </p:spPr>
      </p:pic>
      <p:pic>
        <p:nvPicPr>
          <p:cNvPr id="7" name="Picture 3" descr="Photograph of a scythe. "/>
          <p:cNvPicPr>
            <a:picLocks noChangeAspect="1"/>
          </p:cNvPicPr>
          <p:nvPr/>
        </p:nvPicPr>
        <p:blipFill>
          <a:blip r:embed="rId6"/>
          <a:stretch>
            <a:fillRect/>
          </a:stretch>
        </p:blipFill>
        <p:spPr>
          <a:xfrm>
            <a:off x="2525487" y="3057456"/>
            <a:ext cx="3289300" cy="2463800"/>
          </a:xfrm>
          <a:prstGeom prst="rect">
            <a:avLst/>
          </a:prstGeom>
        </p:spPr>
      </p:pic>
      <p:sp>
        <p:nvSpPr>
          <p:cNvPr id="3" name="URL 1"/>
          <p:cNvSpPr txBox="1"/>
          <p:nvPr/>
        </p:nvSpPr>
        <p:spPr>
          <a:xfrm>
            <a:off x="4777273" y="5622405"/>
            <a:ext cx="7666265" cy="523220"/>
          </a:xfrm>
          <a:prstGeom prst="rect">
            <a:avLst/>
          </a:prstGeom>
          <a:noFill/>
        </p:spPr>
        <p:txBody>
          <a:bodyPr wrap="square" rtlCol="0">
            <a:spAutoFit/>
          </a:bodyPr>
          <a:lstStyle/>
          <a:p>
            <a:r>
              <a:rPr lang="en-US" sz="1400" dirty="0">
                <a:latin typeface="Calibri" panose="020F0502020204030204" pitchFamily="34" charset="0"/>
                <a:hlinkClick r:id="rId7"/>
              </a:rPr>
              <a:t>http://api.ning.com/files/YBAVQp1Kcln84RiRU7kGTt32CLTQtCUqV2DfeZdqQ-4ZoxKbGkcBeV0ZDFH3NeM7UIK2jbZyWYrkKPVG2hAstmMttwFDieZE/6malachiteafricanart3230.jpg</a:t>
            </a:r>
            <a:r>
              <a:rPr lang="en-US" sz="1400" dirty="0">
                <a:latin typeface="Calibri" panose="020F0502020204030204" pitchFamily="34" charset="0"/>
              </a:rPr>
              <a:t> </a:t>
            </a:r>
          </a:p>
        </p:txBody>
      </p:sp>
      <p:sp>
        <p:nvSpPr>
          <p:cNvPr id="4" name="URL 2"/>
          <p:cNvSpPr txBox="1"/>
          <p:nvPr/>
        </p:nvSpPr>
        <p:spPr>
          <a:xfrm>
            <a:off x="4777273" y="6057910"/>
            <a:ext cx="8665029" cy="307777"/>
          </a:xfrm>
          <a:prstGeom prst="rect">
            <a:avLst/>
          </a:prstGeom>
          <a:noFill/>
        </p:spPr>
        <p:txBody>
          <a:bodyPr wrap="square" rtlCol="0">
            <a:spAutoFit/>
          </a:bodyPr>
          <a:lstStyle/>
          <a:p>
            <a:r>
              <a:rPr lang="en-US" sz="1400" dirty="0">
                <a:latin typeface="Calibri" panose="020F0502020204030204" pitchFamily="34" charset="0"/>
                <a:hlinkClick r:id="rId8"/>
              </a:rPr>
              <a:t>https://s-media-cache-ak0.pinimg.com/236x/b5/8e/8d/b58e8d3e2e1f388dd1db8397a3680f74.jpg</a:t>
            </a:r>
            <a:r>
              <a:rPr lang="en-US" sz="1400" dirty="0">
                <a:latin typeface="Calibri" panose="020F0502020204030204" pitchFamily="34" charset="0"/>
              </a:rPr>
              <a:t> </a:t>
            </a:r>
          </a:p>
        </p:txBody>
      </p:sp>
      <p:sp>
        <p:nvSpPr>
          <p:cNvPr id="8" name="URL 3"/>
          <p:cNvSpPr txBox="1"/>
          <p:nvPr/>
        </p:nvSpPr>
        <p:spPr>
          <a:xfrm>
            <a:off x="4777273" y="6277359"/>
            <a:ext cx="4755113" cy="307777"/>
          </a:xfrm>
          <a:prstGeom prst="rect">
            <a:avLst/>
          </a:prstGeom>
          <a:noFill/>
        </p:spPr>
        <p:txBody>
          <a:bodyPr wrap="square" rtlCol="0">
            <a:spAutoFit/>
          </a:bodyPr>
          <a:lstStyle/>
          <a:p>
            <a:r>
              <a:rPr lang="en-US" sz="1400" dirty="0">
                <a:latin typeface="Calibri" panose="020F0502020204030204" pitchFamily="34" charset="0"/>
                <a:hlinkClick r:id="rId9"/>
              </a:rPr>
              <a:t>http://www.nzmuseums.co.nz/account/3000/object/23463</a:t>
            </a:r>
            <a:endParaRPr lang="en-US" sz="1400" dirty="0">
              <a:latin typeface="Calibri" panose="020F0502020204030204" pitchFamily="34" charset="0"/>
            </a:endParaRPr>
          </a:p>
        </p:txBody>
      </p:sp>
      <p:sp>
        <p:nvSpPr>
          <p:cNvPr id="9" name="URL 4"/>
          <p:cNvSpPr txBox="1"/>
          <p:nvPr/>
        </p:nvSpPr>
        <p:spPr>
          <a:xfrm>
            <a:off x="4777273" y="6550223"/>
            <a:ext cx="6646509" cy="307777"/>
          </a:xfrm>
          <a:prstGeom prst="rect">
            <a:avLst/>
          </a:prstGeom>
          <a:noFill/>
        </p:spPr>
        <p:txBody>
          <a:bodyPr wrap="square" rtlCol="0">
            <a:spAutoFit/>
          </a:bodyPr>
          <a:lstStyle/>
          <a:p>
            <a:r>
              <a:rPr lang="en-US" sz="1400" dirty="0">
                <a:latin typeface="Calibri" panose="020F0502020204030204" pitchFamily="34" charset="0"/>
                <a:hlinkClick r:id="rId10"/>
              </a:rPr>
              <a:t>http://www.lgim.net/home/180011471/180011471/Images/wheat_field_28.jpg</a:t>
            </a:r>
            <a:r>
              <a:rPr lang="en-US" sz="1400"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ph of sandy desert hills under a blue sky."/>
          <p:cNvPicPr>
            <a:picLocks noChangeAspect="1"/>
          </p:cNvPicPr>
          <p:nvPr/>
        </p:nvPicPr>
        <p:blipFill>
          <a:blip r:embed="rId3"/>
          <a:stretch>
            <a:fillRect/>
          </a:stretch>
        </p:blipFill>
        <p:spPr>
          <a:xfrm>
            <a:off x="2446964" y="485843"/>
            <a:ext cx="3289300" cy="2463800"/>
          </a:xfrm>
          <a:prstGeom prst="rect">
            <a:avLst/>
          </a:prstGeom>
        </p:spPr>
      </p:pic>
      <p:pic>
        <p:nvPicPr>
          <p:cNvPr id="3" name="Picture 3" descr="Image of fiber optic cables."/>
          <p:cNvPicPr>
            <a:picLocks noChangeAspect="1"/>
          </p:cNvPicPr>
          <p:nvPr/>
        </p:nvPicPr>
        <p:blipFill>
          <a:blip r:embed="rId4"/>
          <a:stretch>
            <a:fillRect/>
          </a:stretch>
        </p:blipFill>
        <p:spPr>
          <a:xfrm>
            <a:off x="2313992" y="3163022"/>
            <a:ext cx="3422272" cy="2498389"/>
          </a:xfrm>
          <a:prstGeom prst="rect">
            <a:avLst/>
          </a:prstGeom>
        </p:spPr>
      </p:pic>
      <p:pic>
        <p:nvPicPr>
          <p:cNvPr id="4" name="Picture 4" descr="Image of blue arches of light connecting points over an image of the world from space."/>
          <p:cNvPicPr>
            <a:picLocks noChangeAspect="1"/>
          </p:cNvPicPr>
          <p:nvPr/>
        </p:nvPicPr>
        <p:blipFill>
          <a:blip r:embed="rId5"/>
          <a:stretch>
            <a:fillRect/>
          </a:stretch>
        </p:blipFill>
        <p:spPr>
          <a:xfrm>
            <a:off x="5865824" y="3179852"/>
            <a:ext cx="4155253" cy="2470305"/>
          </a:xfrm>
          <a:prstGeom prst="rect">
            <a:avLst/>
          </a:prstGeom>
        </p:spPr>
      </p:pic>
      <p:sp>
        <p:nvSpPr>
          <p:cNvPr id="5" name="URL 3"/>
          <p:cNvSpPr txBox="1"/>
          <p:nvPr/>
        </p:nvSpPr>
        <p:spPr>
          <a:xfrm>
            <a:off x="3321699" y="6272582"/>
            <a:ext cx="7891354" cy="307777"/>
          </a:xfrm>
          <a:prstGeom prst="rect">
            <a:avLst/>
          </a:prstGeom>
          <a:noFill/>
        </p:spPr>
        <p:txBody>
          <a:bodyPr wrap="square" rtlCol="0">
            <a:spAutoFit/>
          </a:bodyPr>
          <a:lstStyle/>
          <a:p>
            <a:r>
              <a:rPr lang="en-US" sz="1400" dirty="0">
                <a:hlinkClick r:id="rId6"/>
              </a:rPr>
              <a:t>http://phoneam.com/wp-content/uploads/sites/93/2013/04/Fiber-Optics-Cables.jpg</a:t>
            </a:r>
            <a:r>
              <a:rPr lang="en-US" sz="1400" dirty="0"/>
              <a:t> </a:t>
            </a:r>
          </a:p>
        </p:txBody>
      </p:sp>
      <p:sp>
        <p:nvSpPr>
          <p:cNvPr id="6" name="URL 1"/>
          <p:cNvSpPr txBox="1"/>
          <p:nvPr/>
        </p:nvSpPr>
        <p:spPr>
          <a:xfrm>
            <a:off x="3321699" y="5807481"/>
            <a:ext cx="6406916" cy="307777"/>
          </a:xfrm>
          <a:prstGeom prst="rect">
            <a:avLst/>
          </a:prstGeom>
          <a:noFill/>
        </p:spPr>
        <p:txBody>
          <a:bodyPr wrap="square" rtlCol="0" anchor="t">
            <a:spAutoFit/>
          </a:bodyPr>
          <a:lstStyle/>
          <a:p>
            <a:r>
              <a:rPr lang="en-US" sz="1400" dirty="0">
                <a:latin typeface="Lucida Bright" panose="02040602050505020304" pitchFamily="18" charset="0"/>
                <a:hlinkClick r:id="rId7"/>
              </a:rPr>
              <a:t>https://www.travelblog.org/pix/Wallpaper/tb_mui_ne_sand_dunes.jpg</a:t>
            </a:r>
            <a:r>
              <a:rPr lang="en-US" sz="1400" dirty="0">
                <a:latin typeface="Lucida Bright" panose="02040602050505020304" pitchFamily="18" charset="0"/>
              </a:rPr>
              <a:t> </a:t>
            </a:r>
          </a:p>
        </p:txBody>
      </p:sp>
      <p:sp>
        <p:nvSpPr>
          <p:cNvPr id="7" name="URL 4"/>
          <p:cNvSpPr txBox="1"/>
          <p:nvPr/>
        </p:nvSpPr>
        <p:spPr>
          <a:xfrm>
            <a:off x="3321699" y="6500983"/>
            <a:ext cx="9224140" cy="307777"/>
          </a:xfrm>
          <a:prstGeom prst="rect">
            <a:avLst/>
          </a:prstGeom>
          <a:noFill/>
        </p:spPr>
        <p:txBody>
          <a:bodyPr wrap="square" rtlCol="0">
            <a:spAutoFit/>
          </a:bodyPr>
          <a:lstStyle/>
          <a:p>
            <a:r>
              <a:rPr lang="en-US" sz="1400" dirty="0">
                <a:hlinkClick r:id="rId8"/>
              </a:rPr>
              <a:t>http://www.trenologi.com/wp-content/uploads/2014/09/Internet-Connection-Maps-01-620x400.jpg</a:t>
            </a:r>
            <a:r>
              <a:rPr lang="en-US" sz="1400" dirty="0"/>
              <a:t> </a:t>
            </a:r>
          </a:p>
        </p:txBody>
      </p:sp>
      <p:pic>
        <p:nvPicPr>
          <p:cNvPr id="1026" name="Picture 2" descr="Image result for distillation, photograph of a beaker connected to tubes."/>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65824" y="525704"/>
            <a:ext cx="3675688" cy="2450458"/>
          </a:xfrm>
          <a:prstGeom prst="rect">
            <a:avLst/>
          </a:prstGeom>
          <a:noFill/>
          <a:extLst>
            <a:ext uri="{909E8E84-426E-40DD-AFC4-6F175D3DCCD1}">
              <a14:hiddenFill xmlns:a14="http://schemas.microsoft.com/office/drawing/2010/main">
                <a:solidFill>
                  <a:srgbClr val="FFFFFF"/>
                </a:solidFill>
              </a14:hiddenFill>
            </a:ext>
          </a:extLst>
        </p:spPr>
      </p:pic>
      <p:sp>
        <p:nvSpPr>
          <p:cNvPr id="8" name="URL 2"/>
          <p:cNvSpPr txBox="1"/>
          <p:nvPr/>
        </p:nvSpPr>
        <p:spPr>
          <a:xfrm>
            <a:off x="3321699" y="6067869"/>
            <a:ext cx="5088252" cy="307777"/>
          </a:xfrm>
          <a:prstGeom prst="rect">
            <a:avLst/>
          </a:prstGeom>
          <a:noFill/>
        </p:spPr>
        <p:txBody>
          <a:bodyPr wrap="none" rtlCol="0">
            <a:spAutoFit/>
          </a:bodyPr>
          <a:lstStyle/>
          <a:p>
            <a:r>
              <a:rPr lang="en-US" sz="1400" dirty="0">
                <a:latin typeface="Lucida Bright" panose="02040602050505020304" pitchFamily="18" charset="0"/>
                <a:ea typeface="Cambria" charset="0"/>
                <a:cs typeface="Cambria" charset="0"/>
                <a:hlinkClick r:id="rId10"/>
              </a:rPr>
              <a:t>https://www.thoughtco.com/what-is-distillation-601964</a:t>
            </a:r>
            <a:endParaRPr lang="en-US" sz="1400" dirty="0">
              <a:latin typeface="Lucida Bright" panose="02040602050505020304" pitchFamily="18" charset="0"/>
              <a:ea typeface="Cambria" charset="0"/>
              <a:cs typeface="Cambr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3284376" y="5103241"/>
            <a:ext cx="4118418" cy="523220"/>
          </a:xfrm>
          <a:prstGeom prst="rect">
            <a:avLst/>
          </a:prstGeom>
          <a:noFill/>
        </p:spPr>
        <p:txBody>
          <a:bodyPr wrap="square" rtlCol="0">
            <a:spAutoFit/>
          </a:bodyPr>
          <a:lstStyle/>
          <a:p>
            <a:r>
              <a:rPr lang="en-US" sz="1400" dirty="0">
                <a:hlinkClick r:id="rId3"/>
              </a:rPr>
              <a:t>http://www.imore.com/pokemon-go</a:t>
            </a:r>
            <a:endParaRPr lang="en-US" sz="1400" dirty="0"/>
          </a:p>
          <a:p>
            <a:endParaRPr lang="en-US" sz="1400" dirty="0"/>
          </a:p>
        </p:txBody>
      </p:sp>
      <p:pic>
        <p:nvPicPr>
          <p:cNvPr id="8" name="Picture 4" descr="Photograph of a man and a woman facing each other, both looking at cell phones."/>
          <p:cNvPicPr>
            <a:picLocks noChangeAspect="1" noChangeArrowheads="1"/>
          </p:cNvPicPr>
          <p:nvPr/>
        </p:nvPicPr>
        <p:blipFill>
          <a:blip r:embed="rId4" cstate="print"/>
          <a:srcRect/>
          <a:stretch>
            <a:fillRect/>
          </a:stretch>
        </p:blipFill>
        <p:spPr bwMode="auto">
          <a:xfrm>
            <a:off x="6392231" y="173407"/>
            <a:ext cx="3355149" cy="2790502"/>
          </a:xfrm>
          <a:prstGeom prst="rect">
            <a:avLst/>
          </a:prstGeom>
          <a:noFill/>
        </p:spPr>
      </p:pic>
      <p:pic>
        <p:nvPicPr>
          <p:cNvPr id="2050" name="Picture 3" descr="Photograph of a hand holding an iPhone displaying a Pokémon Go gam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44620" y="81005"/>
            <a:ext cx="3786121" cy="28379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
          <p:cNvSpPr txBox="1"/>
          <p:nvPr/>
        </p:nvSpPr>
        <p:spPr>
          <a:xfrm>
            <a:off x="3284376" y="5341426"/>
            <a:ext cx="6749651" cy="738664"/>
          </a:xfrm>
          <a:prstGeom prst="rect">
            <a:avLst/>
          </a:prstGeom>
          <a:noFill/>
        </p:spPr>
        <p:txBody>
          <a:bodyPr wrap="square" rtlCol="0">
            <a:spAutoFit/>
          </a:bodyPr>
          <a:lstStyle/>
          <a:p>
            <a:r>
              <a:rPr lang="en-US" sz="1400" dirty="0">
                <a:hlinkClick r:id="rId6"/>
              </a:rPr>
              <a:t>https://carlyroberts15.wordpress.com/2014/03/13/think-you-can-trust-the-person-youre-dating-try-spending-a-day-with-their-cell-phone/</a:t>
            </a:r>
            <a:endParaRPr lang="en-US" sz="1400" dirty="0"/>
          </a:p>
          <a:p>
            <a:endParaRPr lang="en-US" sz="1400" dirty="0"/>
          </a:p>
        </p:txBody>
      </p:sp>
      <p:pic>
        <p:nvPicPr>
          <p:cNvPr id="2" name="Picture 1" descr="Photograph of pieces of silicon on a blue cloth."/>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29799" y="3076658"/>
            <a:ext cx="1929402" cy="19294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p:nvPr/>
        </p:nvSpPr>
        <p:spPr>
          <a:xfrm>
            <a:off x="3284376" y="5786715"/>
            <a:ext cx="8767918" cy="738664"/>
          </a:xfrm>
          <a:prstGeom prst="rect">
            <a:avLst/>
          </a:prstGeom>
          <a:noFill/>
        </p:spPr>
        <p:txBody>
          <a:bodyPr wrap="square" rtlCol="0">
            <a:spAutoFit/>
          </a:bodyPr>
          <a:lstStyle/>
          <a:p>
            <a:r>
              <a:rPr lang="en-US" sz="1400" dirty="0">
                <a:latin typeface="Lucida Bright" panose="02040602050505020304" pitchFamily="18" charset="0"/>
                <a:ea typeface="Cambria" charset="0"/>
                <a:cs typeface="Cambria" charset="0"/>
                <a:hlinkClick r:id="rId8"/>
              </a:rPr>
              <a:t>https://www.belmontmetals.com/product/98-5-silicon-lumps/?attribute_forms=1%2522%2Bx%2B12%2BMesh%2BMetal%2BLumps&amp;gclid=CjwKCAjw1_PqBRBIEiwA71rmtZFvUVZilUTlUVyBYLyhKcGWY62rnXEkctMdp8vkD5qMYHcNXWY6tRoCVCEQAvD_BwE</a:t>
            </a:r>
            <a:endParaRPr lang="en-US" sz="1400" dirty="0">
              <a:latin typeface="Lucida Bright" panose="02040602050505020304" pitchFamily="18" charset="0"/>
              <a:ea typeface="Cambria" charset="0"/>
              <a:cs typeface="Cambria" charset="0"/>
            </a:endParaRPr>
          </a:p>
        </p:txBody>
      </p:sp>
      <p:pic>
        <p:nvPicPr>
          <p:cNvPr id="2052" name="Picture 2" descr="Image result for processed wafer, photograph of three flat circles of metal."/>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827152" y="3061090"/>
            <a:ext cx="2578105" cy="20999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
          <p:cNvSpPr txBox="1"/>
          <p:nvPr/>
        </p:nvSpPr>
        <p:spPr>
          <a:xfrm>
            <a:off x="3284376" y="6440738"/>
            <a:ext cx="5187820" cy="307777"/>
          </a:xfrm>
          <a:prstGeom prst="rect">
            <a:avLst/>
          </a:prstGeom>
          <a:noFill/>
        </p:spPr>
        <p:txBody>
          <a:bodyPr wrap="square" rtlCol="0">
            <a:spAutoFit/>
          </a:bodyPr>
          <a:lstStyle/>
          <a:p>
            <a:r>
              <a:rPr lang="en-US" sz="1400" dirty="0">
                <a:latin typeface="Lucida Bright" panose="02040602050505020304" pitchFamily="18" charset="0"/>
                <a:ea typeface="Cambria" charset="0"/>
                <a:cs typeface="Cambria" charset="0"/>
                <a:hlinkClick r:id="rId10"/>
              </a:rPr>
              <a:t>https://en.wikipedia.org/wiki/Wafer_(electronics)</a:t>
            </a:r>
            <a:endParaRPr lang="en-US" sz="1400" dirty="0">
              <a:latin typeface="Lucida Bright" panose="02040602050505020304" pitchFamily="18" charset="0"/>
              <a:ea typeface="Cambria" charset="0"/>
              <a:cs typeface="Cambria" charset="0"/>
            </a:endParaRPr>
          </a:p>
        </p:txBody>
      </p:sp>
    </p:spTree>
    <p:extLst>
      <p:ext uri="{BB962C8B-B14F-4D97-AF65-F5344CB8AC3E}">
        <p14:creationId xmlns:p14="http://schemas.microsoft.com/office/powerpoint/2010/main" val="8450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a hand holding a rectangle into a fi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9070" y="3069368"/>
            <a:ext cx="3589518" cy="2571943"/>
          </a:xfrm>
          <a:prstGeom prst="rect">
            <a:avLst/>
          </a:prstGeom>
          <a:noFill/>
          <a:ln w="9525">
            <a:noFill/>
            <a:miter lim="800000"/>
            <a:headEnd/>
            <a:tailEnd/>
          </a:ln>
          <a:effectLst/>
        </p:spPr>
      </p:pic>
      <p:pic>
        <p:nvPicPr>
          <p:cNvPr id="7" name="Picture 1" descr="Microscopic photograph."/>
          <p:cNvPicPr>
            <a:picLocks noChangeAspect="1"/>
          </p:cNvPicPr>
          <p:nvPr/>
        </p:nvPicPr>
        <p:blipFill>
          <a:blip r:embed="rId4"/>
          <a:stretch>
            <a:fillRect/>
          </a:stretch>
        </p:blipFill>
        <p:spPr>
          <a:xfrm>
            <a:off x="2789288" y="367772"/>
            <a:ext cx="3289300" cy="2463800"/>
          </a:xfrm>
          <a:prstGeom prst="rect">
            <a:avLst/>
          </a:prstGeom>
        </p:spPr>
      </p:pic>
      <p:pic>
        <p:nvPicPr>
          <p:cNvPr id="8" name="Picture 2" descr="Image of a shuttle flying through space."/>
          <p:cNvPicPr>
            <a:picLocks noChangeAspect="1"/>
          </p:cNvPicPr>
          <p:nvPr/>
        </p:nvPicPr>
        <p:blipFill>
          <a:blip r:embed="rId5"/>
          <a:stretch>
            <a:fillRect/>
          </a:stretch>
        </p:blipFill>
        <p:spPr>
          <a:xfrm>
            <a:off x="6254879" y="2001093"/>
            <a:ext cx="3213100" cy="2409825"/>
          </a:xfrm>
          <a:prstGeom prst="rect">
            <a:avLst/>
          </a:prstGeom>
        </p:spPr>
      </p:pic>
      <p:sp>
        <p:nvSpPr>
          <p:cNvPr id="2" name="URL 1"/>
          <p:cNvSpPr txBox="1"/>
          <p:nvPr/>
        </p:nvSpPr>
        <p:spPr>
          <a:xfrm>
            <a:off x="4064584" y="5950211"/>
            <a:ext cx="5665333" cy="307777"/>
          </a:xfrm>
          <a:prstGeom prst="rect">
            <a:avLst/>
          </a:prstGeom>
          <a:noFill/>
        </p:spPr>
        <p:txBody>
          <a:bodyPr wrap="none" rtlCol="0">
            <a:spAutoFit/>
          </a:bodyPr>
          <a:lstStyle/>
          <a:p>
            <a:r>
              <a:rPr lang="en-US" sz="1400" dirty="0">
                <a:hlinkClick r:id="rId6"/>
              </a:rPr>
              <a:t>http://wolfweb.unr.edu/~mojtaba/index_files/image12681.gif</a:t>
            </a:r>
            <a:r>
              <a:rPr lang="en-US" sz="1400" dirty="0"/>
              <a:t> </a:t>
            </a:r>
          </a:p>
        </p:txBody>
      </p:sp>
      <p:sp>
        <p:nvSpPr>
          <p:cNvPr id="3" name="URL 2"/>
          <p:cNvSpPr txBox="1"/>
          <p:nvPr/>
        </p:nvSpPr>
        <p:spPr>
          <a:xfrm>
            <a:off x="4064584" y="6225045"/>
            <a:ext cx="8448028" cy="307777"/>
          </a:xfrm>
          <a:prstGeom prst="rect">
            <a:avLst/>
          </a:prstGeom>
          <a:noFill/>
        </p:spPr>
        <p:txBody>
          <a:bodyPr wrap="square" rtlCol="0">
            <a:spAutoFit/>
          </a:bodyPr>
          <a:lstStyle/>
          <a:p>
            <a:r>
              <a:rPr lang="en-US" sz="1400" dirty="0">
                <a:hlinkClick r:id="rId7" invalidUrl="http://dbs2000ad.com/brojon.org/TERROR IN ORBIT PART 1_files/reentry.jpg"/>
              </a:rPr>
              <a:t>http://dbs2000ad.com/brojon.org/TERROR%20IN%20ORBIT%20PART%201_files/reentry.jpg</a:t>
            </a:r>
            <a:r>
              <a:rPr lang="en-US" sz="1400" dirty="0"/>
              <a:t> </a:t>
            </a:r>
          </a:p>
        </p:txBody>
      </p:sp>
      <p:sp>
        <p:nvSpPr>
          <p:cNvPr id="4" name="URL 3"/>
          <p:cNvSpPr txBox="1"/>
          <p:nvPr/>
        </p:nvSpPr>
        <p:spPr>
          <a:xfrm>
            <a:off x="4064584" y="6499879"/>
            <a:ext cx="8703467" cy="307777"/>
          </a:xfrm>
          <a:prstGeom prst="rect">
            <a:avLst/>
          </a:prstGeom>
          <a:noFill/>
        </p:spPr>
        <p:txBody>
          <a:bodyPr wrap="square" rtlCol="0">
            <a:spAutoFit/>
          </a:bodyPr>
          <a:lstStyle/>
          <a:p>
            <a:r>
              <a:rPr lang="en-US" sz="1400" dirty="0">
                <a:hlinkClick r:id="rId8" invalidUrl="http://photos1.blogger.com/blogger/6085/786/1600/Manly Injuries - Shuttle.jpg"/>
              </a:rPr>
              <a:t>http://photos1.blogger.com/blogger/6085/786/1600/Manly%20Injuries%20-%20Shuttle.jpg</a:t>
            </a:r>
            <a:r>
              <a:rPr lang="en-US" sz="1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Header image of a space shuttle that reads &quot;Space Coast Florida&quot; and &quot;Everything Space Coast.&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8237" y="428972"/>
            <a:ext cx="8835525" cy="1772437"/>
          </a:xfrm>
          <a:prstGeom prst="rect">
            <a:avLst/>
          </a:prstGeom>
          <a:noFill/>
          <a:extLst>
            <a:ext uri="{909E8E84-426E-40DD-AFC4-6F175D3DCCD1}">
              <a14:hiddenFill xmlns:a14="http://schemas.microsoft.com/office/drawing/2010/main">
                <a:solidFill>
                  <a:srgbClr val="FFFFFF"/>
                </a:solidFill>
              </a14:hiddenFill>
            </a:ext>
          </a:extLst>
        </p:spPr>
      </p:pic>
      <p:sp>
        <p:nvSpPr>
          <p:cNvPr id="10" name="URL 1"/>
          <p:cNvSpPr txBox="1"/>
          <p:nvPr/>
        </p:nvSpPr>
        <p:spPr>
          <a:xfrm>
            <a:off x="3537811" y="6218238"/>
            <a:ext cx="3606034" cy="523220"/>
          </a:xfrm>
          <a:prstGeom prst="rect">
            <a:avLst/>
          </a:prstGeom>
          <a:noFill/>
        </p:spPr>
        <p:txBody>
          <a:bodyPr wrap="square" rtlCol="0">
            <a:spAutoFit/>
          </a:bodyPr>
          <a:lstStyle/>
          <a:p>
            <a:r>
              <a:rPr lang="en-US" sz="1400" dirty="0">
                <a:hlinkClick r:id="rId4"/>
              </a:rPr>
              <a:t>https://http://spacecoast-florida.com</a:t>
            </a:r>
            <a:endParaRPr lang="en-US" sz="1400" dirty="0"/>
          </a:p>
          <a:p>
            <a:endParaRPr lang="en-US" sz="1400" dirty="0"/>
          </a:p>
        </p:txBody>
      </p:sp>
      <p:pic>
        <p:nvPicPr>
          <p:cNvPr id="3078" name="Picture 2" descr="Cartoon with an arrow that reads &quot;Unemployment&quot;; cartoon men and women stand in line, along with an astronaut in full space gea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98766" y="2437604"/>
            <a:ext cx="4274470" cy="3237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URL 2"/>
          <p:cNvSpPr txBox="1"/>
          <p:nvPr/>
        </p:nvSpPr>
        <p:spPr>
          <a:xfrm>
            <a:off x="3537811" y="6476897"/>
            <a:ext cx="9187043" cy="523220"/>
          </a:xfrm>
          <a:prstGeom prst="rect">
            <a:avLst/>
          </a:prstGeom>
          <a:noFill/>
        </p:spPr>
        <p:txBody>
          <a:bodyPr wrap="square" rtlCol="0">
            <a:spAutoFit/>
          </a:bodyPr>
          <a:lstStyle/>
          <a:p>
            <a:r>
              <a:rPr lang="en-US" sz="1400" dirty="0">
                <a:hlinkClick r:id="rId6"/>
              </a:rPr>
              <a:t>http://beforeitsnews.com/opinion-conservative/2011/07/unemployment-nasa-style-808860.html</a:t>
            </a:r>
            <a:endParaRPr lang="en-US" sz="1400" dirty="0"/>
          </a:p>
          <a:p>
            <a:endParaRPr lang="en-US" sz="1400" dirty="0"/>
          </a:p>
        </p:txBody>
      </p:sp>
    </p:spTree>
    <p:extLst>
      <p:ext uri="{BB962C8B-B14F-4D97-AF65-F5344CB8AC3E}">
        <p14:creationId xmlns:p14="http://schemas.microsoft.com/office/powerpoint/2010/main" val="170822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Image of O-Ring."/>
          <p:cNvPicPr>
            <a:picLocks noChangeAspect="1" noChangeArrowheads="1"/>
          </p:cNvPicPr>
          <p:nvPr/>
        </p:nvPicPr>
        <p:blipFill>
          <a:blip r:embed="rId2" cstate="print"/>
          <a:srcRect/>
          <a:stretch>
            <a:fillRect/>
          </a:stretch>
        </p:blipFill>
        <p:spPr bwMode="auto">
          <a:xfrm>
            <a:off x="3379047" y="738604"/>
            <a:ext cx="2270918" cy="2270918"/>
          </a:xfrm>
          <a:prstGeom prst="rect">
            <a:avLst/>
          </a:prstGeom>
          <a:noFill/>
          <a:ln w="9525">
            <a:noFill/>
            <a:miter lim="800000"/>
            <a:headEnd/>
            <a:tailEnd/>
          </a:ln>
        </p:spPr>
      </p:pic>
      <p:pic>
        <p:nvPicPr>
          <p:cNvPr id="102406" name="Picture 2" descr="Photograph of O-Ring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45445" y="109145"/>
            <a:ext cx="3835400" cy="2876550"/>
          </a:xfrm>
          <a:prstGeom prst="rect">
            <a:avLst/>
          </a:prstGeom>
          <a:noFill/>
          <a:ln w="9525">
            <a:noFill/>
            <a:miter lim="800000"/>
            <a:headEnd/>
            <a:tailEnd/>
          </a:ln>
        </p:spPr>
      </p:pic>
      <p:pic>
        <p:nvPicPr>
          <p:cNvPr id="6" name="Picture 3" descr="Photograph of a shuttle launching into space, flying out of bright smok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9658" y="3060049"/>
            <a:ext cx="3398995" cy="2784457"/>
          </a:xfrm>
          <a:prstGeom prst="rect">
            <a:avLst/>
          </a:prstGeom>
          <a:noFill/>
          <a:ln w="9525">
            <a:noFill/>
            <a:miter lim="800000"/>
            <a:headEnd/>
            <a:tailEnd/>
          </a:ln>
        </p:spPr>
      </p:pic>
      <p:pic>
        <p:nvPicPr>
          <p:cNvPr id="7" name="Picture 4" descr="Image of bright smoke curling through a black background."/>
          <p:cNvPicPr>
            <a:picLocks noChangeAspect="1" noChangeArrowheads="1"/>
          </p:cNvPicPr>
          <p:nvPr/>
        </p:nvPicPr>
        <p:blipFill>
          <a:blip r:embed="rId5" cstate="print"/>
          <a:srcRect/>
          <a:stretch>
            <a:fillRect/>
          </a:stretch>
        </p:blipFill>
        <p:spPr bwMode="auto">
          <a:xfrm>
            <a:off x="5845445" y="3098992"/>
            <a:ext cx="3815299" cy="2745514"/>
          </a:xfrm>
          <a:prstGeom prst="rect">
            <a:avLst/>
          </a:prstGeom>
          <a:noFill/>
          <a:ln w="9525">
            <a:noFill/>
            <a:miter lim="800000"/>
            <a:headEnd/>
            <a:tailEnd/>
          </a:ln>
        </p:spPr>
      </p:pic>
      <p:sp>
        <p:nvSpPr>
          <p:cNvPr id="2" name="URL 2"/>
          <p:cNvSpPr txBox="1"/>
          <p:nvPr/>
        </p:nvSpPr>
        <p:spPr>
          <a:xfrm>
            <a:off x="3562784" y="6055180"/>
            <a:ext cx="8863759" cy="307777"/>
          </a:xfrm>
          <a:prstGeom prst="rect">
            <a:avLst/>
          </a:prstGeom>
          <a:noFill/>
        </p:spPr>
        <p:txBody>
          <a:bodyPr wrap="square" rtlCol="0">
            <a:spAutoFit/>
          </a:bodyPr>
          <a:lstStyle/>
          <a:p>
            <a:r>
              <a:rPr lang="en-US" sz="1400" dirty="0">
                <a:hlinkClick r:id="rId6"/>
              </a:rPr>
              <a:t>http://upload.wikimedia.org/wikipedia/commons/thumb/c/c1/Oring_gr.jpg/320px-Oring_gr.jpg</a:t>
            </a:r>
            <a:r>
              <a:rPr lang="en-US" sz="1400" dirty="0"/>
              <a:t> </a:t>
            </a:r>
          </a:p>
        </p:txBody>
      </p:sp>
      <p:sp>
        <p:nvSpPr>
          <p:cNvPr id="3" name="URL 1"/>
          <p:cNvSpPr txBox="1"/>
          <p:nvPr/>
        </p:nvSpPr>
        <p:spPr>
          <a:xfrm>
            <a:off x="3562785" y="5828586"/>
            <a:ext cx="5129930" cy="307777"/>
          </a:xfrm>
          <a:prstGeom prst="rect">
            <a:avLst/>
          </a:prstGeom>
          <a:noFill/>
        </p:spPr>
        <p:txBody>
          <a:bodyPr wrap="none" rtlCol="0">
            <a:spAutoFit/>
          </a:bodyPr>
          <a:lstStyle/>
          <a:p>
            <a:r>
              <a:rPr lang="en-US" sz="1400" dirty="0">
                <a:hlinkClick r:id="rId7"/>
              </a:rPr>
              <a:t>http://www.osengines.com/parts/images/25515000.jpg</a:t>
            </a:r>
            <a:r>
              <a:rPr lang="en-US" sz="1400" dirty="0"/>
              <a:t> </a:t>
            </a:r>
          </a:p>
        </p:txBody>
      </p:sp>
      <p:sp>
        <p:nvSpPr>
          <p:cNvPr id="4" name="URL 3"/>
          <p:cNvSpPr txBox="1"/>
          <p:nvPr/>
        </p:nvSpPr>
        <p:spPr>
          <a:xfrm>
            <a:off x="3562783" y="6308094"/>
            <a:ext cx="4501553" cy="307777"/>
          </a:xfrm>
          <a:prstGeom prst="rect">
            <a:avLst/>
          </a:prstGeom>
          <a:noFill/>
        </p:spPr>
        <p:txBody>
          <a:bodyPr wrap="none" rtlCol="0">
            <a:spAutoFit/>
          </a:bodyPr>
          <a:lstStyle/>
          <a:p>
            <a:r>
              <a:rPr lang="en-US" sz="1400" dirty="0">
                <a:hlinkClick r:id="rId8"/>
              </a:rPr>
              <a:t>http://www.earthlyissues.com/images/litofff.jpg</a:t>
            </a:r>
            <a:r>
              <a:rPr lang="en-US" sz="1400" dirty="0"/>
              <a:t> </a:t>
            </a:r>
          </a:p>
        </p:txBody>
      </p:sp>
      <p:sp>
        <p:nvSpPr>
          <p:cNvPr id="5" name="URL 4"/>
          <p:cNvSpPr txBox="1"/>
          <p:nvPr/>
        </p:nvSpPr>
        <p:spPr>
          <a:xfrm>
            <a:off x="3564627" y="6534688"/>
            <a:ext cx="5546711" cy="307777"/>
          </a:xfrm>
          <a:prstGeom prst="rect">
            <a:avLst/>
          </a:prstGeom>
          <a:noFill/>
        </p:spPr>
        <p:txBody>
          <a:bodyPr wrap="none" rtlCol="0">
            <a:spAutoFit/>
          </a:bodyPr>
          <a:lstStyle/>
          <a:p>
            <a:r>
              <a:rPr lang="en-US" sz="1400" dirty="0">
                <a:hlinkClick r:id="rId9"/>
              </a:rPr>
              <a:t>http://trendistic.com/wp-content/uploads/15981-thumb.jpg</a:t>
            </a:r>
            <a:r>
              <a:rPr lang="en-US" sz="1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hotograph of small pieces of white plastic in an orange tray."/>
          <p:cNvPicPr>
            <a:picLocks noChangeAspect="1"/>
          </p:cNvPicPr>
          <p:nvPr/>
        </p:nvPicPr>
        <p:blipFill>
          <a:blip r:embed="rId3"/>
          <a:stretch>
            <a:fillRect/>
          </a:stretch>
        </p:blipFill>
        <p:spPr>
          <a:xfrm>
            <a:off x="222249" y="207783"/>
            <a:ext cx="3289300" cy="2463800"/>
          </a:xfrm>
          <a:prstGeom prst="rect">
            <a:avLst/>
          </a:prstGeom>
        </p:spPr>
      </p:pic>
      <p:sp>
        <p:nvSpPr>
          <p:cNvPr id="2" name="URL 1"/>
          <p:cNvSpPr txBox="1"/>
          <p:nvPr/>
        </p:nvSpPr>
        <p:spPr>
          <a:xfrm>
            <a:off x="4537917" y="4271735"/>
            <a:ext cx="7494034" cy="523220"/>
          </a:xfrm>
          <a:prstGeom prst="rect">
            <a:avLst/>
          </a:prstGeom>
          <a:noFill/>
        </p:spPr>
        <p:txBody>
          <a:bodyPr wrap="square" rtlCol="0">
            <a:spAutoFit/>
          </a:bodyPr>
          <a:lstStyle/>
          <a:p>
            <a:r>
              <a:rPr lang="en-US" sz="1400" dirty="0">
                <a:hlinkClick r:id="rId4"/>
              </a:rPr>
              <a:t>http://i00.i.aliimg.com/photo/v0/171507508/Recycled_LDPE_granules_LDPE_film_grade_for.jpg</a:t>
            </a:r>
            <a:r>
              <a:rPr lang="en-US" sz="1400" dirty="0"/>
              <a:t> </a:t>
            </a:r>
          </a:p>
        </p:txBody>
      </p:sp>
      <p:pic>
        <p:nvPicPr>
          <p:cNvPr id="5" name="Picture 2" descr="Image of blue plastic water bottle. "/>
          <p:cNvPicPr>
            <a:picLocks noChangeAspect="1"/>
          </p:cNvPicPr>
          <p:nvPr/>
        </p:nvPicPr>
        <p:blipFill>
          <a:blip r:embed="rId5"/>
          <a:stretch>
            <a:fillRect/>
          </a:stretch>
        </p:blipFill>
        <p:spPr>
          <a:xfrm>
            <a:off x="3250021" y="192764"/>
            <a:ext cx="1767549" cy="2632111"/>
          </a:xfrm>
          <a:prstGeom prst="rect">
            <a:avLst/>
          </a:prstGeom>
        </p:spPr>
      </p:pic>
      <p:sp>
        <p:nvSpPr>
          <p:cNvPr id="7" name="URL 2"/>
          <p:cNvSpPr txBox="1"/>
          <p:nvPr/>
        </p:nvSpPr>
        <p:spPr>
          <a:xfrm>
            <a:off x="4537917" y="4775903"/>
            <a:ext cx="8545806" cy="307777"/>
          </a:xfrm>
          <a:prstGeom prst="rect">
            <a:avLst/>
          </a:prstGeom>
          <a:noFill/>
        </p:spPr>
        <p:txBody>
          <a:bodyPr wrap="square" rtlCol="0">
            <a:spAutoFit/>
          </a:bodyPr>
          <a:lstStyle/>
          <a:p>
            <a:r>
              <a:rPr lang="en-US" sz="1400" dirty="0">
                <a:hlinkClick r:id="rId6"/>
              </a:rPr>
              <a:t>http://www.trulysimple.com/wp-content/uploads/2011/12/water-bottle.jpg</a:t>
            </a:r>
            <a:r>
              <a:rPr lang="en-US" sz="1400" dirty="0"/>
              <a:t> </a:t>
            </a:r>
          </a:p>
        </p:txBody>
      </p:sp>
      <p:sp>
        <p:nvSpPr>
          <p:cNvPr id="12" name="TextBox 3"/>
          <p:cNvSpPr txBox="1"/>
          <p:nvPr/>
        </p:nvSpPr>
        <p:spPr>
          <a:xfrm>
            <a:off x="4963590" y="221333"/>
            <a:ext cx="3716863" cy="369332"/>
          </a:xfrm>
          <a:prstGeom prst="rect">
            <a:avLst/>
          </a:prstGeom>
          <a:noFill/>
        </p:spPr>
        <p:txBody>
          <a:bodyPr wrap="square" rtlCol="0">
            <a:spAutoFit/>
          </a:bodyPr>
          <a:lstStyle/>
          <a:p>
            <a:pPr algn="ctr"/>
            <a:r>
              <a:rPr lang="en-US" dirty="0"/>
              <a:t>Plastic Road Proposed </a:t>
            </a:r>
          </a:p>
        </p:txBody>
      </p:sp>
      <p:pic>
        <p:nvPicPr>
          <p:cNvPr id="3" name="Picture 3" descr="Graphic of two roads made of plastic, one in white and one in red. Cars drive on one, and individuals holding bikes stand on the othe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63182" y="649159"/>
            <a:ext cx="3560160" cy="2136096"/>
          </a:xfrm>
          <a:prstGeom prst="rect">
            <a:avLst/>
          </a:prstGeom>
        </p:spPr>
      </p:pic>
      <p:sp>
        <p:nvSpPr>
          <p:cNvPr id="6" name="URL 3"/>
          <p:cNvSpPr txBox="1"/>
          <p:nvPr/>
        </p:nvSpPr>
        <p:spPr>
          <a:xfrm>
            <a:off x="4563895" y="5035132"/>
            <a:ext cx="7228374" cy="523220"/>
          </a:xfrm>
          <a:prstGeom prst="rect">
            <a:avLst/>
          </a:prstGeom>
          <a:noFill/>
        </p:spPr>
        <p:txBody>
          <a:bodyPr wrap="square" rtlCol="0">
            <a:spAutoFit/>
          </a:bodyPr>
          <a:lstStyle/>
          <a:p>
            <a:r>
              <a:rPr lang="en-US" sz="1400" dirty="0">
                <a:hlinkClick r:id="rId8"/>
              </a:rPr>
              <a:t>https://s-media-cache-ak0.pinimg.com/236x/b9/74/89/b97489a3f9761827fa9984122d9bdf7e.jpg</a:t>
            </a:r>
            <a:r>
              <a:rPr lang="en-US" sz="1400" dirty="0"/>
              <a:t> </a:t>
            </a:r>
          </a:p>
        </p:txBody>
      </p:sp>
      <p:pic>
        <p:nvPicPr>
          <p:cNvPr id="54274" name="Picture 4" descr="Photograph of man pulling a cart filled with bags of plastic items."/>
          <p:cNvPicPr>
            <a:picLocks noChangeAspect="1" noChangeArrowheads="1"/>
          </p:cNvPicPr>
          <p:nvPr/>
        </p:nvPicPr>
        <p:blipFill>
          <a:blip r:embed="rId9" cstate="print"/>
          <a:srcRect/>
          <a:stretch>
            <a:fillRect/>
          </a:stretch>
        </p:blipFill>
        <p:spPr bwMode="auto">
          <a:xfrm>
            <a:off x="8742650" y="196663"/>
            <a:ext cx="3289300" cy="3995296"/>
          </a:xfrm>
          <a:prstGeom prst="rect">
            <a:avLst/>
          </a:prstGeom>
          <a:noFill/>
          <a:ln w="9525">
            <a:noFill/>
            <a:miter lim="800000"/>
            <a:headEnd/>
            <a:tailEnd/>
          </a:ln>
          <a:effectLst/>
        </p:spPr>
      </p:pic>
      <p:sp>
        <p:nvSpPr>
          <p:cNvPr id="8" name="URL 4"/>
          <p:cNvSpPr/>
          <p:nvPr/>
        </p:nvSpPr>
        <p:spPr>
          <a:xfrm>
            <a:off x="4563895" y="5558352"/>
            <a:ext cx="7520011" cy="1169551"/>
          </a:xfrm>
          <a:prstGeom prst="rect">
            <a:avLst/>
          </a:prstGeom>
        </p:spPr>
        <p:txBody>
          <a:bodyPr wrap="square">
            <a:spAutoFit/>
          </a:bodyPr>
          <a:lstStyle/>
          <a:p>
            <a:r>
              <a:rPr lang="en-US" sz="1400" dirty="0">
                <a:hlinkClick r:id="rId10"/>
              </a:rPr>
              <a:t>http://materia.nl/article/sustainable-plastic-road-future/?utm_source=Materia&amp;utm_campaign=66d90a5b50-Plastic+Roads+and+More+Unbelievable+Materials&amp;utm_medium=email&amp;utm_term=0_8794d00bd4-66d90a5b50-302945573</a:t>
            </a:r>
            <a:endParaRPr lang="en-US" sz="1400" dirty="0"/>
          </a:p>
          <a:p>
            <a:endParaRPr lang="en-US" sz="1400" dirty="0"/>
          </a:p>
        </p:txBody>
      </p:sp>
      <p:sp>
        <p:nvSpPr>
          <p:cNvPr id="11" name="TextBox 5"/>
          <p:cNvSpPr txBox="1"/>
          <p:nvPr/>
        </p:nvSpPr>
        <p:spPr>
          <a:xfrm>
            <a:off x="222249" y="3615723"/>
            <a:ext cx="5450887" cy="369332"/>
          </a:xfrm>
          <a:prstGeom prst="rect">
            <a:avLst/>
          </a:prstGeom>
          <a:noFill/>
        </p:spPr>
        <p:txBody>
          <a:bodyPr wrap="square" rtlCol="0">
            <a:spAutoFit/>
          </a:bodyPr>
          <a:lstStyle/>
          <a:p>
            <a:r>
              <a:rPr lang="en-US" dirty="0"/>
              <a:t>Great Plastic Patch in the Atlantic Ocean</a:t>
            </a:r>
          </a:p>
        </p:txBody>
      </p:sp>
      <p:pic>
        <p:nvPicPr>
          <p:cNvPr id="9" name="Picture 5" descr="Aerial image of plastic patch in Ocean."/>
          <p:cNvPicPr>
            <a:picLocks noChangeAspect="1"/>
          </p:cNvPicPr>
          <p:nvPr/>
        </p:nvPicPr>
        <p:blipFill>
          <a:blip r:embed="rId11"/>
          <a:stretch>
            <a:fillRect/>
          </a:stretch>
        </p:blipFill>
        <p:spPr>
          <a:xfrm>
            <a:off x="278623" y="4047362"/>
            <a:ext cx="3978532" cy="2617874"/>
          </a:xfrm>
          <a:prstGeom prst="rect">
            <a:avLst/>
          </a:prstGeom>
        </p:spPr>
      </p:pic>
      <p:sp>
        <p:nvSpPr>
          <p:cNvPr id="10" name="URL 5"/>
          <p:cNvSpPr txBox="1"/>
          <p:nvPr/>
        </p:nvSpPr>
        <p:spPr>
          <a:xfrm>
            <a:off x="4563895" y="6498547"/>
            <a:ext cx="6099747" cy="523220"/>
          </a:xfrm>
          <a:prstGeom prst="rect">
            <a:avLst/>
          </a:prstGeom>
          <a:noFill/>
        </p:spPr>
        <p:txBody>
          <a:bodyPr wrap="square" rtlCol="0">
            <a:spAutoFit/>
          </a:bodyPr>
          <a:lstStyle/>
          <a:p>
            <a:r>
              <a:rPr lang="en-US" sz="1400" dirty="0">
                <a:hlinkClick r:id="rId12"/>
              </a:rPr>
              <a:t>http://www.on-select.com/p/p/pacific-garbage-patch-aerial-view/3/</a:t>
            </a:r>
            <a:endParaRPr lang="en-US" sz="1400" dirty="0"/>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1" grpId="1"/>
    </p:bld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Lucida Bright"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Lucida Bright" pitchFamily="2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8BE2EBE96ABE4E88241E5990F9ED56" ma:contentTypeVersion="12" ma:contentTypeDescription="Create a new document." ma:contentTypeScope="" ma:versionID="2c71e713e03f80c0c1382d138331485b">
  <xsd:schema xmlns:xsd="http://www.w3.org/2001/XMLSchema" xmlns:xs="http://www.w3.org/2001/XMLSchema" xmlns:p="http://schemas.microsoft.com/office/2006/metadata/properties" xmlns:ns2="28bdc614-2b31-40c5-bc67-72d3777859f3" xmlns:ns3="ae8eb5ba-d501-45b7-b9b6-0db9e635b265" targetNamespace="http://schemas.microsoft.com/office/2006/metadata/properties" ma:root="true" ma:fieldsID="70d963f53ca54fe7fd0a8fc4f86231ed" ns2:_="" ns3:_="">
    <xsd:import namespace="28bdc614-2b31-40c5-bc67-72d3777859f3"/>
    <xsd:import namespace="ae8eb5ba-d501-45b7-b9b6-0db9e635b2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dc614-2b31-40c5-bc67-72d377785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eb5ba-d501-45b7-b9b6-0db9e635b2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94A83A-1428-43E2-845D-D4630798A5F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37B7AA-C8DD-4E12-BDCF-F0A526DEF7CE}">
  <ds:schemaRefs>
    <ds:schemaRef ds:uri="http://schemas.microsoft.com/sharepoint/v3/contenttype/forms"/>
  </ds:schemaRefs>
</ds:datastoreItem>
</file>

<file path=customXml/itemProps3.xml><?xml version="1.0" encoding="utf-8"?>
<ds:datastoreItem xmlns:ds="http://schemas.openxmlformats.org/officeDocument/2006/customXml" ds:itemID="{A5DAC2BF-4968-46C3-AC71-39D85CE23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dc614-2b31-40c5-bc67-72d3777859f3"/>
    <ds:schemaRef ds:uri="ae8eb5ba-d501-45b7-b9b6-0db9e635b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Profile</Template>
  <TotalTime>6881</TotalTime>
  <Words>1688</Words>
  <Application>Microsoft Macintosh PowerPoint</Application>
  <PresentationFormat>Widescreen</PresentationFormat>
  <Paragraphs>153</Paragraphs>
  <Slides>24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Lucida Bright</vt:lpstr>
      <vt:lpstr>Lucinda</vt:lpstr>
      <vt:lpstr>Optima</vt:lpstr>
      <vt:lpstr>Times New Roman</vt:lpstr>
      <vt:lpstr>Verdana</vt:lpstr>
      <vt:lpstr>Wingdings</vt:lpstr>
      <vt:lpstr>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Anatomy of a Weekly Module : </vt:lpstr>
      <vt:lpstr>Clay and Entanglement (Susan Gillespie, anthropology) </vt:lpstr>
      <vt:lpstr>Concrete and Symbolic Value (Mary Ann Eaverly, classics) </vt:lpstr>
      <vt:lpstr>Steel and Creative Destruction (Sean Adams, history) </vt:lpstr>
      <vt:lpstr>Many factors shape materials innovation</vt:lpstr>
      <vt:lpstr>What is an engineer?</vt:lpstr>
      <vt:lpstr>Why should we talk to each other?</vt:lpstr>
      <vt:lpstr>The Impact Paradigm</vt:lpstr>
      <vt:lpstr>Semiconductors and Cyborgs (Sophia Acord, sociology) </vt:lpstr>
      <vt:lpstr>PowerPoint Presentation</vt:lpstr>
      <vt:lpstr>PowerPoint Presentation</vt:lpstr>
      <vt:lpstr>PowerPoint Presentation</vt:lpstr>
      <vt:lpstr>PowerPoint Presentation</vt:lpstr>
      <vt:lpstr>PowerPoint Presentation</vt:lpstr>
    </vt:vector>
  </TitlesOfParts>
  <Company>second sight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and Engineering of Materials, 4th ed Donald R. Askeland – Pradeep P. Phuile’</dc:title>
  <dc:creator>susie reigle</dc:creator>
  <cp:lastModifiedBy>Collins,Perry</cp:lastModifiedBy>
  <cp:revision>177</cp:revision>
  <cp:lastPrinted>2011-06-18T17:29:23Z</cp:lastPrinted>
  <dcterms:created xsi:type="dcterms:W3CDTF">2013-08-20T14:48:29Z</dcterms:created>
  <dcterms:modified xsi:type="dcterms:W3CDTF">2021-07-10T17:02:47Z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0x010100098BE2EBE96ABE4E88241E5990F9ED56</vt:lpwstr>
  </property>
</Properties>
</file>