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21" r:id="rId5"/>
    <p:sldId id="322" r:id="rId6"/>
    <p:sldId id="323" r:id="rId7"/>
    <p:sldId id="324" r:id="rId8"/>
    <p:sldId id="325" r:id="rId9"/>
    <p:sldId id="326" r:id="rId10"/>
    <p:sldId id="327" r:id="rId11"/>
    <p:sldId id="328" r:id="rId12"/>
    <p:sldId id="329" r:id="rId13"/>
    <p:sldId id="315" r:id="rId14"/>
    <p:sldId id="316" r:id="rId15"/>
    <p:sldId id="317" r:id="rId16"/>
    <p:sldId id="318" r:id="rId17"/>
    <p:sldId id="319" r:id="rId18"/>
    <p:sldId id="320" r:id="rId19"/>
    <p:sldId id="287" r:id="rId20"/>
    <p:sldId id="302" r:id="rId21"/>
    <p:sldId id="304" r:id="rId22"/>
    <p:sldId id="305" r:id="rId23"/>
    <p:sldId id="303" r:id="rId24"/>
    <p:sldId id="307" r:id="rId25"/>
    <p:sldId id="308" r:id="rId26"/>
    <p:sldId id="309" r:id="rId27"/>
    <p:sldId id="310" r:id="rId28"/>
    <p:sldId id="313" r:id="rId29"/>
    <p:sldId id="260" r:id="rId30"/>
    <p:sldId id="282"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9"/>
    <p:restoredTop sz="92933" autoAdjust="0"/>
  </p:normalViewPr>
  <p:slideViewPr>
    <p:cSldViewPr>
      <p:cViewPr varScale="1">
        <p:scale>
          <a:sx n="101" d="100"/>
          <a:sy n="101" d="100"/>
        </p:scale>
        <p:origin x="512" y="1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DD8C1A-BB1D-47B0-A34B-0AA635AB22D2}" type="doc">
      <dgm:prSet loTypeId="urn:microsoft.com/office/officeart/2005/8/layout/venn1" loCatId="relationship" qsTypeId="urn:microsoft.com/office/officeart/2005/8/quickstyle/simple1" qsCatId="simple" csTypeId="urn:microsoft.com/office/officeart/2005/8/colors/accent1_2" csCatId="accent1" phldr="1"/>
      <dgm:spPr/>
    </dgm:pt>
    <dgm:pt modelId="{8C1AF759-B84D-4F35-B3CC-5A6891FE69CB}">
      <dgm:prSet phldrT="[Text]" custT="1"/>
      <dgm:spPr/>
      <dgm:t>
        <a:bodyPr/>
        <a:lstStyle/>
        <a:p>
          <a:r>
            <a:rPr lang="en-US" sz="1800" b="1" dirty="0"/>
            <a:t>Physical materials</a:t>
          </a:r>
        </a:p>
      </dgm:t>
    </dgm:pt>
    <dgm:pt modelId="{DC00643E-FB69-4690-82DD-FFEF176A27E6}" type="parTrans" cxnId="{9C845D21-9B32-47CE-AD5E-C0934990B180}">
      <dgm:prSet/>
      <dgm:spPr/>
      <dgm:t>
        <a:bodyPr/>
        <a:lstStyle/>
        <a:p>
          <a:endParaRPr lang="en-US"/>
        </a:p>
      </dgm:t>
    </dgm:pt>
    <dgm:pt modelId="{7EDE1B8E-0535-42CB-B929-F2A8186E1CE6}" type="sibTrans" cxnId="{9C845D21-9B32-47CE-AD5E-C0934990B180}">
      <dgm:prSet/>
      <dgm:spPr/>
      <dgm:t>
        <a:bodyPr/>
        <a:lstStyle/>
        <a:p>
          <a:endParaRPr lang="en-US"/>
        </a:p>
      </dgm:t>
    </dgm:pt>
    <dgm:pt modelId="{971E6081-2C3F-406B-B773-6A23C1EFA653}">
      <dgm:prSet phldrT="[Text]" custT="1"/>
      <dgm:spPr/>
      <dgm:t>
        <a:bodyPr/>
        <a:lstStyle/>
        <a:p>
          <a:r>
            <a:rPr lang="en-US" sz="1800" b="1" dirty="0"/>
            <a:t>Cultural norms</a:t>
          </a:r>
        </a:p>
      </dgm:t>
    </dgm:pt>
    <dgm:pt modelId="{26C8F5ED-8AF4-4204-8A55-02DA2B85261D}" type="parTrans" cxnId="{58E7A226-829E-468C-9703-EDFEAB9F08B0}">
      <dgm:prSet/>
      <dgm:spPr/>
      <dgm:t>
        <a:bodyPr/>
        <a:lstStyle/>
        <a:p>
          <a:endParaRPr lang="en-US"/>
        </a:p>
      </dgm:t>
    </dgm:pt>
    <dgm:pt modelId="{CEBEC910-E85D-496B-BDD2-14EF7F37FF89}" type="sibTrans" cxnId="{58E7A226-829E-468C-9703-EDFEAB9F08B0}">
      <dgm:prSet/>
      <dgm:spPr/>
      <dgm:t>
        <a:bodyPr/>
        <a:lstStyle/>
        <a:p>
          <a:endParaRPr lang="en-US"/>
        </a:p>
      </dgm:t>
    </dgm:pt>
    <dgm:pt modelId="{5B56D011-0761-4EC8-9C7F-54EC72C2C5AC}">
      <dgm:prSet phldrT="[Text]" custT="1"/>
      <dgm:spPr/>
      <dgm:t>
        <a:bodyPr/>
        <a:lstStyle/>
        <a:p>
          <a:r>
            <a:rPr lang="en-US" sz="1800" b="1" dirty="0"/>
            <a:t>Engineering processes</a:t>
          </a:r>
        </a:p>
      </dgm:t>
    </dgm:pt>
    <dgm:pt modelId="{A7BF3A4F-DA15-4CB3-BFE7-43653BE4726C}" type="parTrans" cxnId="{370A1C6E-DE0A-47D5-AF02-6DF5FD9BA741}">
      <dgm:prSet/>
      <dgm:spPr/>
      <dgm:t>
        <a:bodyPr/>
        <a:lstStyle/>
        <a:p>
          <a:endParaRPr lang="en-US"/>
        </a:p>
      </dgm:t>
    </dgm:pt>
    <dgm:pt modelId="{6D14D5B9-34C8-4085-85FE-980BA3AEEF57}" type="sibTrans" cxnId="{370A1C6E-DE0A-47D5-AF02-6DF5FD9BA741}">
      <dgm:prSet/>
      <dgm:spPr/>
      <dgm:t>
        <a:bodyPr/>
        <a:lstStyle/>
        <a:p>
          <a:endParaRPr lang="en-US"/>
        </a:p>
      </dgm:t>
    </dgm:pt>
    <dgm:pt modelId="{EC860F0A-A540-4C87-8814-F85DEB836522}">
      <dgm:prSet phldrT="[Text]" custT="1"/>
      <dgm:spPr/>
      <dgm:t>
        <a:bodyPr/>
        <a:lstStyle/>
        <a:p>
          <a:r>
            <a:rPr lang="en-US" sz="1800" b="1" dirty="0"/>
            <a:t>Social institutions</a:t>
          </a:r>
        </a:p>
      </dgm:t>
    </dgm:pt>
    <dgm:pt modelId="{8B3888EC-FF0F-45CC-9A7B-AFD163A98495}" type="parTrans" cxnId="{DCD85FDE-3C2B-4F99-BFB1-A7AFAFDBC530}">
      <dgm:prSet/>
      <dgm:spPr/>
      <dgm:t>
        <a:bodyPr/>
        <a:lstStyle/>
        <a:p>
          <a:endParaRPr lang="en-US"/>
        </a:p>
      </dgm:t>
    </dgm:pt>
    <dgm:pt modelId="{4A3A0D16-CCA4-4364-82E1-BAC760ED2412}" type="sibTrans" cxnId="{DCD85FDE-3C2B-4F99-BFB1-A7AFAFDBC530}">
      <dgm:prSet/>
      <dgm:spPr/>
      <dgm:t>
        <a:bodyPr/>
        <a:lstStyle/>
        <a:p>
          <a:endParaRPr lang="en-US"/>
        </a:p>
      </dgm:t>
    </dgm:pt>
    <dgm:pt modelId="{5AED1B85-01F5-45BA-AF14-2834255E4CA3}" type="pres">
      <dgm:prSet presAssocID="{79DD8C1A-BB1D-47B0-A34B-0AA635AB22D2}" presName="compositeShape" presStyleCnt="0">
        <dgm:presLayoutVars>
          <dgm:chMax val="7"/>
          <dgm:dir/>
          <dgm:resizeHandles val="exact"/>
        </dgm:presLayoutVars>
      </dgm:prSet>
      <dgm:spPr/>
    </dgm:pt>
    <dgm:pt modelId="{225B2998-74B0-4E6B-BB85-03B644DBB345}" type="pres">
      <dgm:prSet presAssocID="{8C1AF759-B84D-4F35-B3CC-5A6891FE69CB}" presName="circ1" presStyleLbl="vennNode1" presStyleIdx="0" presStyleCnt="4" custScaleY="142428" custLinFactNeighborY="-13932"/>
      <dgm:spPr/>
    </dgm:pt>
    <dgm:pt modelId="{4081F8CF-50B9-492B-85CF-1F95895E097D}" type="pres">
      <dgm:prSet presAssocID="{8C1AF759-B84D-4F35-B3CC-5A6891FE69CB}" presName="circ1Tx" presStyleLbl="revTx" presStyleIdx="0" presStyleCnt="0">
        <dgm:presLayoutVars>
          <dgm:chMax val="0"/>
          <dgm:chPref val="0"/>
          <dgm:bulletEnabled val="1"/>
        </dgm:presLayoutVars>
      </dgm:prSet>
      <dgm:spPr/>
    </dgm:pt>
    <dgm:pt modelId="{150B269C-6F39-4ADE-8BDE-228DF9C6BBD6}" type="pres">
      <dgm:prSet presAssocID="{971E6081-2C3F-406B-B773-6A23C1EFA653}" presName="circ2" presStyleLbl="vennNode1" presStyleIdx="1" presStyleCnt="4" custScaleX="153606"/>
      <dgm:spPr/>
    </dgm:pt>
    <dgm:pt modelId="{81D32DF9-C91B-4AC3-9EED-CE0B3B94CE5F}" type="pres">
      <dgm:prSet presAssocID="{971E6081-2C3F-406B-B773-6A23C1EFA653}" presName="circ2Tx" presStyleLbl="revTx" presStyleIdx="0" presStyleCnt="0">
        <dgm:presLayoutVars>
          <dgm:chMax val="0"/>
          <dgm:chPref val="0"/>
          <dgm:bulletEnabled val="1"/>
        </dgm:presLayoutVars>
      </dgm:prSet>
      <dgm:spPr/>
    </dgm:pt>
    <dgm:pt modelId="{E08F87AF-0634-43CC-8158-0F066A3DB995}" type="pres">
      <dgm:prSet presAssocID="{5B56D011-0761-4EC8-9C7F-54EC72C2C5AC}" presName="circ3" presStyleLbl="vennNode1" presStyleIdx="2" presStyleCnt="4" custScaleY="150962"/>
      <dgm:spPr/>
    </dgm:pt>
    <dgm:pt modelId="{554E798E-B46D-46CF-A7E2-C32A653E846C}" type="pres">
      <dgm:prSet presAssocID="{5B56D011-0761-4EC8-9C7F-54EC72C2C5AC}" presName="circ3Tx" presStyleLbl="revTx" presStyleIdx="0" presStyleCnt="0">
        <dgm:presLayoutVars>
          <dgm:chMax val="0"/>
          <dgm:chPref val="0"/>
          <dgm:bulletEnabled val="1"/>
        </dgm:presLayoutVars>
      </dgm:prSet>
      <dgm:spPr/>
    </dgm:pt>
    <dgm:pt modelId="{D2C8FD06-C00C-4CE9-AF38-B07E31662B5F}" type="pres">
      <dgm:prSet presAssocID="{EC860F0A-A540-4C87-8814-F85DEB836522}" presName="circ4" presStyleLbl="vennNode1" presStyleIdx="3" presStyleCnt="4" custScaleX="149520" custLinFactNeighborX="2167" custLinFactNeighborY="657"/>
      <dgm:spPr/>
    </dgm:pt>
    <dgm:pt modelId="{63AA92E5-C15A-4B3E-9623-7DF7330955FE}" type="pres">
      <dgm:prSet presAssocID="{EC860F0A-A540-4C87-8814-F85DEB836522}" presName="circ4Tx" presStyleLbl="revTx" presStyleIdx="0" presStyleCnt="0">
        <dgm:presLayoutVars>
          <dgm:chMax val="0"/>
          <dgm:chPref val="0"/>
          <dgm:bulletEnabled val="1"/>
        </dgm:presLayoutVars>
      </dgm:prSet>
      <dgm:spPr/>
    </dgm:pt>
  </dgm:ptLst>
  <dgm:cxnLst>
    <dgm:cxn modelId="{9C845D21-9B32-47CE-AD5E-C0934990B180}" srcId="{79DD8C1A-BB1D-47B0-A34B-0AA635AB22D2}" destId="{8C1AF759-B84D-4F35-B3CC-5A6891FE69CB}" srcOrd="0" destOrd="0" parTransId="{DC00643E-FB69-4690-82DD-FFEF176A27E6}" sibTransId="{7EDE1B8E-0535-42CB-B929-F2A8186E1CE6}"/>
    <dgm:cxn modelId="{E2F44525-A642-42E8-A385-00164F26BEB0}" type="presOf" srcId="{5B56D011-0761-4EC8-9C7F-54EC72C2C5AC}" destId="{E08F87AF-0634-43CC-8158-0F066A3DB995}" srcOrd="0" destOrd="0" presId="urn:microsoft.com/office/officeart/2005/8/layout/venn1"/>
    <dgm:cxn modelId="{58E7A226-829E-468C-9703-EDFEAB9F08B0}" srcId="{79DD8C1A-BB1D-47B0-A34B-0AA635AB22D2}" destId="{971E6081-2C3F-406B-B773-6A23C1EFA653}" srcOrd="1" destOrd="0" parTransId="{26C8F5ED-8AF4-4204-8A55-02DA2B85261D}" sibTransId="{CEBEC910-E85D-496B-BDD2-14EF7F37FF89}"/>
    <dgm:cxn modelId="{EBFD8D65-DEAE-4879-89D4-5D505A32EFE2}" type="presOf" srcId="{79DD8C1A-BB1D-47B0-A34B-0AA635AB22D2}" destId="{5AED1B85-01F5-45BA-AF14-2834255E4CA3}" srcOrd="0" destOrd="0" presId="urn:microsoft.com/office/officeart/2005/8/layout/venn1"/>
    <dgm:cxn modelId="{370A1C6E-DE0A-47D5-AF02-6DF5FD9BA741}" srcId="{79DD8C1A-BB1D-47B0-A34B-0AA635AB22D2}" destId="{5B56D011-0761-4EC8-9C7F-54EC72C2C5AC}" srcOrd="2" destOrd="0" parTransId="{A7BF3A4F-DA15-4CB3-BFE7-43653BE4726C}" sibTransId="{6D14D5B9-34C8-4085-85FE-980BA3AEEF57}"/>
    <dgm:cxn modelId="{EDAF7E70-AD67-4F93-AB06-E66E9034D22C}" type="presOf" srcId="{8C1AF759-B84D-4F35-B3CC-5A6891FE69CB}" destId="{225B2998-74B0-4E6B-BB85-03B644DBB345}" srcOrd="0" destOrd="0" presId="urn:microsoft.com/office/officeart/2005/8/layout/venn1"/>
    <dgm:cxn modelId="{DB495E97-E6F7-4E71-82F9-5682AD1B379C}" type="presOf" srcId="{8C1AF759-B84D-4F35-B3CC-5A6891FE69CB}" destId="{4081F8CF-50B9-492B-85CF-1F95895E097D}" srcOrd="1" destOrd="0" presId="urn:microsoft.com/office/officeart/2005/8/layout/venn1"/>
    <dgm:cxn modelId="{17DF5CBB-FD61-49D0-BD6B-A26324FA64F7}" type="presOf" srcId="{5B56D011-0761-4EC8-9C7F-54EC72C2C5AC}" destId="{554E798E-B46D-46CF-A7E2-C32A653E846C}" srcOrd="1" destOrd="0" presId="urn:microsoft.com/office/officeart/2005/8/layout/venn1"/>
    <dgm:cxn modelId="{EEF876CB-E159-4DD9-9208-185879E1096E}" type="presOf" srcId="{EC860F0A-A540-4C87-8814-F85DEB836522}" destId="{63AA92E5-C15A-4B3E-9623-7DF7330955FE}" srcOrd="1" destOrd="0" presId="urn:microsoft.com/office/officeart/2005/8/layout/venn1"/>
    <dgm:cxn modelId="{6E02CBCD-792E-4A19-B364-11E2B0518407}" type="presOf" srcId="{EC860F0A-A540-4C87-8814-F85DEB836522}" destId="{D2C8FD06-C00C-4CE9-AF38-B07E31662B5F}" srcOrd="0" destOrd="0" presId="urn:microsoft.com/office/officeart/2005/8/layout/venn1"/>
    <dgm:cxn modelId="{AC564AD0-0267-4F72-A8BC-E2BD5941ED0A}" type="presOf" srcId="{971E6081-2C3F-406B-B773-6A23C1EFA653}" destId="{150B269C-6F39-4ADE-8BDE-228DF9C6BBD6}" srcOrd="0" destOrd="0" presId="urn:microsoft.com/office/officeart/2005/8/layout/venn1"/>
    <dgm:cxn modelId="{DCD85FDE-3C2B-4F99-BFB1-A7AFAFDBC530}" srcId="{79DD8C1A-BB1D-47B0-A34B-0AA635AB22D2}" destId="{EC860F0A-A540-4C87-8814-F85DEB836522}" srcOrd="3" destOrd="0" parTransId="{8B3888EC-FF0F-45CC-9A7B-AFD163A98495}" sibTransId="{4A3A0D16-CCA4-4364-82E1-BAC760ED2412}"/>
    <dgm:cxn modelId="{47CDE3E0-E7CE-4A90-A632-9EFCE215D3C1}" type="presOf" srcId="{971E6081-2C3F-406B-B773-6A23C1EFA653}" destId="{81D32DF9-C91B-4AC3-9EED-CE0B3B94CE5F}" srcOrd="1" destOrd="0" presId="urn:microsoft.com/office/officeart/2005/8/layout/venn1"/>
    <dgm:cxn modelId="{4E1010A9-A5D9-405F-82D3-CAC84569198F}" type="presParOf" srcId="{5AED1B85-01F5-45BA-AF14-2834255E4CA3}" destId="{225B2998-74B0-4E6B-BB85-03B644DBB345}" srcOrd="0" destOrd="0" presId="urn:microsoft.com/office/officeart/2005/8/layout/venn1"/>
    <dgm:cxn modelId="{A9CF6A1E-64E4-482D-AF99-7A642FE7A6CA}" type="presParOf" srcId="{5AED1B85-01F5-45BA-AF14-2834255E4CA3}" destId="{4081F8CF-50B9-492B-85CF-1F95895E097D}" srcOrd="1" destOrd="0" presId="urn:microsoft.com/office/officeart/2005/8/layout/venn1"/>
    <dgm:cxn modelId="{C67BBCA9-DC2C-4885-8EAF-F0D54811981A}" type="presParOf" srcId="{5AED1B85-01F5-45BA-AF14-2834255E4CA3}" destId="{150B269C-6F39-4ADE-8BDE-228DF9C6BBD6}" srcOrd="2" destOrd="0" presId="urn:microsoft.com/office/officeart/2005/8/layout/venn1"/>
    <dgm:cxn modelId="{5FF39E09-7EEF-4B83-A4E3-4BDD455131B0}" type="presParOf" srcId="{5AED1B85-01F5-45BA-AF14-2834255E4CA3}" destId="{81D32DF9-C91B-4AC3-9EED-CE0B3B94CE5F}" srcOrd="3" destOrd="0" presId="urn:microsoft.com/office/officeart/2005/8/layout/venn1"/>
    <dgm:cxn modelId="{BC159900-4778-4AA3-B271-69F8B95FE589}" type="presParOf" srcId="{5AED1B85-01F5-45BA-AF14-2834255E4CA3}" destId="{E08F87AF-0634-43CC-8158-0F066A3DB995}" srcOrd="4" destOrd="0" presId="urn:microsoft.com/office/officeart/2005/8/layout/venn1"/>
    <dgm:cxn modelId="{8DF64F5A-2855-41A3-870F-E1C9EF1468B3}" type="presParOf" srcId="{5AED1B85-01F5-45BA-AF14-2834255E4CA3}" destId="{554E798E-B46D-46CF-A7E2-C32A653E846C}" srcOrd="5" destOrd="0" presId="urn:microsoft.com/office/officeart/2005/8/layout/venn1"/>
    <dgm:cxn modelId="{784864E3-96CB-44C4-91EB-A0CFFF59011B}" type="presParOf" srcId="{5AED1B85-01F5-45BA-AF14-2834255E4CA3}" destId="{D2C8FD06-C00C-4CE9-AF38-B07E31662B5F}" srcOrd="6" destOrd="0" presId="urn:microsoft.com/office/officeart/2005/8/layout/venn1"/>
    <dgm:cxn modelId="{CC88F807-CDB8-40B9-914B-FCC86E99C517}" type="presParOf" srcId="{5AED1B85-01F5-45BA-AF14-2834255E4CA3}" destId="{63AA92E5-C15A-4B3E-9623-7DF7330955FE}"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B2998-74B0-4E6B-BB85-03B644DBB345}">
      <dsp:nvSpPr>
        <dsp:cNvPr id="0" name=""/>
        <dsp:cNvSpPr/>
      </dsp:nvSpPr>
      <dsp:spPr>
        <a:xfrm>
          <a:off x="2575605" y="-630324"/>
          <a:ext cx="2942082" cy="419034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Physical materials</a:t>
          </a:r>
        </a:p>
      </dsp:txBody>
      <dsp:txXfrm>
        <a:off x="2915076" y="-66238"/>
        <a:ext cx="2263140" cy="1329629"/>
      </dsp:txXfrm>
    </dsp:sp>
    <dsp:sp modelId="{150B269C-6F39-4ADE-8BDE-228DF9C6BBD6}">
      <dsp:nvSpPr>
        <dsp:cNvPr id="0" name=""/>
        <dsp:cNvSpPr/>
      </dsp:nvSpPr>
      <dsp:spPr>
        <a:xfrm>
          <a:off x="3088344" y="1295114"/>
          <a:ext cx="4519214" cy="29420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Cultural norms</a:t>
          </a:r>
        </a:p>
      </dsp:txBody>
      <dsp:txXfrm>
        <a:off x="5521768" y="1634585"/>
        <a:ext cx="1738159" cy="2263140"/>
      </dsp:txXfrm>
    </dsp:sp>
    <dsp:sp modelId="{E08F87AF-0634-43CC-8158-0F066A3DB995}">
      <dsp:nvSpPr>
        <dsp:cNvPr id="0" name=""/>
        <dsp:cNvSpPr/>
      </dsp:nvSpPr>
      <dsp:spPr>
        <a:xfrm>
          <a:off x="2575605" y="1846748"/>
          <a:ext cx="2942082" cy="444142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Engineering processes</a:t>
          </a:r>
        </a:p>
      </dsp:txBody>
      <dsp:txXfrm>
        <a:off x="2915076" y="4280991"/>
        <a:ext cx="2263140" cy="1409298"/>
      </dsp:txXfrm>
    </dsp:sp>
    <dsp:sp modelId="{D2C8FD06-C00C-4CE9-AF38-B07E31662B5F}">
      <dsp:nvSpPr>
        <dsp:cNvPr id="0" name=""/>
        <dsp:cNvSpPr/>
      </dsp:nvSpPr>
      <dsp:spPr>
        <a:xfrm>
          <a:off x="609595" y="1314444"/>
          <a:ext cx="4399001" cy="294208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Social institutions</a:t>
          </a:r>
        </a:p>
      </dsp:txBody>
      <dsp:txXfrm>
        <a:off x="947980" y="1653915"/>
        <a:ext cx="1691923" cy="22631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8926BC6-528B-4676-85C4-5FEAADCEF0CE}" type="datetimeFigureOut">
              <a:rPr lang="en-US" smtClean="0"/>
              <a:pPr/>
              <a:t>7/10/21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F11934E-15E2-42CB-A190-58783247F31E}" type="slidenum">
              <a:rPr lang="en-US" smtClean="0"/>
              <a:pPr/>
              <a:t>‹#›</a:t>
            </a:fld>
            <a:endParaRPr lang="en-US"/>
          </a:p>
        </p:txBody>
      </p:sp>
    </p:spTree>
    <p:extLst>
      <p:ext uri="{BB962C8B-B14F-4D97-AF65-F5344CB8AC3E}">
        <p14:creationId xmlns:p14="http://schemas.microsoft.com/office/powerpoint/2010/main" val="10203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6BFE60B-9AA9-495F-9681-B6D7BBB2D727}" type="slidenum">
              <a:rPr lang="en-US"/>
              <a:pPr/>
              <a:t>7</a:t>
            </a:fld>
            <a:endParaRPr lang="en-US"/>
          </a:p>
        </p:txBody>
      </p:sp>
      <p:sp>
        <p:nvSpPr>
          <p:cNvPr id="34819" name="Rectangle 2"/>
          <p:cNvSpPr>
            <a:spLocks noGrp="1" noRot="1" noChangeAspect="1" noChangeArrowheads="1" noTextEdit="1"/>
          </p:cNvSpPr>
          <p:nvPr>
            <p:ph type="sldImg"/>
          </p:nvPr>
        </p:nvSpPr>
        <p:spPr>
          <a:xfrm>
            <a:off x="406400" y="698500"/>
            <a:ext cx="6197600" cy="3486150"/>
          </a:xfrm>
          <a:solidFill>
            <a:srgbClr val="FFFFFF"/>
          </a:solidFill>
          <a:ln/>
        </p:spPr>
      </p:sp>
      <p:sp>
        <p:nvSpPr>
          <p:cNvPr id="34820" name="Rectangle 3"/>
          <p:cNvSpPr>
            <a:spLocks noGrp="1" noChangeArrowheads="1"/>
          </p:cNvSpPr>
          <p:nvPr>
            <p:ph type="body" idx="1"/>
          </p:nvPr>
        </p:nvSpPr>
        <p:spPr>
          <a:xfrm>
            <a:off x="934112" y="4416099"/>
            <a:ext cx="5142177" cy="4182457"/>
          </a:xfrm>
          <a:solidFill>
            <a:srgbClr val="FFFFFF"/>
          </a:solidFill>
          <a:ln>
            <a:solidFill>
              <a:srgbClr val="000000"/>
            </a:solidFill>
          </a:ln>
        </p:spPr>
        <p:txBody>
          <a:bodyPr lIns="93172" tIns="46586" rIns="93172" bIns="46586"/>
          <a:lstStyle/>
          <a:p>
            <a:pPr eaLnBrk="1" hangingPunct="1"/>
            <a:endParaRPr lang="en-US"/>
          </a:p>
        </p:txBody>
      </p:sp>
    </p:spTree>
    <p:extLst>
      <p:ext uri="{BB962C8B-B14F-4D97-AF65-F5344CB8AC3E}">
        <p14:creationId xmlns:p14="http://schemas.microsoft.com/office/powerpoint/2010/main" val="278071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Creative destruction</a:t>
            </a:r>
          </a:p>
        </p:txBody>
      </p:sp>
      <p:sp>
        <p:nvSpPr>
          <p:cNvPr id="4" name="Slide Number Placeholder 3"/>
          <p:cNvSpPr>
            <a:spLocks noGrp="1"/>
          </p:cNvSpPr>
          <p:nvPr>
            <p:ph type="sldNum" sz="quarter" idx="10"/>
          </p:nvPr>
        </p:nvSpPr>
        <p:spPr/>
        <p:txBody>
          <a:bodyPr/>
          <a:lstStyle/>
          <a:p>
            <a:fld id="{0F11934E-15E2-42CB-A190-58783247F31E}" type="slidenum">
              <a:rPr lang="en-US" smtClean="0"/>
              <a:pPr/>
              <a:t>20</a:t>
            </a:fld>
            <a:endParaRPr lang="en-US"/>
          </a:p>
        </p:txBody>
      </p:sp>
    </p:spTree>
    <p:extLst>
      <p:ext uri="{BB962C8B-B14F-4D97-AF65-F5344CB8AC3E}">
        <p14:creationId xmlns:p14="http://schemas.microsoft.com/office/powerpoint/2010/main" val="273073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Entanglement</a:t>
            </a:r>
          </a:p>
          <a:p>
            <a:r>
              <a:rPr lang="en-US" dirty="0"/>
              <a:t>Copper needs charcoal for smelting</a:t>
            </a:r>
          </a:p>
          <a:p>
            <a:r>
              <a:rPr lang="en-US" dirty="0"/>
              <a:t>Clay bricks need fuel to be fired.</a:t>
            </a:r>
          </a:p>
          <a:p>
            <a:r>
              <a:rPr lang="en-US" dirty="0"/>
              <a:t>Alloys need</a:t>
            </a:r>
            <a:r>
              <a:rPr lang="en-US" baseline="0" dirty="0"/>
              <a:t> to be alloyed</a:t>
            </a:r>
            <a:endParaRPr lang="en-US" dirty="0"/>
          </a:p>
        </p:txBody>
      </p:sp>
      <p:sp>
        <p:nvSpPr>
          <p:cNvPr id="4" name="Slide Number Placeholder 3"/>
          <p:cNvSpPr>
            <a:spLocks noGrp="1"/>
          </p:cNvSpPr>
          <p:nvPr>
            <p:ph type="sldNum" sz="quarter" idx="10"/>
          </p:nvPr>
        </p:nvSpPr>
        <p:spPr/>
        <p:txBody>
          <a:bodyPr/>
          <a:lstStyle/>
          <a:p>
            <a:fld id="{0F11934E-15E2-42CB-A190-58783247F31E}" type="slidenum">
              <a:rPr lang="en-US" smtClean="0"/>
              <a:pPr/>
              <a:t>21</a:t>
            </a:fld>
            <a:endParaRPr lang="en-US"/>
          </a:p>
        </p:txBody>
      </p:sp>
    </p:spTree>
    <p:extLst>
      <p:ext uri="{BB962C8B-B14F-4D97-AF65-F5344CB8AC3E}">
        <p14:creationId xmlns:p14="http://schemas.microsoft.com/office/powerpoint/2010/main" val="2877581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(argumentation, advertising)</a:t>
            </a:r>
          </a:p>
        </p:txBody>
      </p:sp>
      <p:sp>
        <p:nvSpPr>
          <p:cNvPr id="4" name="Slide Number Placeholder 3"/>
          <p:cNvSpPr>
            <a:spLocks noGrp="1"/>
          </p:cNvSpPr>
          <p:nvPr>
            <p:ph type="sldNum" sz="quarter" idx="10"/>
          </p:nvPr>
        </p:nvSpPr>
        <p:spPr/>
        <p:txBody>
          <a:bodyPr/>
          <a:lstStyle/>
          <a:p>
            <a:fld id="{0F11934E-15E2-42CB-A190-58783247F31E}" type="slidenum">
              <a:rPr lang="en-US" smtClean="0"/>
              <a:pPr/>
              <a:t>22</a:t>
            </a:fld>
            <a:endParaRPr lang="en-US"/>
          </a:p>
        </p:txBody>
      </p:sp>
    </p:spTree>
    <p:extLst>
      <p:ext uri="{BB962C8B-B14F-4D97-AF65-F5344CB8AC3E}">
        <p14:creationId xmlns:p14="http://schemas.microsoft.com/office/powerpoint/2010/main" val="79736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So, this</a:t>
            </a:r>
            <a:r>
              <a:rPr lang="en-US" baseline="0" dirty="0"/>
              <a:t> means that materials impact our lives in both big and small ways – from buildings </a:t>
            </a:r>
            <a:r>
              <a:rPr lang="en-US" baseline="0"/>
              <a:t>to coins/phones. </a:t>
            </a:r>
            <a:endParaRPr lang="en-US"/>
          </a:p>
        </p:txBody>
      </p:sp>
      <p:sp>
        <p:nvSpPr>
          <p:cNvPr id="4" name="Slide Number Placeholder 3"/>
          <p:cNvSpPr>
            <a:spLocks noGrp="1"/>
          </p:cNvSpPr>
          <p:nvPr>
            <p:ph type="sldNum" sz="quarter" idx="10"/>
          </p:nvPr>
        </p:nvSpPr>
        <p:spPr/>
        <p:txBody>
          <a:bodyPr/>
          <a:lstStyle/>
          <a:p>
            <a:fld id="{0F11934E-15E2-42CB-A190-58783247F31E}" type="slidenum">
              <a:rPr lang="en-US" smtClean="0"/>
              <a:pPr/>
              <a:t>23</a:t>
            </a:fld>
            <a:endParaRPr lang="en-US"/>
          </a:p>
        </p:txBody>
      </p:sp>
    </p:spTree>
    <p:extLst>
      <p:ext uri="{BB962C8B-B14F-4D97-AF65-F5344CB8AC3E}">
        <p14:creationId xmlns:p14="http://schemas.microsoft.com/office/powerpoint/2010/main" val="425678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F11934E-15E2-42CB-A190-58783247F31E}" type="slidenum">
              <a:rPr lang="en-US" smtClean="0"/>
              <a:pPr/>
              <a:t>24</a:t>
            </a:fld>
            <a:endParaRPr lang="en-US"/>
          </a:p>
        </p:txBody>
      </p:sp>
    </p:spTree>
    <p:extLst>
      <p:ext uri="{BB962C8B-B14F-4D97-AF65-F5344CB8AC3E}">
        <p14:creationId xmlns:p14="http://schemas.microsoft.com/office/powerpoint/2010/main" val="158295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FC413BA-7789-48DA-B6C3-7315857C77A7}" type="slidenum">
              <a:rPr lang="en-US"/>
              <a:pPr/>
              <a:t>25</a:t>
            </a:fld>
            <a:endParaRPr lang="en-US" dirty="0"/>
          </a:p>
        </p:txBody>
      </p:sp>
      <p:sp>
        <p:nvSpPr>
          <p:cNvPr id="24579" name="Rectangle 2"/>
          <p:cNvSpPr>
            <a:spLocks noGrp="1" noRot="1" noChangeAspect="1" noChangeArrowheads="1" noTextEdit="1"/>
          </p:cNvSpPr>
          <p:nvPr>
            <p:ph type="sldImg"/>
          </p:nvPr>
        </p:nvSpPr>
        <p:spPr>
          <a:xfrm>
            <a:off x="406400" y="696913"/>
            <a:ext cx="6197600" cy="3486150"/>
          </a:xfrm>
          <a:ln/>
        </p:spPr>
      </p:sp>
      <p:sp>
        <p:nvSpPr>
          <p:cNvPr id="24580" name="Rectangle 3"/>
          <p:cNvSpPr>
            <a:spLocks noGrp="1" noChangeArrowheads="1"/>
          </p:cNvSpPr>
          <p:nvPr>
            <p:ph type="body" idx="1"/>
          </p:nvPr>
        </p:nvSpPr>
        <p:spPr>
          <a:noFill/>
          <a:ln/>
        </p:spPr>
        <p:txBody>
          <a:bodyPr/>
          <a:lstStyle/>
          <a:p>
            <a:pPr eaLnBrk="1" hangingPunct="1"/>
            <a:r>
              <a:rPr lang="en-US" dirty="0"/>
              <a:t>Why?</a:t>
            </a:r>
          </a:p>
          <a:p>
            <a:pPr eaLnBrk="1" hangingPunct="1"/>
            <a:endParaRPr lang="en-US" dirty="0"/>
          </a:p>
          <a:p>
            <a:pPr eaLnBrk="1" hangingPunct="1"/>
            <a:r>
              <a:rPr lang="en-US" dirty="0"/>
              <a:t>Materials are enabling – let us make things happen</a:t>
            </a:r>
          </a:p>
          <a:p>
            <a:pPr eaLnBrk="1" hangingPunct="1"/>
            <a:r>
              <a:rPr lang="en-US" dirty="0"/>
              <a:t>Eras of history designated by materials – stone, bronze, iron, </a:t>
            </a:r>
          </a:p>
        </p:txBody>
      </p:sp>
    </p:spTree>
    <p:extLst>
      <p:ext uri="{BB962C8B-B14F-4D97-AF65-F5344CB8AC3E}">
        <p14:creationId xmlns:p14="http://schemas.microsoft.com/office/powerpoint/2010/main" val="3192900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baseline="0" dirty="0"/>
          </a:p>
          <a:p>
            <a:r>
              <a:rPr lang="en-US" dirty="0">
                <a:solidFill>
                  <a:srgbClr val="FFFF00"/>
                </a:solidFill>
              </a:rPr>
              <a:t>AFFORDANCES???</a:t>
            </a:r>
          </a:p>
        </p:txBody>
      </p:sp>
      <p:sp>
        <p:nvSpPr>
          <p:cNvPr id="4" name="Slide Number Placeholder 3"/>
          <p:cNvSpPr>
            <a:spLocks noGrp="1"/>
          </p:cNvSpPr>
          <p:nvPr>
            <p:ph type="sldNum" sz="quarter" idx="10"/>
          </p:nvPr>
        </p:nvSpPr>
        <p:spPr/>
        <p:txBody>
          <a:bodyPr/>
          <a:lstStyle/>
          <a:p>
            <a:fld id="{AD5F1898-0544-4995-8632-EAF91A56B660}" type="slidenum">
              <a:rPr lang="en-US" smtClean="0"/>
              <a:pPr/>
              <a:t>26</a:t>
            </a:fld>
            <a:endParaRPr lang="en-US" dirty="0"/>
          </a:p>
        </p:txBody>
      </p:sp>
    </p:spTree>
    <p:extLst>
      <p:ext uri="{BB962C8B-B14F-4D97-AF65-F5344CB8AC3E}">
        <p14:creationId xmlns:p14="http://schemas.microsoft.com/office/powerpoint/2010/main" val="3881496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FC413BA-7789-48DA-B6C3-7315857C77A7}" type="slidenum">
              <a:rPr lang="en-US"/>
              <a:pPr/>
              <a:t>27</a:t>
            </a:fld>
            <a:endParaRPr lang="en-US" dirty="0"/>
          </a:p>
        </p:txBody>
      </p:sp>
      <p:sp>
        <p:nvSpPr>
          <p:cNvPr id="24579" name="Rectangle 2"/>
          <p:cNvSpPr>
            <a:spLocks noGrp="1" noRot="1" noChangeAspect="1" noChangeArrowheads="1" noTextEdit="1"/>
          </p:cNvSpPr>
          <p:nvPr>
            <p:ph type="sldImg"/>
          </p:nvPr>
        </p:nvSpPr>
        <p:spPr>
          <a:xfrm>
            <a:off x="406400" y="696913"/>
            <a:ext cx="6197600" cy="3486150"/>
          </a:xfrm>
          <a:ln/>
        </p:spPr>
      </p:sp>
      <p:sp>
        <p:nvSpPr>
          <p:cNvPr id="245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6663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To make a skyscraper that can not</a:t>
            </a:r>
            <a:r>
              <a:rPr lang="en-US" baseline="0" dirty="0"/>
              <a:t> sway in the wind or with an earthquake you need to make it stiff.  But then in earthquakes the entire building will move with the horizontal vibrations of the earth, which will be good for the skyscraper, but perhaps not for the occupants.</a:t>
            </a:r>
            <a:endParaRPr lang="en-US" dirty="0"/>
          </a:p>
        </p:txBody>
      </p:sp>
      <p:sp>
        <p:nvSpPr>
          <p:cNvPr id="4" name="Slide Number Placeholder 3"/>
          <p:cNvSpPr>
            <a:spLocks noGrp="1"/>
          </p:cNvSpPr>
          <p:nvPr>
            <p:ph type="sldNum" sz="quarter" idx="10"/>
          </p:nvPr>
        </p:nvSpPr>
        <p:spPr/>
        <p:txBody>
          <a:bodyPr/>
          <a:lstStyle/>
          <a:p>
            <a:fld id="{05BFC3C6-D1DA-F744-A765-3AD20D015703}" type="slidenum">
              <a:rPr lang="en-US" smtClean="0"/>
              <a:t>11</a:t>
            </a:fld>
            <a:endParaRPr lang="en-US"/>
          </a:p>
        </p:txBody>
      </p:sp>
    </p:spTree>
    <p:extLst>
      <p:ext uri="{BB962C8B-B14F-4D97-AF65-F5344CB8AC3E}">
        <p14:creationId xmlns:p14="http://schemas.microsoft.com/office/powerpoint/2010/main" val="35011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Find D30 video </a:t>
            </a:r>
          </a:p>
        </p:txBody>
      </p:sp>
      <p:sp>
        <p:nvSpPr>
          <p:cNvPr id="4" name="Slide Number Placeholder 3"/>
          <p:cNvSpPr>
            <a:spLocks noGrp="1"/>
          </p:cNvSpPr>
          <p:nvPr>
            <p:ph type="sldNum" sz="quarter" idx="10"/>
          </p:nvPr>
        </p:nvSpPr>
        <p:spPr/>
        <p:txBody>
          <a:bodyPr/>
          <a:lstStyle/>
          <a:p>
            <a:fld id="{2C1C9D18-35F4-3C44-B4D4-E79D15459DDB}" type="slidenum">
              <a:rPr lang="en-US" smtClean="0"/>
              <a:t>12</a:t>
            </a:fld>
            <a:endParaRPr lang="en-US"/>
          </a:p>
        </p:txBody>
      </p:sp>
    </p:spTree>
    <p:extLst>
      <p:ext uri="{BB962C8B-B14F-4D97-AF65-F5344CB8AC3E}">
        <p14:creationId xmlns:p14="http://schemas.microsoft.com/office/powerpoint/2010/main" val="288390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r>
              <a:rPr lang="en-US" b="1" dirty="0"/>
              <a:t>Embodied energy</a:t>
            </a:r>
            <a:r>
              <a:rPr lang="en-US" dirty="0"/>
              <a:t> is defined as the commercial energy (fossil fuels, nuclear, </a:t>
            </a:r>
            <a:r>
              <a:rPr lang="en-US" dirty="0" err="1"/>
              <a:t>etc</a:t>
            </a:r>
            <a:r>
              <a:rPr lang="en-US" dirty="0"/>
              <a:t>) that was used in the work to make any product, bring it to market, and dispose of it. Embodied energy is an accounting methodology which aims to find the sum total of the energy necessary for an entire product lifecycle. This lifecycle includes raw material extraction, transport,[1] manufacture, assembly, installation, disassembly, deconstruction and/or decomposition.</a:t>
            </a:r>
          </a:p>
          <a:p>
            <a:endParaRPr lang="en-US" dirty="0"/>
          </a:p>
        </p:txBody>
      </p:sp>
      <p:sp>
        <p:nvSpPr>
          <p:cNvPr id="4" name="Slide Number Placeholder 3"/>
          <p:cNvSpPr>
            <a:spLocks noGrp="1"/>
          </p:cNvSpPr>
          <p:nvPr>
            <p:ph type="sldNum" sz="quarter" idx="10"/>
          </p:nvPr>
        </p:nvSpPr>
        <p:spPr/>
        <p:txBody>
          <a:bodyPr/>
          <a:lstStyle/>
          <a:p>
            <a:fld id="{05BFC3C6-D1DA-F744-A765-3AD20D015703}" type="slidenum">
              <a:rPr lang="en-US" smtClean="0"/>
              <a:t>14</a:t>
            </a:fld>
            <a:endParaRPr lang="en-US"/>
          </a:p>
        </p:txBody>
      </p:sp>
    </p:spTree>
    <p:extLst>
      <p:ext uri="{BB962C8B-B14F-4D97-AF65-F5344CB8AC3E}">
        <p14:creationId xmlns:p14="http://schemas.microsoft.com/office/powerpoint/2010/main" val="2128072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BFC3C6-D1DA-F744-A765-3AD20D015703}" type="slidenum">
              <a:rPr lang="en-US" smtClean="0"/>
              <a:t>15</a:t>
            </a:fld>
            <a:endParaRPr lang="en-US"/>
          </a:p>
        </p:txBody>
      </p:sp>
    </p:spTree>
    <p:extLst>
      <p:ext uri="{BB962C8B-B14F-4D97-AF65-F5344CB8AC3E}">
        <p14:creationId xmlns:p14="http://schemas.microsoft.com/office/powerpoint/2010/main" val="3106387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FC413BA-7789-48DA-B6C3-7315857C77A7}" type="slidenum">
              <a:rPr lang="en-US"/>
              <a:pPr/>
              <a:t>16</a:t>
            </a:fld>
            <a:endParaRPr lang="en-US" dirty="0"/>
          </a:p>
        </p:txBody>
      </p:sp>
      <p:sp>
        <p:nvSpPr>
          <p:cNvPr id="24579" name="Rectangle 2"/>
          <p:cNvSpPr>
            <a:spLocks noGrp="1" noRot="1" noChangeAspect="1" noChangeArrowheads="1" noTextEdit="1"/>
          </p:cNvSpPr>
          <p:nvPr>
            <p:ph type="sldImg"/>
          </p:nvPr>
        </p:nvSpPr>
        <p:spPr>
          <a:xfrm>
            <a:off x="406400" y="696913"/>
            <a:ext cx="6197600" cy="3486150"/>
          </a:xfrm>
          <a:ln/>
        </p:spPr>
      </p:sp>
      <p:sp>
        <p:nvSpPr>
          <p:cNvPr id="24580" name="Rectangle 3"/>
          <p:cNvSpPr>
            <a:spLocks noGrp="1" noChangeArrowheads="1"/>
          </p:cNvSpPr>
          <p:nvPr>
            <p:ph type="body" idx="1"/>
          </p:nvPr>
        </p:nvSpPr>
        <p:spPr>
          <a:noFill/>
          <a:ln/>
        </p:spPr>
        <p:txBody>
          <a:bodyPr/>
          <a:lstStyle/>
          <a:p>
            <a:pPr eaLnBrk="1" hangingPunct="1"/>
            <a:r>
              <a:rPr lang="en-US" dirty="0"/>
              <a:t>Why?</a:t>
            </a:r>
          </a:p>
          <a:p>
            <a:pPr eaLnBrk="1" hangingPunct="1"/>
            <a:endParaRPr lang="en-US" dirty="0"/>
          </a:p>
          <a:p>
            <a:pPr eaLnBrk="1" hangingPunct="1"/>
            <a:r>
              <a:rPr lang="en-US" dirty="0"/>
              <a:t>Materials are enabling – let us make things happen</a:t>
            </a:r>
          </a:p>
          <a:p>
            <a:pPr eaLnBrk="1" hangingPunct="1"/>
            <a:r>
              <a:rPr lang="en-US" dirty="0"/>
              <a:t>Eras of history designated by materials – stone, bronze, iron, </a:t>
            </a:r>
          </a:p>
        </p:txBody>
      </p:sp>
    </p:spTree>
    <p:extLst>
      <p:ext uri="{BB962C8B-B14F-4D97-AF65-F5344CB8AC3E}">
        <p14:creationId xmlns:p14="http://schemas.microsoft.com/office/powerpoint/2010/main" val="423273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pitchFamily="34" charset="0"/>
              <a:buChar char="•"/>
              <a:tabLst/>
              <a:defRPr/>
            </a:pPr>
            <a:r>
              <a:rPr lang="en-US" sz="1200" dirty="0"/>
              <a:t>Government policies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pitchFamily="34" charset="0"/>
              <a:buChar char="•"/>
              <a:tabLst/>
              <a:defRPr/>
            </a:pPr>
            <a:r>
              <a:rPr kumimoji="0" lang="en-US" sz="1200" i="0" u="none" strike="noStrike" kern="1200" cap="none" spc="0" normalizeH="0" noProof="0" dirty="0">
                <a:ln>
                  <a:noFill/>
                </a:ln>
                <a:solidFill>
                  <a:schemeClr val="tx1"/>
                </a:solidFill>
                <a:effectLst/>
                <a:uLnTx/>
                <a:uFillTx/>
                <a:latin typeface="+mn-lt"/>
                <a:ea typeface="+mn-ea"/>
                <a:cs typeface="+mn-cs"/>
              </a:rPr>
              <a:t>Market forces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pitchFamily="34" charset="0"/>
              <a:buChar char="•"/>
              <a:tabLst/>
              <a:defRPr/>
            </a:pPr>
            <a:r>
              <a:rPr kumimoji="0" lang="en-US" sz="1200" i="0" u="none" strike="noStrike" kern="1200" cap="none" spc="0" normalizeH="0" noProof="0" dirty="0">
                <a:ln>
                  <a:noFill/>
                </a:ln>
                <a:solidFill>
                  <a:schemeClr val="tx1"/>
                </a:solidFill>
                <a:effectLst/>
                <a:uLnTx/>
                <a:uFillTx/>
                <a:latin typeface="+mn-lt"/>
                <a:ea typeface="+mn-ea"/>
                <a:cs typeface="+mn-cs"/>
              </a:rPr>
              <a:t>Organizations (factories, advertisers)</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pitchFamily="34" charset="0"/>
              <a:buChar char="•"/>
              <a:tabLst/>
              <a:defRPr/>
            </a:pPr>
            <a:endParaRPr kumimoji="0" lang="en-US" sz="1200" i="0" u="none" strike="noStrike" kern="1200" cap="none" spc="0" normalizeH="0" noProof="0" dirty="0">
              <a:ln>
                <a:noFill/>
              </a:ln>
              <a:solidFill>
                <a:schemeClr val="tx1"/>
              </a:solidFill>
              <a:effectLst/>
              <a:uLnTx/>
              <a:uFillTx/>
              <a:latin typeface="+mn-lt"/>
              <a:ea typeface="+mn-ea"/>
              <a:cs typeface="+mn-cs"/>
            </a:endParaRPr>
          </a:p>
          <a:p>
            <a:pPr eaLnBrk="1" hangingPunct="1"/>
            <a:r>
              <a:rPr lang="en-US" dirty="0"/>
              <a:t>Why?</a:t>
            </a:r>
          </a:p>
          <a:p>
            <a:pPr eaLnBrk="1" hangingPunct="1"/>
            <a:endParaRPr lang="en-US" dirty="0"/>
          </a:p>
          <a:p>
            <a:pPr eaLnBrk="1" hangingPunct="1"/>
            <a:r>
              <a:rPr lang="en-US" dirty="0"/>
              <a:t>Materials are enabling – let us make things happen</a:t>
            </a:r>
          </a:p>
          <a:p>
            <a:pPr eaLnBrk="1" hangingPunct="1"/>
            <a:r>
              <a:rPr lang="en-US" dirty="0"/>
              <a:t>Eras of history designated by materials – stone, bronze, iron, </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pitchFamily="34" charset="0"/>
              <a:buChar char="•"/>
              <a:tabLst/>
              <a:defRPr/>
            </a:pPr>
            <a:endParaRPr kumimoji="0" lang="en-US" sz="1200" i="0" u="none" strike="noStrike" kern="1200" cap="none" spc="0" normalizeH="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0F11934E-15E2-42CB-A190-58783247F31E}" type="slidenum">
              <a:rPr lang="en-US" smtClean="0"/>
              <a:pPr/>
              <a:t>17</a:t>
            </a:fld>
            <a:endParaRPr lang="en-US"/>
          </a:p>
        </p:txBody>
      </p:sp>
    </p:spTree>
    <p:extLst>
      <p:ext uri="{BB962C8B-B14F-4D97-AF65-F5344CB8AC3E}">
        <p14:creationId xmlns:p14="http://schemas.microsoft.com/office/powerpoint/2010/main" val="412606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Societies</a:t>
            </a:r>
            <a:r>
              <a:rPr lang="en-US" b="1" baseline="0" dirty="0"/>
              <a:t> are run by cultural forces. </a:t>
            </a:r>
            <a:r>
              <a:rPr lang="en-US" sz="1200" dirty="0"/>
              <a:t>Culture (religious beliefs, g</a:t>
            </a:r>
            <a:r>
              <a:rPr kumimoji="0" lang="en-US" sz="1200" i="0" u="none" strike="noStrike" kern="1200" cap="none" spc="0" normalizeH="0" baseline="0" noProof="0" dirty="0">
                <a:ln>
                  <a:noFill/>
                </a:ln>
                <a:solidFill>
                  <a:schemeClr val="tx1"/>
                </a:solidFill>
                <a:effectLst/>
                <a:uLnTx/>
                <a:uFillTx/>
                <a:latin typeface="+mn-lt"/>
                <a:ea typeface="+mn-ea"/>
                <a:cs typeface="+mn-cs"/>
              </a:rPr>
              <a:t>ender</a:t>
            </a:r>
            <a:r>
              <a:rPr kumimoji="0" lang="en-US" sz="1200" i="0" u="none" strike="noStrike" kern="1200" cap="none" spc="0" normalizeH="0" noProof="0" dirty="0">
                <a:ln>
                  <a:noFill/>
                </a:ln>
                <a:solidFill>
                  <a:schemeClr val="tx1"/>
                </a:solidFill>
                <a:effectLst/>
                <a:uLnTx/>
                <a:uFillTx/>
                <a:latin typeface="+mn-lt"/>
                <a:ea typeface="+mn-ea"/>
                <a:cs typeface="+mn-cs"/>
              </a:rPr>
              <a:t> norms)</a:t>
            </a:r>
          </a:p>
          <a:p>
            <a:endParaRPr lang="en-US" b="1" dirty="0"/>
          </a:p>
          <a:p>
            <a:endParaRPr lang="en-US" b="1" dirty="0"/>
          </a:p>
          <a:p>
            <a:r>
              <a:rPr lang="en-US" b="1" dirty="0"/>
              <a:t>Material culture</a:t>
            </a:r>
            <a:r>
              <a:rPr lang="en-US" dirty="0"/>
              <a:t> refers to the physical objects, resources, and spaces that people use to define their culture. These include homes, neighborhoods, cities, schools, churches, synagogues, temples, mosques, offices, factories and plants, tools, means of production, goods and products, stores, and so forth. All of these physical aspects of a culture help to define its members' behaviors and perceptions. For example, technology is a vital aspect of material culture in today's United States. American students must learn to use computers to survive in college and business, in contrast to young adults in the </a:t>
            </a:r>
            <a:r>
              <a:rPr lang="en-US" dirty="0" err="1"/>
              <a:t>Yanomamo</a:t>
            </a:r>
            <a:r>
              <a:rPr lang="en-US" dirty="0"/>
              <a:t> society in the Amazon who must learn to build weapons and hunt. </a:t>
            </a:r>
          </a:p>
          <a:p>
            <a:endParaRPr lang="en-US" dirty="0"/>
          </a:p>
          <a:p>
            <a:r>
              <a:rPr lang="en-US" b="1" dirty="0"/>
              <a:t>Non-material culture</a:t>
            </a:r>
            <a:r>
              <a:rPr lang="en-US" dirty="0"/>
              <a:t> refers to the nonphysical ideas that people have about their culture, including beliefs, values, rules, norms, morals, language, organizations, and institutions. For instance, the non-material cultural concept of </a:t>
            </a:r>
            <a:r>
              <a:rPr lang="en-US" i="1" dirty="0"/>
              <a:t>religion</a:t>
            </a:r>
            <a:r>
              <a:rPr lang="en-US" dirty="0"/>
              <a:t> consists of a set of ideas and beliefs about God, worship, morals, and ethics. These beliefs, then, determine how the culture responds to its religious topics, issues, and events. </a:t>
            </a:r>
          </a:p>
          <a:p>
            <a:r>
              <a:rPr lang="en-US" dirty="0"/>
              <a:t>When considering non-material culture, sociologists refer to several processes that a culture uses to shape its members' thoughts, feelings, and behaviors. Four of the most important of these are symbols, language, values, and norms.</a:t>
            </a:r>
          </a:p>
          <a:p>
            <a:endParaRPr lang="en-US" dirty="0"/>
          </a:p>
        </p:txBody>
      </p:sp>
      <p:sp>
        <p:nvSpPr>
          <p:cNvPr id="4" name="Slide Number Placeholder 3"/>
          <p:cNvSpPr>
            <a:spLocks noGrp="1"/>
          </p:cNvSpPr>
          <p:nvPr>
            <p:ph type="sldNum" sz="quarter" idx="10"/>
          </p:nvPr>
        </p:nvSpPr>
        <p:spPr/>
        <p:txBody>
          <a:bodyPr/>
          <a:lstStyle/>
          <a:p>
            <a:fld id="{0F11934E-15E2-42CB-A190-58783247F31E}" type="slidenum">
              <a:rPr lang="en-US" smtClean="0"/>
              <a:pPr/>
              <a:t>18</a:t>
            </a:fld>
            <a:endParaRPr lang="en-US"/>
          </a:p>
        </p:txBody>
      </p:sp>
    </p:spTree>
    <p:extLst>
      <p:ext uri="{BB962C8B-B14F-4D97-AF65-F5344CB8AC3E}">
        <p14:creationId xmlns:p14="http://schemas.microsoft.com/office/powerpoint/2010/main" val="54012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Symbolism</a:t>
            </a:r>
          </a:p>
          <a:p>
            <a:r>
              <a:rPr lang="en-US" dirty="0"/>
              <a:t>Value</a:t>
            </a:r>
          </a:p>
          <a:p>
            <a:endParaRPr lang="en-US" dirty="0"/>
          </a:p>
        </p:txBody>
      </p:sp>
      <p:sp>
        <p:nvSpPr>
          <p:cNvPr id="4" name="Slide Number Placeholder 3"/>
          <p:cNvSpPr>
            <a:spLocks noGrp="1"/>
          </p:cNvSpPr>
          <p:nvPr>
            <p:ph type="sldNum" sz="quarter" idx="10"/>
          </p:nvPr>
        </p:nvSpPr>
        <p:spPr/>
        <p:txBody>
          <a:bodyPr/>
          <a:lstStyle/>
          <a:p>
            <a:fld id="{0F11934E-15E2-42CB-A190-58783247F31E}" type="slidenum">
              <a:rPr lang="en-US" smtClean="0"/>
              <a:pPr/>
              <a:t>19</a:t>
            </a:fld>
            <a:endParaRPr lang="en-US"/>
          </a:p>
        </p:txBody>
      </p:sp>
    </p:spTree>
    <p:extLst>
      <p:ext uri="{BB962C8B-B14F-4D97-AF65-F5344CB8AC3E}">
        <p14:creationId xmlns:p14="http://schemas.microsoft.com/office/powerpoint/2010/main" val="4280115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DB779B-9D11-43AA-BA50-2E7AA4325CE3}" type="datetimeFigureOut">
              <a:rPr lang="en-US" smtClean="0"/>
              <a:pPr/>
              <a:t>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B779B-9D11-43AA-BA50-2E7AA4325CE3}" type="datetimeFigureOut">
              <a:rPr lang="en-US" smtClean="0"/>
              <a:pPr/>
              <a:t>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B779B-9D11-43AA-BA50-2E7AA4325CE3}" type="datetimeFigureOut">
              <a:rPr lang="en-US" smtClean="0"/>
              <a:pPr/>
              <a:t>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321"/>
            <a:ext cx="10363200" cy="5486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401360"/>
            <a:ext cx="5486400" cy="303960"/>
          </a:xfrm>
        </p:spPr>
        <p:txBody>
          <a:bodyPr/>
          <a:lstStyle>
            <a:lvl1pPr>
              <a:defRPr/>
            </a:lvl1pPr>
          </a:lstStyle>
          <a:p>
            <a:pPr>
              <a:defRPr/>
            </a:pPr>
            <a:r>
              <a:rPr lang="en-US"/>
              <a:t>Copyright </a:t>
            </a:r>
            <a:r>
              <a:rPr lang="en-US">
                <a:cs typeface="Times New Roman" pitchFamily="18" charset="0"/>
              </a:rPr>
              <a:t>© 2006 by Nelson, a division of Thomson Canada Limited</a:t>
            </a:r>
            <a:endParaRPr lang="en-US"/>
          </a:p>
        </p:txBody>
      </p:sp>
      <p:sp>
        <p:nvSpPr>
          <p:cNvPr id="4" name="Slide Number Placeholder 3"/>
          <p:cNvSpPr>
            <a:spLocks noGrp="1"/>
          </p:cNvSpPr>
          <p:nvPr>
            <p:ph type="sldNum" sz="quarter" idx="11"/>
          </p:nvPr>
        </p:nvSpPr>
        <p:spPr>
          <a:xfrm>
            <a:off x="10464800" y="6401360"/>
            <a:ext cx="812800" cy="303960"/>
          </a:xfrm>
          <a:prstGeom prst="rect">
            <a:avLst/>
          </a:prstGeom>
        </p:spPr>
        <p:txBody>
          <a:bodyPr/>
          <a:lstStyle>
            <a:lvl1pPr>
              <a:defRPr/>
            </a:lvl1pPr>
          </a:lstStyle>
          <a:p>
            <a:pPr>
              <a:defRPr/>
            </a:pPr>
            <a:r>
              <a:rPr lang="en-US"/>
              <a:t>6-</a:t>
            </a:r>
            <a:fld id="{4373C78C-B33F-4330-B801-B48E0D0F021A}" type="slidenum">
              <a:rPr lang="en-US"/>
              <a:pPr>
                <a:defRPr/>
              </a:pPr>
              <a:t>‹#›</a:t>
            </a:fld>
            <a:endParaRPr lang="en-US"/>
          </a:p>
        </p:txBody>
      </p:sp>
    </p:spTree>
    <p:extLst>
      <p:ext uri="{BB962C8B-B14F-4D97-AF65-F5344CB8AC3E}">
        <p14:creationId xmlns:p14="http://schemas.microsoft.com/office/powerpoint/2010/main" val="30633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DB779B-9D11-43AA-BA50-2E7AA4325CE3}" type="datetimeFigureOut">
              <a:rPr lang="en-US" smtClean="0"/>
              <a:pPr/>
              <a:t>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B779B-9D11-43AA-BA50-2E7AA4325CE3}" type="datetimeFigureOut">
              <a:rPr lang="en-US" smtClean="0"/>
              <a:pPr/>
              <a:t>7/10/21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DB779B-9D11-43AA-BA50-2E7AA4325CE3}" type="datetimeFigureOut">
              <a:rPr lang="en-US" smtClean="0"/>
              <a:pPr/>
              <a:t>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DB779B-9D11-43AA-BA50-2E7AA4325CE3}" type="datetimeFigureOut">
              <a:rPr lang="en-US" smtClean="0"/>
              <a:pPr/>
              <a:t>7/10/21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DB779B-9D11-43AA-BA50-2E7AA4325CE3}" type="datetimeFigureOut">
              <a:rPr lang="en-US" smtClean="0"/>
              <a:pPr/>
              <a:t>7/10/21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B779B-9D11-43AA-BA50-2E7AA4325CE3}" type="datetimeFigureOut">
              <a:rPr lang="en-US" smtClean="0"/>
              <a:pPr/>
              <a:t>7/10/21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DB779B-9D11-43AA-BA50-2E7AA4325CE3}" type="datetimeFigureOut">
              <a:rPr lang="en-US" smtClean="0"/>
              <a:pPr/>
              <a:t>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DB779B-9D11-43AA-BA50-2E7AA4325CE3}" type="datetimeFigureOut">
              <a:rPr lang="en-US" smtClean="0"/>
              <a:pPr/>
              <a:t>7/10/21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1E706-A85F-4AB4-81D5-A96CEB30FF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DB779B-9D11-43AA-BA50-2E7AA4325CE3}" type="datetimeFigureOut">
              <a:rPr lang="en-US" smtClean="0"/>
              <a:pPr/>
              <a:t>7/10/21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1E706-A85F-4AB4-81D5-A96CEB30FF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8" Type="http://schemas.openxmlformats.org/officeDocument/2006/relationships/hyperlink" Target="http://www.webanswers.com/post-images/5/5E/EB0F78A6-E6D2-136D-3770ADADD7EFBAFA.jpg" TargetMode="External"/><Relationship Id="rId3" Type="http://schemas.openxmlformats.org/officeDocument/2006/relationships/image" Target="../media/image24.jpeg"/><Relationship Id="rId7" Type="http://schemas.openxmlformats.org/officeDocument/2006/relationships/hyperlink" Target="http://1.bp.blogspot.com/_Jj4lDZWN9hs/TJtjbYPKe5I/AAAAAAAAATQ/o82h-4hs8XY/s1600/Marilyn-Monroe-Diamonds-29664.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hyperlink" Target="http://upload.wikimedia.org/wikipedia/commons/thumb/c/c7/Empire_State_Building_from_the_Top_of_the_Rock.jpg/180px-Empire_State_Building_from_the_Top_of_the_Rock.jpg" TargetMode="External"/><Relationship Id="rId4" Type="http://schemas.openxmlformats.org/officeDocument/2006/relationships/image" Target="../media/image25.jpeg"/><Relationship Id="rId9" Type="http://schemas.openxmlformats.org/officeDocument/2006/relationships/hyperlink" Target="http://www.waterwarcrimes.com/uploads/3/6/3/8/3638406/3074905.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hyperlink" Target="http://graphics8.nytimes.com/images/2006/12/17/weekinreview/17mcneil_CA0.600.jp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ucblibraries.colorado.edu/archives/images/Miners_1949StrikeAgainstThePotashCompanyofAmericainCarlsbandNew-Mexico_large.png"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commodityonline.com/images/21232354605103abfda606a.jpg" TargetMode="External"/><Relationship Id="rId5" Type="http://schemas.openxmlformats.org/officeDocument/2006/relationships/hyperlink" Target="http://farm4.staticflickr.com/3592/3504506171_db2e3cfc60_o.jpg" TargetMode="Externa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clio.missouristate.edu/wrmiller/HST/HST525/Carnegie.jpg" TargetMode="External"/><Relationship Id="rId5" Type="http://schemas.openxmlformats.org/officeDocument/2006/relationships/hyperlink" Target="http://assets4.designsponge.com/wp-content/uploads/2013/03/browniewise.jpg?73626" TargetMode="Externa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8" Type="http://schemas.openxmlformats.org/officeDocument/2006/relationships/hyperlink" Target="http://akvopedia.org/wiki/images/thumb/4/4e/Bush_pump.jpg/250px-Bush_pump.jpg" TargetMode="External"/><Relationship Id="rId3" Type="http://schemas.openxmlformats.org/officeDocument/2006/relationships/image" Target="../media/image37.jpeg"/><Relationship Id="rId7" Type="http://schemas.openxmlformats.org/officeDocument/2006/relationships/hyperlink" Target="http://news.bbcimg.co.uk/media/images/55447000/jpg/_55447048_jex_1171488_de46-1.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designecologysf.com/wp-content/uploads/2012/02/waterbottle-light.png" TargetMode="External"/><Relationship Id="rId5" Type="http://schemas.openxmlformats.org/officeDocument/2006/relationships/image" Target="../media/image39.pn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png"/><Relationship Id="rId4" Type="http://schemas.openxmlformats.org/officeDocument/2006/relationships/oleObject" Target="../embeddings/oleObject1.bin"/><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txBox="1"/>
          <p:nvPr/>
        </p:nvSpPr>
        <p:spPr>
          <a:xfrm>
            <a:off x="2266950" y="393701"/>
            <a:ext cx="6737422" cy="646331"/>
          </a:xfrm>
          <a:prstGeom prst="rect">
            <a:avLst/>
          </a:prstGeom>
          <a:noFill/>
        </p:spPr>
        <p:txBody>
          <a:bodyPr wrap="none" rtlCol="0">
            <a:spAutoFit/>
          </a:bodyPr>
          <a:lstStyle/>
          <a:p>
            <a:r>
              <a:rPr lang="en-US" sz="3600" b="1" dirty="0">
                <a:latin typeface="Optima"/>
              </a:rPr>
              <a:t>Materials Science and Engineering</a:t>
            </a:r>
          </a:p>
        </p:txBody>
      </p:sp>
      <p:sp>
        <p:nvSpPr>
          <p:cNvPr id="2" name="Content"/>
          <p:cNvSpPr txBox="1"/>
          <p:nvPr/>
        </p:nvSpPr>
        <p:spPr>
          <a:xfrm>
            <a:off x="2266951" y="1282700"/>
            <a:ext cx="7950199" cy="6370974"/>
          </a:xfrm>
          <a:prstGeom prst="rect">
            <a:avLst/>
          </a:prstGeom>
          <a:noFill/>
        </p:spPr>
        <p:txBody>
          <a:bodyPr wrap="square" rtlCol="0">
            <a:spAutoFit/>
          </a:bodyPr>
          <a:lstStyle/>
          <a:p>
            <a:r>
              <a:rPr lang="en-US" sz="2400" b="1" dirty="0">
                <a:latin typeface="Optima"/>
              </a:rPr>
              <a:t>Types of Materials</a:t>
            </a:r>
          </a:p>
          <a:p>
            <a:endParaRPr lang="en-US" sz="2400" b="1" dirty="0">
              <a:latin typeface="Optima"/>
            </a:endParaRPr>
          </a:p>
          <a:p>
            <a:r>
              <a:rPr lang="en-US" sz="2400" b="1" dirty="0">
                <a:latin typeface="Optima"/>
              </a:rPr>
              <a:t>Metals</a:t>
            </a:r>
          </a:p>
          <a:p>
            <a:endParaRPr lang="en-US" sz="2400" b="1" dirty="0">
              <a:latin typeface="Optima"/>
            </a:endParaRPr>
          </a:p>
          <a:p>
            <a:r>
              <a:rPr lang="en-US" sz="2400" b="1" dirty="0">
                <a:latin typeface="Optima"/>
              </a:rPr>
              <a:t>Ceramics</a:t>
            </a:r>
          </a:p>
          <a:p>
            <a:endParaRPr lang="en-US" sz="2400" b="1" dirty="0">
              <a:latin typeface="Optima"/>
            </a:endParaRPr>
          </a:p>
          <a:p>
            <a:r>
              <a:rPr lang="en-US" sz="2400" b="1" dirty="0">
                <a:latin typeface="Optima"/>
              </a:rPr>
              <a:t>Polymers</a:t>
            </a:r>
          </a:p>
          <a:p>
            <a:endParaRPr lang="en-US" sz="2400" b="1" dirty="0">
              <a:latin typeface="Optima"/>
            </a:endParaRPr>
          </a:p>
          <a:p>
            <a:r>
              <a:rPr lang="en-US" sz="2400" b="1" dirty="0">
                <a:latin typeface="Optima"/>
              </a:rPr>
              <a:t>Semiconductors</a:t>
            </a:r>
          </a:p>
          <a:p>
            <a:endParaRPr lang="en-US" sz="2400" b="1" dirty="0">
              <a:latin typeface="Optima"/>
            </a:endParaRPr>
          </a:p>
          <a:p>
            <a:r>
              <a:rPr lang="en-US" sz="2400" b="1" dirty="0">
                <a:latin typeface="Optima"/>
              </a:rPr>
              <a:t>Composites</a:t>
            </a:r>
          </a:p>
          <a:p>
            <a:endParaRPr lang="en-US" sz="2400" b="1" dirty="0">
              <a:latin typeface="Optima"/>
            </a:endParaRPr>
          </a:p>
          <a:p>
            <a:r>
              <a:rPr lang="en-US" sz="2400" b="1" dirty="0">
                <a:latin typeface="Optima"/>
              </a:rPr>
              <a:t>How do we describe them?</a:t>
            </a:r>
          </a:p>
          <a:p>
            <a:endParaRPr lang="en-US" sz="2400" b="1" dirty="0">
              <a:latin typeface="Optima"/>
            </a:endParaRPr>
          </a:p>
          <a:p>
            <a:endParaRPr lang="en-US" sz="2400" b="1" dirty="0">
              <a:latin typeface="Optima"/>
            </a:endParaRPr>
          </a:p>
          <a:p>
            <a:endParaRPr lang="en-US" sz="2400" b="1" dirty="0">
              <a:latin typeface="Optima"/>
            </a:endParaRPr>
          </a:p>
          <a:p>
            <a:endParaRPr lang="en-US" sz="2400" b="1" dirty="0">
              <a:latin typeface="Optima"/>
            </a:endParaRPr>
          </a:p>
        </p:txBody>
      </p:sp>
    </p:spTree>
    <p:extLst>
      <p:ext uri="{BB962C8B-B14F-4D97-AF65-F5344CB8AC3E}">
        <p14:creationId xmlns:p14="http://schemas.microsoft.com/office/powerpoint/2010/main" val="2878874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191264"/>
            <a:ext cx="8229600" cy="1143000"/>
          </a:xfrm>
        </p:spPr>
        <p:txBody>
          <a:bodyPr>
            <a:noAutofit/>
          </a:bodyPr>
          <a:lstStyle/>
          <a:p>
            <a:r>
              <a:rPr lang="en-US" sz="2800" b="1" dirty="0">
                <a:latin typeface="Optima"/>
                <a:cs typeface="Optima"/>
              </a:rPr>
              <a:t>Materials Selection in Engineering: Aerospace</a:t>
            </a:r>
          </a:p>
        </p:txBody>
      </p:sp>
      <p:sp>
        <p:nvSpPr>
          <p:cNvPr id="4" name="Content"/>
          <p:cNvSpPr>
            <a:spLocks noGrp="1"/>
          </p:cNvSpPr>
          <p:nvPr>
            <p:ph idx="1"/>
          </p:nvPr>
        </p:nvSpPr>
        <p:spPr>
          <a:xfrm>
            <a:off x="1981200" y="838201"/>
            <a:ext cx="8229600" cy="4525963"/>
          </a:xfrm>
        </p:spPr>
        <p:txBody>
          <a:bodyPr>
            <a:normAutofit/>
          </a:bodyPr>
          <a:lstStyle/>
          <a:p>
            <a:r>
              <a:rPr lang="en-US" sz="2400" dirty="0">
                <a:latin typeface="Optima"/>
                <a:cs typeface="Optima"/>
              </a:rPr>
              <a:t>What are the requirements?</a:t>
            </a:r>
          </a:p>
        </p:txBody>
      </p:sp>
      <p:pic>
        <p:nvPicPr>
          <p:cNvPr id="5" name="Image" descr="Photograph of Boeing 78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38364" y="1526177"/>
            <a:ext cx="6015037" cy="48114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7107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152642"/>
            <a:ext cx="8229600" cy="1143000"/>
          </a:xfrm>
        </p:spPr>
        <p:txBody>
          <a:bodyPr>
            <a:normAutofit/>
          </a:bodyPr>
          <a:lstStyle/>
          <a:p>
            <a:r>
              <a:rPr lang="en-US" sz="3600" b="1" dirty="0">
                <a:latin typeface="Optima"/>
                <a:cs typeface="Optima"/>
              </a:rPr>
              <a:t>Materials Selection in Engineering: Civil</a:t>
            </a:r>
          </a:p>
        </p:txBody>
      </p:sp>
      <p:sp>
        <p:nvSpPr>
          <p:cNvPr id="3" name="Content" descr="Cups that shows Magnetorheological Fluid with &quot;No Magnetic Field&quot; and when &quot;Magnetic Field On.&quot;"/>
          <p:cNvSpPr>
            <a:spLocks noGrp="1"/>
          </p:cNvSpPr>
          <p:nvPr>
            <p:ph idx="1"/>
          </p:nvPr>
        </p:nvSpPr>
        <p:spPr>
          <a:xfrm>
            <a:off x="1669925" y="1139477"/>
            <a:ext cx="5656430" cy="5236005"/>
          </a:xfrm>
        </p:spPr>
        <p:txBody>
          <a:bodyPr>
            <a:normAutofit/>
          </a:bodyPr>
          <a:lstStyle/>
          <a:p>
            <a:r>
              <a:rPr lang="en-US" sz="2400" dirty="0">
                <a:latin typeface="Optima"/>
                <a:cs typeface="Optima"/>
              </a:rPr>
              <a:t>Skyscrapers that can withstand earthquakes?</a:t>
            </a:r>
          </a:p>
          <a:p>
            <a:r>
              <a:rPr lang="en-US" sz="2400" dirty="0">
                <a:latin typeface="Optima"/>
                <a:cs typeface="Optima"/>
              </a:rPr>
              <a:t>Can we design a material with tunable stiffness?</a:t>
            </a:r>
          </a:p>
          <a:p>
            <a:pPr lvl="1"/>
            <a:r>
              <a:rPr lang="en-US" sz="2000" dirty="0" err="1">
                <a:latin typeface="Optima"/>
                <a:cs typeface="Optima"/>
              </a:rPr>
              <a:t>Magnetorheological</a:t>
            </a:r>
            <a:r>
              <a:rPr lang="en-US" sz="2000" dirty="0">
                <a:latin typeface="Optima"/>
                <a:cs typeface="Optima"/>
              </a:rPr>
              <a:t> Fluid</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9003" y="1028263"/>
            <a:ext cx="3142417" cy="2097921"/>
          </a:xfrm>
          <a:prstGeom prst="rect">
            <a:avLst/>
          </a:prstGeom>
        </p:spPr>
      </p:pic>
      <p:pic>
        <p:nvPicPr>
          <p:cNvPr id="8" name="Picture 7" descr="Graphic showing scattered dots with &quot;no field&quot; and dots that are lined up in rows and columns when &quot;field on.&quo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89002" y="1139476"/>
            <a:ext cx="3162300" cy="1778000"/>
          </a:xfrm>
          <a:prstGeom prst="rect">
            <a:avLst/>
          </a:prstGeom>
        </p:spPr>
      </p:pic>
      <p:grpSp>
        <p:nvGrpSpPr>
          <p:cNvPr id="13" name="Group 12" descr="Graphic that shows a cup of liquid metal with &quot;No Magnetic Field&quot; and when &quot;Magnetic Field On.&quot;"/>
          <p:cNvGrpSpPr/>
          <p:nvPr/>
        </p:nvGrpSpPr>
        <p:grpSpPr>
          <a:xfrm>
            <a:off x="2747077" y="3237550"/>
            <a:ext cx="6484320" cy="2874407"/>
            <a:chOff x="1223077" y="3113029"/>
            <a:chExt cx="6484320" cy="2874407"/>
          </a:xfrm>
        </p:grpSpPr>
        <p:pic>
          <p:nvPicPr>
            <p:cNvPr id="9" name="Picture 8" descr="smart-structure-cup.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23077" y="3481591"/>
              <a:ext cx="3060194" cy="2486408"/>
            </a:xfrm>
            <a:prstGeom prst="rect">
              <a:avLst/>
            </a:prstGeom>
          </p:spPr>
        </p:pic>
        <p:pic>
          <p:nvPicPr>
            <p:cNvPr id="10" name="Picture 9" descr="smart-structure-cup-dry.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94546" y="3481591"/>
              <a:ext cx="3112851" cy="2505845"/>
            </a:xfrm>
            <a:prstGeom prst="rect">
              <a:avLst/>
            </a:prstGeom>
          </p:spPr>
        </p:pic>
        <p:sp>
          <p:nvSpPr>
            <p:cNvPr id="11" name="TextBox 10"/>
            <p:cNvSpPr txBox="1"/>
            <p:nvPr/>
          </p:nvSpPr>
          <p:spPr>
            <a:xfrm>
              <a:off x="1942421" y="3113029"/>
              <a:ext cx="1886830" cy="369332"/>
            </a:xfrm>
            <a:prstGeom prst="rect">
              <a:avLst/>
            </a:prstGeom>
            <a:noFill/>
          </p:spPr>
          <p:txBody>
            <a:bodyPr wrap="none" rtlCol="0">
              <a:spAutoFit/>
            </a:bodyPr>
            <a:lstStyle/>
            <a:p>
              <a:r>
                <a:rPr lang="en-US" dirty="0"/>
                <a:t>No Magnetic Field</a:t>
              </a:r>
            </a:p>
          </p:txBody>
        </p:sp>
        <p:sp>
          <p:nvSpPr>
            <p:cNvPr id="12" name="TextBox 11"/>
            <p:cNvSpPr txBox="1"/>
            <p:nvPr/>
          </p:nvSpPr>
          <p:spPr>
            <a:xfrm>
              <a:off x="5207675" y="3129159"/>
              <a:ext cx="1890211" cy="369332"/>
            </a:xfrm>
            <a:prstGeom prst="rect">
              <a:avLst/>
            </a:prstGeom>
            <a:noFill/>
          </p:spPr>
          <p:txBody>
            <a:bodyPr wrap="none" rtlCol="0">
              <a:spAutoFit/>
            </a:bodyPr>
            <a:lstStyle/>
            <a:p>
              <a:r>
                <a:rPr lang="en-US" dirty="0"/>
                <a:t>Magnetic Field On</a:t>
              </a:r>
            </a:p>
          </p:txBody>
        </p:sp>
      </p:grpSp>
      <p:sp>
        <p:nvSpPr>
          <p:cNvPr id="14" name="URL"/>
          <p:cNvSpPr txBox="1"/>
          <p:nvPr/>
        </p:nvSpPr>
        <p:spPr>
          <a:xfrm>
            <a:off x="6994046" y="6524601"/>
            <a:ext cx="5221201" cy="276999"/>
          </a:xfrm>
          <a:prstGeom prst="rect">
            <a:avLst/>
          </a:prstGeom>
          <a:noFill/>
        </p:spPr>
        <p:txBody>
          <a:bodyPr wrap="none" rtlCol="0">
            <a:spAutoFit/>
          </a:bodyPr>
          <a:lstStyle/>
          <a:p>
            <a:r>
              <a:rPr lang="en-US" sz="1200" dirty="0"/>
              <a:t>http://</a:t>
            </a:r>
            <a:r>
              <a:rPr lang="en-US" sz="1200" dirty="0" err="1"/>
              <a:t>science.howstuffworks.com</a:t>
            </a:r>
            <a:r>
              <a:rPr lang="en-US" sz="1200" dirty="0"/>
              <a:t>/engineering/structural/smart-structure1.htm</a:t>
            </a:r>
          </a:p>
        </p:txBody>
      </p:sp>
    </p:spTree>
    <p:extLst>
      <p:ext uri="{BB962C8B-B14F-4D97-AF65-F5344CB8AC3E}">
        <p14:creationId xmlns:p14="http://schemas.microsoft.com/office/powerpoint/2010/main" val="378777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20918"/>
            <a:ext cx="8229600" cy="1143000"/>
          </a:xfrm>
        </p:spPr>
        <p:txBody>
          <a:bodyPr>
            <a:noAutofit/>
          </a:bodyPr>
          <a:lstStyle/>
          <a:p>
            <a:r>
              <a:rPr lang="en-US" sz="3200" b="1" dirty="0">
                <a:latin typeface="Optima"/>
                <a:cs typeface="Optima"/>
              </a:rPr>
              <a:t>Materials Selection: Shark proof </a:t>
            </a:r>
            <a:r>
              <a:rPr lang="en-US" sz="3200" b="1" dirty="0" err="1">
                <a:latin typeface="Optima"/>
                <a:cs typeface="Optima"/>
              </a:rPr>
              <a:t>westuit</a:t>
            </a:r>
            <a:r>
              <a:rPr lang="en-US" sz="3200" b="1" dirty="0">
                <a:latin typeface="Optima"/>
                <a:cs typeface="Optima"/>
              </a:rPr>
              <a:t>?</a:t>
            </a:r>
          </a:p>
        </p:txBody>
      </p:sp>
      <p:sp>
        <p:nvSpPr>
          <p:cNvPr id="3" name="Content"/>
          <p:cNvSpPr>
            <a:spLocks noGrp="1"/>
          </p:cNvSpPr>
          <p:nvPr>
            <p:ph idx="1"/>
          </p:nvPr>
        </p:nvSpPr>
        <p:spPr>
          <a:xfrm>
            <a:off x="1981200" y="914401"/>
            <a:ext cx="8229600" cy="761999"/>
          </a:xfrm>
        </p:spPr>
        <p:txBody>
          <a:bodyPr>
            <a:normAutofit/>
          </a:bodyPr>
          <a:lstStyle/>
          <a:p>
            <a:r>
              <a:rPr lang="en-US" sz="2000" dirty="0">
                <a:latin typeface="Optima"/>
                <a:cs typeface="Optima"/>
              </a:rPr>
              <a:t>Could you design a wetsuit that was flexible enough for swimming, but could withstand the impact of a shark’s bite?</a:t>
            </a:r>
          </a:p>
        </p:txBody>
      </p:sp>
      <p:pic>
        <p:nvPicPr>
          <p:cNvPr id="7" name="Picture 6" descr="Photograph of man surfing.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8619" y="1802190"/>
            <a:ext cx="2479524" cy="2479524"/>
          </a:xfrm>
          <a:prstGeom prst="rect">
            <a:avLst/>
          </a:prstGeom>
        </p:spPr>
      </p:pic>
      <p:pic>
        <p:nvPicPr>
          <p:cNvPr id="8" name="Picture 7" descr="Movie poster for JAWS in which a shark, below the water, is watching a person swim at the surface of an ocean."/>
          <p:cNvPicPr>
            <a:picLocks noChangeAspect="1"/>
          </p:cNvPicPr>
          <p:nvPr/>
        </p:nvPicPr>
        <p:blipFill>
          <a:blip r:embed="rId4"/>
          <a:stretch>
            <a:fillRect/>
          </a:stretch>
        </p:blipFill>
        <p:spPr>
          <a:xfrm>
            <a:off x="2209190" y="4281714"/>
            <a:ext cx="3175000" cy="1981200"/>
          </a:xfrm>
          <a:prstGeom prst="rect">
            <a:avLst/>
          </a:prstGeom>
        </p:spPr>
      </p:pic>
      <p:pic>
        <p:nvPicPr>
          <p:cNvPr id="5" name="Picture 4" descr="Graphic showing &quot;How D30 molecules work&quot; and &quot;How D30 works.&quot;"/>
          <p:cNvPicPr>
            <a:picLocks noChangeAspect="1"/>
          </p:cNvPicPr>
          <p:nvPr/>
        </p:nvPicPr>
        <p:blipFill>
          <a:blip r:embed="rId5"/>
          <a:stretch>
            <a:fillRect/>
          </a:stretch>
        </p:blipFill>
        <p:spPr>
          <a:xfrm>
            <a:off x="5384190" y="1908505"/>
            <a:ext cx="4914617" cy="3582618"/>
          </a:xfrm>
          <a:prstGeom prst="rect">
            <a:avLst/>
          </a:prstGeom>
        </p:spPr>
      </p:pic>
      <p:sp>
        <p:nvSpPr>
          <p:cNvPr id="6" name="URL"/>
          <p:cNvSpPr txBox="1"/>
          <p:nvPr/>
        </p:nvSpPr>
        <p:spPr>
          <a:xfrm>
            <a:off x="8252293" y="6217547"/>
            <a:ext cx="2189008" cy="369332"/>
          </a:xfrm>
          <a:prstGeom prst="rect">
            <a:avLst/>
          </a:prstGeom>
          <a:noFill/>
        </p:spPr>
        <p:txBody>
          <a:bodyPr wrap="none" rtlCol="0">
            <a:spAutoFit/>
          </a:bodyPr>
          <a:lstStyle/>
          <a:p>
            <a:r>
              <a:rPr lang="en-US" dirty="0"/>
              <a:t>http://www.d3o.com</a:t>
            </a:r>
          </a:p>
        </p:txBody>
      </p:sp>
    </p:spTree>
    <p:extLst>
      <p:ext uri="{BB962C8B-B14F-4D97-AF65-F5344CB8AC3E}">
        <p14:creationId xmlns:p14="http://schemas.microsoft.com/office/powerpoint/2010/main" val="4124006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57722"/>
            <a:ext cx="8229600" cy="1143000"/>
          </a:xfrm>
        </p:spPr>
        <p:txBody>
          <a:bodyPr>
            <a:normAutofit/>
          </a:bodyPr>
          <a:lstStyle/>
          <a:p>
            <a:r>
              <a:rPr lang="en-US" sz="3600" b="1" dirty="0">
                <a:latin typeface="Optima"/>
                <a:cs typeface="Optima"/>
              </a:rPr>
              <a:t>Materials Selection: Ashby Plots</a:t>
            </a:r>
          </a:p>
        </p:txBody>
      </p:sp>
      <p:pic>
        <p:nvPicPr>
          <p:cNvPr id="4" name="Picture 3" descr="Plot graph showing strength on the y-axis and density on the x-axis. Graph includes &quot;Foams,&quot; &quot;Natural materials,&quot; &quot;Polymers and elastomers,&quot; &quot;Composites,&quot; &quot;Ceramics,&quot; and &quot;Metals.&quot;"/>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86000" y="914400"/>
            <a:ext cx="7275976" cy="5318783"/>
          </a:xfrm>
          <a:prstGeom prst="rect">
            <a:avLst/>
          </a:prstGeom>
        </p:spPr>
      </p:pic>
      <p:sp>
        <p:nvSpPr>
          <p:cNvPr id="5" name="Source"/>
          <p:cNvSpPr txBox="1"/>
          <p:nvPr/>
        </p:nvSpPr>
        <p:spPr>
          <a:xfrm>
            <a:off x="8214366" y="6467004"/>
            <a:ext cx="3977634" cy="307777"/>
          </a:xfrm>
          <a:prstGeom prst="rect">
            <a:avLst/>
          </a:prstGeom>
          <a:noFill/>
        </p:spPr>
        <p:txBody>
          <a:bodyPr wrap="none" rtlCol="0">
            <a:spAutoFit/>
          </a:bodyPr>
          <a:lstStyle/>
          <a:p>
            <a:r>
              <a:rPr lang="en-US" sz="1400" dirty="0"/>
              <a:t>M. Ashby, </a:t>
            </a:r>
            <a:r>
              <a:rPr lang="en-US" sz="1400" i="1" dirty="0"/>
              <a:t>Materials Selection in Mechanical Design.</a:t>
            </a:r>
            <a:endParaRPr lang="en-US" sz="1400" dirty="0"/>
          </a:p>
        </p:txBody>
      </p:sp>
    </p:spTree>
    <p:extLst>
      <p:ext uri="{BB962C8B-B14F-4D97-AF65-F5344CB8AC3E}">
        <p14:creationId xmlns:p14="http://schemas.microsoft.com/office/powerpoint/2010/main" val="309081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119845"/>
            <a:ext cx="8229600" cy="1143000"/>
          </a:xfrm>
        </p:spPr>
        <p:txBody>
          <a:bodyPr>
            <a:normAutofit/>
          </a:bodyPr>
          <a:lstStyle/>
          <a:p>
            <a:r>
              <a:rPr lang="en-US" sz="4000" b="1" dirty="0">
                <a:latin typeface="Optima"/>
                <a:cs typeface="Optima"/>
              </a:rPr>
              <a:t>Materials Selection: Ashby Plots</a:t>
            </a:r>
          </a:p>
        </p:txBody>
      </p:sp>
      <p:pic>
        <p:nvPicPr>
          <p:cNvPr id="4" name="Picture 3" descr="Plot graph showing &quot;Young's modulus E&quot; on the y-axis and &quot;Embodied energy per cubic meter&quot; on the x-axis. Graph includes &quot;Foams,&quot; &quot;Natural materials,&quot; &quot;Nontechnical ceramics,&quot; &quot;Technical ceramics,&quot; &quot;Elastomers,&quot; &quot;Polymers,&quot; and &quot;Metals.&quo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4852" y="893656"/>
            <a:ext cx="7590351" cy="5594243"/>
          </a:xfrm>
          <a:prstGeom prst="rect">
            <a:avLst/>
          </a:prstGeom>
        </p:spPr>
      </p:pic>
      <p:sp>
        <p:nvSpPr>
          <p:cNvPr id="5" name="Source"/>
          <p:cNvSpPr txBox="1"/>
          <p:nvPr/>
        </p:nvSpPr>
        <p:spPr>
          <a:xfrm>
            <a:off x="8189827" y="6487899"/>
            <a:ext cx="3977634" cy="307777"/>
          </a:xfrm>
          <a:prstGeom prst="rect">
            <a:avLst/>
          </a:prstGeom>
          <a:noFill/>
        </p:spPr>
        <p:txBody>
          <a:bodyPr wrap="none" rtlCol="0">
            <a:spAutoFit/>
          </a:bodyPr>
          <a:lstStyle/>
          <a:p>
            <a:r>
              <a:rPr lang="en-US" sz="1400" dirty="0"/>
              <a:t>M. Ashby, </a:t>
            </a:r>
            <a:r>
              <a:rPr lang="en-US" sz="1400" i="1" dirty="0"/>
              <a:t>Materials Selection in Mechanical Design.</a:t>
            </a:r>
            <a:endParaRPr lang="en-US" sz="1400" dirty="0"/>
          </a:p>
        </p:txBody>
      </p:sp>
    </p:spTree>
    <p:extLst>
      <p:ext uri="{BB962C8B-B14F-4D97-AF65-F5344CB8AC3E}">
        <p14:creationId xmlns:p14="http://schemas.microsoft.com/office/powerpoint/2010/main" val="210477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titled &quot;IT Takes a Planet to Make a Gadget&quot; and shows the location where individual &quot;key materials used in electronics&quot; are mad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5240" y="-161545"/>
            <a:ext cx="8918036" cy="6745979"/>
          </a:xfrm>
          <a:prstGeom prst="rect">
            <a:avLst/>
          </a:prstGeom>
        </p:spPr>
      </p:pic>
    </p:spTree>
    <p:extLst>
      <p:ext uri="{BB962C8B-B14F-4D97-AF65-F5344CB8AC3E}">
        <p14:creationId xmlns:p14="http://schemas.microsoft.com/office/powerpoint/2010/main" val="110395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p:cNvSpPr>
            <a:spLocks noGrp="1" noChangeArrowheads="1"/>
          </p:cNvSpPr>
          <p:nvPr>
            <p:ph type="title" idx="4294967295"/>
          </p:nvPr>
        </p:nvSpPr>
        <p:spPr>
          <a:xfrm>
            <a:off x="2424114" y="324644"/>
            <a:ext cx="7252766" cy="970756"/>
          </a:xfrm>
        </p:spPr>
        <p:txBody>
          <a:bodyPr>
            <a:normAutofit/>
          </a:bodyPr>
          <a:lstStyle/>
          <a:p>
            <a:pPr algn="ctr" eaLnBrk="1" hangingPunct="1"/>
            <a:r>
              <a:rPr lang="en-US" sz="3600" b="1" dirty="0">
                <a:latin typeface="Optima"/>
                <a:cs typeface="Optima"/>
              </a:rPr>
              <a:t>The MSE Tetrahedra</a:t>
            </a:r>
          </a:p>
        </p:txBody>
      </p:sp>
      <p:sp>
        <p:nvSpPr>
          <p:cNvPr id="8195" name="Content"/>
          <p:cNvSpPr>
            <a:spLocks noChangeArrowheads="1"/>
          </p:cNvSpPr>
          <p:nvPr/>
        </p:nvSpPr>
        <p:spPr bwMode="auto">
          <a:xfrm>
            <a:off x="2634646" y="1447801"/>
            <a:ext cx="6737889" cy="1107996"/>
          </a:xfrm>
          <a:prstGeom prst="rect">
            <a:avLst/>
          </a:prstGeom>
          <a:noFill/>
          <a:ln w="9525">
            <a:noFill/>
            <a:miter lim="800000"/>
            <a:headEnd/>
            <a:tailEnd/>
          </a:ln>
        </p:spPr>
        <p:txBody>
          <a:bodyPr wrap="square" lIns="0" tIns="0" rIns="0" bIns="0">
            <a:spAutoFit/>
          </a:bodyPr>
          <a:lstStyle/>
          <a:p>
            <a:r>
              <a:rPr lang="en-US" sz="2400" b="1" dirty="0">
                <a:solidFill>
                  <a:srgbClr val="000000"/>
                </a:solidFill>
                <a:latin typeface="Optima"/>
                <a:cs typeface="Optima"/>
              </a:rPr>
              <a:t>From a Materials Engineering Perspective</a:t>
            </a:r>
          </a:p>
          <a:p>
            <a:endParaRPr lang="en-US" sz="2400" dirty="0">
              <a:latin typeface="Optima"/>
            </a:endParaRPr>
          </a:p>
          <a:p>
            <a:endParaRPr lang="en-US" sz="2400" b="1" dirty="0">
              <a:solidFill>
                <a:srgbClr val="4D4D4D"/>
              </a:solidFill>
              <a:latin typeface="Optima"/>
            </a:endParaRPr>
          </a:p>
        </p:txBody>
      </p:sp>
      <p:pic>
        <p:nvPicPr>
          <p:cNvPr id="2" name="Picture 1" descr="Image of tetrahedra listing points, &quot;properties,&quot; &quot;structure,&quot; &quot;processing,&quot; and &quot;performance.&quot;"/>
          <p:cNvPicPr>
            <a:picLocks noChangeAspect="1"/>
          </p:cNvPicPr>
          <p:nvPr/>
        </p:nvPicPr>
        <p:blipFill>
          <a:blip r:embed="rId3"/>
          <a:stretch>
            <a:fillRect/>
          </a:stretch>
        </p:blipFill>
        <p:spPr>
          <a:xfrm>
            <a:off x="3048000" y="2209800"/>
            <a:ext cx="5900530" cy="3962400"/>
          </a:xfrm>
          <a:prstGeom prst="rect">
            <a:avLst/>
          </a:prstGeom>
        </p:spPr>
      </p:pic>
    </p:spTree>
    <p:extLst>
      <p:ext uri="{BB962C8B-B14F-4D97-AF65-F5344CB8AC3E}">
        <p14:creationId xmlns:p14="http://schemas.microsoft.com/office/powerpoint/2010/main" val="157107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a:t>Materials have social lives</a:t>
            </a:r>
          </a:p>
        </p:txBody>
      </p:sp>
      <p:pic>
        <p:nvPicPr>
          <p:cNvPr id="14338" name="Picture 2" descr="Graphic that shows &quot;Scope for Action&quot; broken into &quot;Social Boundaries,&quot; &quot;Economic Boundaries,&quot; &quot;Political Boundaries,&quot; and &quot;Physical Boundaries.&quot;"/>
          <p:cNvPicPr>
            <a:picLocks noChangeAspect="1" noChangeArrowheads="1"/>
          </p:cNvPicPr>
          <p:nvPr/>
        </p:nvPicPr>
        <p:blipFill>
          <a:blip r:embed="rId3" cstate="print"/>
          <a:srcRect/>
          <a:stretch>
            <a:fillRect/>
          </a:stretch>
        </p:blipFill>
        <p:spPr bwMode="auto">
          <a:xfrm>
            <a:off x="3429000" y="1447800"/>
            <a:ext cx="4953000" cy="4953000"/>
          </a:xfrm>
          <a:prstGeom prst="rect">
            <a:avLst/>
          </a:prstGeom>
          <a:noFill/>
        </p:spPr>
      </p:pic>
      <p:sp>
        <p:nvSpPr>
          <p:cNvPr id="5" name="TextBox 4" descr="Graphic that shows &quot;Scope for Action&quot; separated into &quot;Social Boundaries,&quot; &quot;Economic Boundaries,&quot; &quot;Political Boundaries,&quot; and &quot;Physical Boundaries.&quot;">
            <a:extLst>
              <a:ext uri="{FF2B5EF4-FFF2-40B4-BE49-F238E27FC236}">
                <a16:creationId xmlns:a16="http://schemas.microsoft.com/office/drawing/2014/main" id="{2856C400-13B5-418D-9B1D-D415B7DE6F16}"/>
              </a:ext>
            </a:extLst>
          </p:cNvPr>
          <p:cNvSpPr txBox="1"/>
          <p:nvPr/>
        </p:nvSpPr>
        <p:spPr>
          <a:xfrm>
            <a:off x="4804542" y="6550223"/>
            <a:ext cx="7387458" cy="307777"/>
          </a:xfrm>
          <a:prstGeom prst="rect">
            <a:avLst/>
          </a:prstGeom>
          <a:noFill/>
        </p:spPr>
        <p:txBody>
          <a:bodyPr wrap="square">
            <a:spAutoFit/>
          </a:bodyPr>
          <a:lstStyle/>
          <a:p>
            <a:r>
              <a:rPr lang="en-US" sz="1400" dirty="0"/>
              <a:t>http://www.sswm.info/sites/default/files/toolbox/SEECON%202010%20System%20Boundaries.png</a:t>
            </a:r>
          </a:p>
        </p:txBody>
      </p:sp>
    </p:spTree>
    <p:extLst>
      <p:ext uri="{BB962C8B-B14F-4D97-AF65-F5344CB8AC3E}">
        <p14:creationId xmlns:p14="http://schemas.microsoft.com/office/powerpoint/2010/main" val="1897358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a:t>Materials have cultural meanings</a:t>
            </a:r>
          </a:p>
        </p:txBody>
      </p:sp>
      <p:pic>
        <p:nvPicPr>
          <p:cNvPr id="6" name="Picture 1" descr="Three identical images of cars made into one graphic that reads, &quot;freedom,&quot; &quot;status symbol,&quot; and &quot;polluter.&quot;"/>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828800" y="1447799"/>
            <a:ext cx="8610600" cy="2930900"/>
          </a:xfrm>
        </p:spPr>
      </p:pic>
      <p:pic>
        <p:nvPicPr>
          <p:cNvPr id="2050" name="Picture 2" descr="Image of a tattoo that reads &quot;trendy&quot; next to hands with henna designs that read &quot;traditional.&quot; Next, image of tattoo that reads &quot;traditional&quot; next to hands with henna designs that read &quot;trendy.&quot;"/>
          <p:cNvPicPr>
            <a:picLocks noChangeAspect="1" noChangeArrowheads="1"/>
          </p:cNvPicPr>
          <p:nvPr/>
        </p:nvPicPr>
        <p:blipFill>
          <a:blip r:embed="rId4" cstate="print"/>
          <a:srcRect/>
          <a:stretch>
            <a:fillRect/>
          </a:stretch>
        </p:blipFill>
        <p:spPr bwMode="auto">
          <a:xfrm>
            <a:off x="1752600" y="4572000"/>
            <a:ext cx="8686800" cy="2150859"/>
          </a:xfrm>
          <a:prstGeom prst="rect">
            <a:avLst/>
          </a:prstGeom>
          <a:noFill/>
          <a:ln>
            <a:solidFill>
              <a:schemeClr val="tx1"/>
            </a:solidFill>
          </a:ln>
        </p:spPr>
      </p:pic>
      <p:sp>
        <p:nvSpPr>
          <p:cNvPr id="7" name="TextBox 6">
            <a:extLst>
              <a:ext uri="{FF2B5EF4-FFF2-40B4-BE49-F238E27FC236}">
                <a16:creationId xmlns:a16="http://schemas.microsoft.com/office/drawing/2014/main" id="{27C13438-0CED-4371-9F6B-BAA6CD84E300}"/>
              </a:ext>
            </a:extLst>
          </p:cNvPr>
          <p:cNvSpPr txBox="1"/>
          <p:nvPr/>
        </p:nvSpPr>
        <p:spPr>
          <a:xfrm>
            <a:off x="3046686" y="3105835"/>
            <a:ext cx="6093372" cy="646331"/>
          </a:xfrm>
          <a:prstGeom prst="rect">
            <a:avLst/>
          </a:prstGeom>
          <a:noFill/>
        </p:spPr>
        <p:txBody>
          <a:bodyPr wrap="square">
            <a:spAutoFit/>
          </a:bodyPr>
          <a:lstStyle/>
          <a:p>
            <a:r>
              <a:rPr lang="en-US" dirty="0"/>
              <a:t>http://shrimptoastpie.files.wordpress.com/2011/01/trendy-traditional.jpg</a:t>
            </a:r>
          </a:p>
        </p:txBody>
      </p:sp>
    </p:spTree>
    <p:extLst>
      <p:ext uri="{BB962C8B-B14F-4D97-AF65-F5344CB8AC3E}">
        <p14:creationId xmlns:p14="http://schemas.microsoft.com/office/powerpoint/2010/main" val="130903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of Marilyn Monroe that reads &quot;Diamonds are a Girls Best Friend.&qu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3476" y="297466"/>
            <a:ext cx="4343400" cy="3350282"/>
          </a:xfrm>
          <a:prstGeom prst="rect">
            <a:avLst/>
          </a:prstGeom>
          <a:noFill/>
        </p:spPr>
      </p:pic>
      <p:pic>
        <p:nvPicPr>
          <p:cNvPr id="30724" name="Picture 4" descr="Photograph of the Colosseum. "/>
          <p:cNvPicPr>
            <a:picLocks noChangeAspect="1" noChangeArrowheads="1"/>
          </p:cNvPicPr>
          <p:nvPr/>
        </p:nvPicPr>
        <p:blipFill>
          <a:blip r:embed="rId4" cstate="print"/>
          <a:srcRect/>
          <a:stretch>
            <a:fillRect/>
          </a:stretch>
        </p:blipFill>
        <p:spPr bwMode="auto">
          <a:xfrm>
            <a:off x="5019373" y="304800"/>
            <a:ext cx="4120685" cy="2743200"/>
          </a:xfrm>
          <a:prstGeom prst="rect">
            <a:avLst/>
          </a:prstGeom>
          <a:noFill/>
        </p:spPr>
      </p:pic>
      <p:pic>
        <p:nvPicPr>
          <p:cNvPr id="30730" name="Picture 10" descr="Photograph of Queen Elizabeth II wearing a crown."/>
          <p:cNvPicPr>
            <a:picLocks noChangeAspect="1" noChangeArrowheads="1"/>
          </p:cNvPicPr>
          <p:nvPr/>
        </p:nvPicPr>
        <p:blipFill>
          <a:blip r:embed="rId5" cstate="print"/>
          <a:srcRect/>
          <a:stretch>
            <a:fillRect/>
          </a:stretch>
        </p:blipFill>
        <p:spPr bwMode="auto">
          <a:xfrm>
            <a:off x="945931" y="3794890"/>
            <a:ext cx="3880945" cy="2910710"/>
          </a:xfrm>
          <a:prstGeom prst="rect">
            <a:avLst/>
          </a:prstGeom>
          <a:noFill/>
        </p:spPr>
      </p:pic>
      <p:pic>
        <p:nvPicPr>
          <p:cNvPr id="30726" name="Picture 6" descr="Photograph of the Empire State Building."/>
          <p:cNvPicPr>
            <a:picLocks noChangeAspect="1" noChangeArrowheads="1"/>
          </p:cNvPicPr>
          <p:nvPr/>
        </p:nvPicPr>
        <p:blipFill>
          <a:blip r:embed="rId6" cstate="print"/>
          <a:srcRect/>
          <a:stretch>
            <a:fillRect/>
          </a:stretch>
        </p:blipFill>
        <p:spPr bwMode="auto">
          <a:xfrm>
            <a:off x="4982587" y="3200400"/>
            <a:ext cx="2628899" cy="3505200"/>
          </a:xfrm>
          <a:prstGeom prst="rect">
            <a:avLst/>
          </a:prstGeom>
          <a:noFill/>
        </p:spPr>
      </p:pic>
      <p:sp>
        <p:nvSpPr>
          <p:cNvPr id="7" name="TextBox 6">
            <a:extLst>
              <a:ext uri="{FF2B5EF4-FFF2-40B4-BE49-F238E27FC236}">
                <a16:creationId xmlns:a16="http://schemas.microsoft.com/office/drawing/2014/main" id="{9C1A30D6-DF2D-4FF8-B4E6-FFDE055B565C}"/>
              </a:ext>
            </a:extLst>
          </p:cNvPr>
          <p:cNvSpPr txBox="1"/>
          <p:nvPr/>
        </p:nvSpPr>
        <p:spPr>
          <a:xfrm>
            <a:off x="7924800" y="4114800"/>
            <a:ext cx="4267200" cy="3323987"/>
          </a:xfrm>
          <a:prstGeom prst="rect">
            <a:avLst/>
          </a:prstGeom>
          <a:noFill/>
        </p:spPr>
        <p:txBody>
          <a:bodyPr wrap="square">
            <a:spAutoFit/>
          </a:bodyPr>
          <a:lstStyle/>
          <a:p>
            <a:r>
              <a:rPr lang="en-US" sz="1400" dirty="0">
                <a:hlinkClick r:id="rId7"/>
              </a:rPr>
              <a:t>http://1.bp.blogspot.com/_Jj4lDZWN9hs/TJtjbYPKe5I/AAAAAAAAATQ/o82h-4hs8XY/s1600/Marilyn-Monroe-Diamonds-29664.jpg</a:t>
            </a:r>
            <a:endParaRPr lang="en-US" sz="1400" dirty="0"/>
          </a:p>
          <a:p>
            <a:r>
              <a:rPr lang="en-US" sz="1400" dirty="0">
                <a:hlinkClick r:id="rId8"/>
              </a:rPr>
              <a:t>http://www.webanswers.com/post-images/5/5E/EB0F78A6-E6D2-136D-3770ADADD7EFBAFA.jpg</a:t>
            </a:r>
            <a:endParaRPr lang="en-US" sz="1400" dirty="0"/>
          </a:p>
          <a:p>
            <a:r>
              <a:rPr lang="en-US" sz="1400" dirty="0">
                <a:hlinkClick r:id="rId9"/>
              </a:rPr>
              <a:t>http://www.waterwarcrimes.com/uploads/3/6/3/8/3638406/3074905.jpg</a:t>
            </a:r>
            <a:endParaRPr lang="en-US" sz="1400" dirty="0"/>
          </a:p>
          <a:p>
            <a:r>
              <a:rPr lang="en-US" sz="1400" dirty="0">
                <a:hlinkClick r:id="rId10"/>
              </a:rPr>
              <a:t>http://upload.wikimedia.org/wikipedia/commons/thumb/c/c7/Empire_State_Building_from_the_Top_of_the_Rock.jpg/180px-Empire_State_Building_from_the_Top_of_the_Rock.jpg</a:t>
            </a:r>
            <a:endParaRPr lang="en-US" sz="1400" dirty="0"/>
          </a:p>
          <a:p>
            <a:endParaRPr lang="en-US" sz="1400" dirty="0"/>
          </a:p>
          <a:p>
            <a:endParaRPr lang="en-US" sz="1400" dirty="0"/>
          </a:p>
          <a:p>
            <a:endParaRPr lang="en-US" sz="1400" dirty="0"/>
          </a:p>
        </p:txBody>
      </p:sp>
    </p:spTree>
    <p:extLst>
      <p:ext uri="{BB962C8B-B14F-4D97-AF65-F5344CB8AC3E}">
        <p14:creationId xmlns:p14="http://schemas.microsoft.com/office/powerpoint/2010/main" val="96173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normAutofit fontScale="90000"/>
          </a:bodyPr>
          <a:lstStyle/>
          <a:p>
            <a:r>
              <a:rPr lang="en-US" b="1" dirty="0">
                <a:latin typeface="Optima"/>
              </a:rPr>
              <a:t>Types of Materials</a:t>
            </a:r>
            <a:br>
              <a:rPr lang="en-US" b="1" dirty="0">
                <a:latin typeface="Optima"/>
              </a:rPr>
            </a:br>
            <a:endParaRPr lang="en-US" dirty="0"/>
          </a:p>
        </p:txBody>
      </p:sp>
      <p:sp>
        <p:nvSpPr>
          <p:cNvPr id="2" name="Content"/>
          <p:cNvSpPr txBox="1"/>
          <p:nvPr/>
        </p:nvSpPr>
        <p:spPr>
          <a:xfrm>
            <a:off x="2057401" y="990600"/>
            <a:ext cx="7950199" cy="6112442"/>
          </a:xfrm>
          <a:prstGeom prst="rect">
            <a:avLst/>
          </a:prstGeom>
          <a:noFill/>
        </p:spPr>
        <p:txBody>
          <a:bodyPr wrap="square" rtlCol="0">
            <a:spAutoFit/>
          </a:bodyPr>
          <a:lstStyle/>
          <a:p>
            <a:r>
              <a:rPr lang="en-US" sz="2400" b="1" dirty="0">
                <a:latin typeface="Optima"/>
              </a:rPr>
              <a:t>Metals</a:t>
            </a:r>
          </a:p>
          <a:p>
            <a:pPr marL="742950" lvl="1" indent="-285750">
              <a:lnSpc>
                <a:spcPct val="90000"/>
              </a:lnSpc>
              <a:buClr>
                <a:schemeClr val="tx1"/>
              </a:buClr>
              <a:buFont typeface="Arial"/>
              <a:buChar char="•"/>
            </a:pPr>
            <a:r>
              <a:rPr lang="en-US" sz="2000" dirty="0">
                <a:solidFill>
                  <a:srgbClr val="000000"/>
                </a:solidFill>
                <a:latin typeface="Optima"/>
                <a:cs typeface="Optima"/>
              </a:rPr>
              <a:t>High density, Strong, ductile</a:t>
            </a:r>
          </a:p>
          <a:p>
            <a:pPr marL="742950" lvl="1" indent="-285750">
              <a:lnSpc>
                <a:spcPct val="90000"/>
              </a:lnSpc>
              <a:buClr>
                <a:schemeClr val="tx1"/>
              </a:buClr>
              <a:buFont typeface="Arial"/>
              <a:buChar char="•"/>
            </a:pPr>
            <a:r>
              <a:rPr lang="en-US" sz="2000" dirty="0">
                <a:solidFill>
                  <a:srgbClr val="000000"/>
                </a:solidFill>
                <a:latin typeface="Optima"/>
                <a:cs typeface="Optima"/>
              </a:rPr>
              <a:t>High thermal &amp; electrical conductivity</a:t>
            </a:r>
          </a:p>
          <a:p>
            <a:pPr marL="742950" lvl="1" indent="-285750">
              <a:lnSpc>
                <a:spcPct val="90000"/>
              </a:lnSpc>
              <a:buClr>
                <a:schemeClr val="tx1"/>
              </a:buClr>
              <a:buFont typeface="Arial"/>
              <a:buChar char="•"/>
            </a:pPr>
            <a:r>
              <a:rPr lang="en-US" sz="2000" dirty="0">
                <a:solidFill>
                  <a:srgbClr val="000000"/>
                </a:solidFill>
                <a:latin typeface="Optima"/>
                <a:cs typeface="Optima"/>
              </a:rPr>
              <a:t>Opaque, reflective, </a:t>
            </a:r>
          </a:p>
          <a:p>
            <a:pPr marL="742950" lvl="1" indent="-285750">
              <a:lnSpc>
                <a:spcPct val="90000"/>
              </a:lnSpc>
              <a:buClr>
                <a:schemeClr val="tx1"/>
              </a:buClr>
              <a:buFont typeface="Arial"/>
              <a:buChar char="•"/>
            </a:pPr>
            <a:r>
              <a:rPr lang="en-US" sz="2000" dirty="0">
                <a:solidFill>
                  <a:srgbClr val="000000"/>
                </a:solidFill>
                <a:latin typeface="Optima"/>
                <a:cs typeface="Optima"/>
              </a:rPr>
              <a:t>Can corrode</a:t>
            </a:r>
            <a:endParaRPr lang="en-US" sz="2400" b="1" dirty="0">
              <a:latin typeface="Optima"/>
            </a:endParaRPr>
          </a:p>
          <a:p>
            <a:r>
              <a:rPr lang="en-US" sz="2400" b="1" dirty="0">
                <a:latin typeface="Optima"/>
              </a:rPr>
              <a:t>Ceramics</a:t>
            </a:r>
          </a:p>
          <a:p>
            <a:pPr marL="749300" lvl="1" indent="-292100">
              <a:lnSpc>
                <a:spcPct val="90000"/>
              </a:lnSpc>
              <a:buClr>
                <a:schemeClr val="tx1"/>
              </a:buClr>
              <a:buFont typeface="Arial"/>
              <a:buChar char="•"/>
            </a:pPr>
            <a:r>
              <a:rPr lang="en-US" sz="2000" dirty="0">
                <a:solidFill>
                  <a:srgbClr val="000000"/>
                </a:solidFill>
                <a:latin typeface="Optima"/>
                <a:cs typeface="Optima"/>
              </a:rPr>
              <a:t>Medium density</a:t>
            </a:r>
            <a:endParaRPr lang="en-US" sz="1600" dirty="0">
              <a:solidFill>
                <a:srgbClr val="000000"/>
              </a:solidFill>
              <a:latin typeface="Optima"/>
              <a:cs typeface="Optima"/>
            </a:endParaRPr>
          </a:p>
          <a:p>
            <a:pPr marL="742950" lvl="1" indent="-285750">
              <a:lnSpc>
                <a:spcPct val="90000"/>
              </a:lnSpc>
              <a:buClr>
                <a:schemeClr val="tx1"/>
              </a:buClr>
              <a:buFont typeface="Arial"/>
              <a:buChar char="•"/>
            </a:pPr>
            <a:r>
              <a:rPr lang="en-US" sz="2000" dirty="0">
                <a:solidFill>
                  <a:srgbClr val="000000"/>
                </a:solidFill>
                <a:latin typeface="Optima"/>
                <a:cs typeface="Optima"/>
              </a:rPr>
              <a:t>Brittle, glassy, inelastic</a:t>
            </a:r>
          </a:p>
          <a:p>
            <a:pPr marL="742950" lvl="1" indent="-285750">
              <a:lnSpc>
                <a:spcPct val="90000"/>
              </a:lnSpc>
              <a:buClr>
                <a:schemeClr val="tx1"/>
              </a:buClr>
              <a:buFont typeface="Arial"/>
              <a:buChar char="•"/>
            </a:pPr>
            <a:r>
              <a:rPr lang="en-US" sz="2000" dirty="0">
                <a:solidFill>
                  <a:srgbClr val="000000"/>
                </a:solidFill>
                <a:latin typeface="Optima"/>
                <a:cs typeface="Optima"/>
              </a:rPr>
              <a:t>Non-conducting (insulators)</a:t>
            </a:r>
          </a:p>
          <a:p>
            <a:pPr marL="742950" lvl="1" indent="-285750">
              <a:lnSpc>
                <a:spcPct val="90000"/>
              </a:lnSpc>
              <a:buClr>
                <a:schemeClr val="tx1"/>
              </a:buClr>
              <a:buFont typeface="Arial"/>
              <a:buChar char="•"/>
            </a:pPr>
            <a:r>
              <a:rPr lang="en-US" sz="2000" dirty="0">
                <a:solidFill>
                  <a:srgbClr val="000000"/>
                </a:solidFill>
                <a:latin typeface="Optima"/>
                <a:cs typeface="Optima"/>
              </a:rPr>
              <a:t>Corrosion resistant</a:t>
            </a:r>
            <a:endParaRPr lang="en-US" sz="2400" dirty="0">
              <a:latin typeface="Optima"/>
            </a:endParaRPr>
          </a:p>
          <a:p>
            <a:r>
              <a:rPr lang="en-US" sz="2400" b="1" dirty="0">
                <a:latin typeface="Optima"/>
              </a:rPr>
              <a:t>Polymers</a:t>
            </a:r>
          </a:p>
          <a:p>
            <a:pPr marL="742950" lvl="1" indent="-285750">
              <a:lnSpc>
                <a:spcPct val="90000"/>
              </a:lnSpc>
              <a:buClr>
                <a:schemeClr val="tx1"/>
              </a:buClr>
              <a:buFont typeface="Arial"/>
              <a:buChar char="•"/>
            </a:pPr>
            <a:r>
              <a:rPr lang="en-US" sz="2000" dirty="0">
                <a:solidFill>
                  <a:srgbClr val="000000"/>
                </a:solidFill>
                <a:latin typeface="Optima"/>
                <a:cs typeface="Optima"/>
              </a:rPr>
              <a:t>Soft, ductile, low strength, low density</a:t>
            </a:r>
          </a:p>
          <a:p>
            <a:pPr marL="742950" lvl="1" indent="-285750">
              <a:lnSpc>
                <a:spcPct val="90000"/>
              </a:lnSpc>
              <a:buClr>
                <a:schemeClr val="tx1"/>
              </a:buClr>
              <a:buFont typeface="Arial"/>
              <a:buChar char="•"/>
            </a:pPr>
            <a:r>
              <a:rPr lang="en-US" sz="2000" dirty="0">
                <a:solidFill>
                  <a:srgbClr val="000000"/>
                </a:solidFill>
                <a:latin typeface="Optima"/>
                <a:cs typeface="Optima"/>
              </a:rPr>
              <a:t>Thermal &amp; electrical insulators</a:t>
            </a:r>
          </a:p>
          <a:p>
            <a:pPr marL="742950" lvl="1" indent="-285750">
              <a:lnSpc>
                <a:spcPct val="90000"/>
              </a:lnSpc>
              <a:buClr>
                <a:schemeClr val="tx1"/>
              </a:buClr>
              <a:buFont typeface="Arial"/>
              <a:buChar char="•"/>
            </a:pPr>
            <a:r>
              <a:rPr lang="en-US" sz="2000" dirty="0">
                <a:solidFill>
                  <a:srgbClr val="000000"/>
                </a:solidFill>
                <a:latin typeface="Optima"/>
                <a:cs typeface="Optima"/>
              </a:rPr>
              <a:t>Optically translucent or transparent</a:t>
            </a:r>
          </a:p>
          <a:p>
            <a:pPr marL="742950" lvl="1" indent="-285750">
              <a:lnSpc>
                <a:spcPct val="90000"/>
              </a:lnSpc>
              <a:buClr>
                <a:schemeClr val="tx1"/>
              </a:buClr>
              <a:buFont typeface="Arial"/>
              <a:buChar char="•"/>
            </a:pPr>
            <a:r>
              <a:rPr lang="en-US" sz="2000" dirty="0">
                <a:solidFill>
                  <a:srgbClr val="000000"/>
                </a:solidFill>
                <a:latin typeface="Optima"/>
                <a:cs typeface="Optima"/>
              </a:rPr>
              <a:t>Corrosion resistant</a:t>
            </a:r>
            <a:endParaRPr lang="en-US" sz="2400" b="1" dirty="0">
              <a:latin typeface="Optima"/>
            </a:endParaRPr>
          </a:p>
          <a:p>
            <a:endParaRPr lang="en-US" sz="2400" b="1" dirty="0">
              <a:latin typeface="Optima"/>
            </a:endParaRPr>
          </a:p>
          <a:p>
            <a:endParaRPr lang="en-US" sz="2400" b="1" dirty="0">
              <a:latin typeface="Optima"/>
            </a:endParaRPr>
          </a:p>
          <a:p>
            <a:endParaRPr lang="en-US" sz="2400" b="1" dirty="0">
              <a:latin typeface="Optima"/>
            </a:endParaRPr>
          </a:p>
          <a:p>
            <a:endParaRPr lang="en-US" sz="2400" b="1" dirty="0">
              <a:latin typeface="Optima"/>
            </a:endParaRPr>
          </a:p>
        </p:txBody>
      </p:sp>
    </p:spTree>
    <p:extLst>
      <p:ext uri="{BB962C8B-B14F-4D97-AF65-F5344CB8AC3E}">
        <p14:creationId xmlns:p14="http://schemas.microsoft.com/office/powerpoint/2010/main" val="927525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txBox="1">
            <a:spLocks/>
          </p:cNvSpPr>
          <p:nvPr/>
        </p:nvSpPr>
        <p:spPr>
          <a:xfrm>
            <a:off x="6248400" y="274638"/>
            <a:ext cx="4191000" cy="2316162"/>
          </a:xfrm>
          <a:prstGeom prst="rect">
            <a:avLst/>
          </a:prstGeom>
        </p:spPr>
        <p:txBody>
          <a:bodyPr/>
          <a:lstStyle/>
          <a:p>
            <a:pPr algn="ctr">
              <a:spcBef>
                <a:spcPct val="0"/>
              </a:spcBef>
              <a:defRPr/>
            </a:pPr>
            <a:r>
              <a:rPr lang="en-US" sz="3600" dirty="0">
                <a:latin typeface="+mj-lt"/>
                <a:ea typeface="+mj-ea"/>
                <a:cs typeface="+mj-cs"/>
              </a:rPr>
              <a:t>Materials are part of social, political, and economic regimes</a:t>
            </a:r>
          </a:p>
        </p:txBody>
      </p:sp>
      <p:pic>
        <p:nvPicPr>
          <p:cNvPr id="29698" name="Picture 2" descr="Black and white photograph of miners sitting on railroad tracks in front of a trai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7563" y="274638"/>
            <a:ext cx="4923478" cy="2895600"/>
          </a:xfrm>
          <a:prstGeom prst="rect">
            <a:avLst/>
          </a:prstGeom>
          <a:noFill/>
        </p:spPr>
      </p:pic>
      <p:pic>
        <p:nvPicPr>
          <p:cNvPr id="29700" name="Picture 4" descr="Photograph of individuals striking across a street."/>
          <p:cNvPicPr>
            <a:picLocks noChangeAspect="1" noChangeArrowheads="1"/>
          </p:cNvPicPr>
          <p:nvPr/>
        </p:nvPicPr>
        <p:blipFill>
          <a:blip r:embed="rId4" cstate="print"/>
          <a:srcRect/>
          <a:stretch>
            <a:fillRect/>
          </a:stretch>
        </p:blipFill>
        <p:spPr bwMode="auto">
          <a:xfrm>
            <a:off x="1147563" y="3319777"/>
            <a:ext cx="4893258" cy="2593428"/>
          </a:xfrm>
          <a:prstGeom prst="rect">
            <a:avLst/>
          </a:prstGeom>
          <a:noFill/>
        </p:spPr>
      </p:pic>
      <p:pic>
        <p:nvPicPr>
          <p:cNvPr id="29702" name="Picture 6" descr="Photograph of a hand holding an ore over a river with others standing in the background."/>
          <p:cNvPicPr>
            <a:picLocks noChangeAspect="1" noChangeArrowheads="1"/>
          </p:cNvPicPr>
          <p:nvPr/>
        </p:nvPicPr>
        <p:blipFill>
          <a:blip r:embed="rId5" cstate="print"/>
          <a:srcRect/>
          <a:stretch>
            <a:fillRect/>
          </a:stretch>
        </p:blipFill>
        <p:spPr bwMode="auto">
          <a:xfrm>
            <a:off x="6245772" y="2280964"/>
            <a:ext cx="4916806" cy="2868137"/>
          </a:xfrm>
          <a:prstGeom prst="rect">
            <a:avLst/>
          </a:prstGeom>
          <a:noFill/>
        </p:spPr>
      </p:pic>
      <p:sp>
        <p:nvSpPr>
          <p:cNvPr id="7" name="TextBox 6">
            <a:extLst>
              <a:ext uri="{FF2B5EF4-FFF2-40B4-BE49-F238E27FC236}">
                <a16:creationId xmlns:a16="http://schemas.microsoft.com/office/drawing/2014/main" id="{D3339829-941F-4B5E-A166-4A94EDB0DAFF}"/>
              </a:ext>
            </a:extLst>
          </p:cNvPr>
          <p:cNvSpPr txBox="1"/>
          <p:nvPr/>
        </p:nvSpPr>
        <p:spPr>
          <a:xfrm>
            <a:off x="1752600" y="6272895"/>
            <a:ext cx="12039600" cy="738664"/>
          </a:xfrm>
          <a:prstGeom prst="rect">
            <a:avLst/>
          </a:prstGeom>
          <a:noFill/>
        </p:spPr>
        <p:txBody>
          <a:bodyPr wrap="square">
            <a:spAutoFit/>
          </a:bodyPr>
          <a:lstStyle/>
          <a:p>
            <a:r>
              <a:rPr lang="en-US" sz="1400" dirty="0">
                <a:hlinkClick r:id="rId6"/>
              </a:rPr>
              <a:t>http://ucblibraries.colorado.edu/archives/images/Miners_1949StrikeAgainstThePotashCompanyofAmericainCarlsbandNew-Mexico_large.png</a:t>
            </a:r>
            <a:endParaRPr lang="en-US" sz="1400" dirty="0"/>
          </a:p>
          <a:p>
            <a:r>
              <a:rPr lang="en-US" sz="1400" dirty="0">
                <a:hlinkClick r:id="rId7"/>
              </a:rPr>
              <a:t>http://graphics8.nytimes.com/images/2006/12/17/weekinreview/17mcneil_CA0.600.jpg</a:t>
            </a:r>
            <a:endParaRPr lang="en-US" sz="1400" dirty="0"/>
          </a:p>
          <a:p>
            <a:endParaRPr lang="en-US" sz="1400" dirty="0"/>
          </a:p>
        </p:txBody>
      </p:sp>
      <p:sp>
        <p:nvSpPr>
          <p:cNvPr id="9" name="TextBox 8">
            <a:extLst>
              <a:ext uri="{FF2B5EF4-FFF2-40B4-BE49-F238E27FC236}">
                <a16:creationId xmlns:a16="http://schemas.microsoft.com/office/drawing/2014/main" id="{C8D7A0C7-6355-495D-9283-7B01B01001C5}"/>
              </a:ext>
            </a:extLst>
          </p:cNvPr>
          <p:cNvSpPr txBox="1"/>
          <p:nvPr/>
        </p:nvSpPr>
        <p:spPr>
          <a:xfrm>
            <a:off x="1147563" y="5878078"/>
            <a:ext cx="6093372" cy="369332"/>
          </a:xfrm>
          <a:prstGeom prst="rect">
            <a:avLst/>
          </a:prstGeom>
          <a:noFill/>
        </p:spPr>
        <p:txBody>
          <a:bodyPr wrap="square">
            <a:spAutoFit/>
          </a:bodyPr>
          <a:lstStyle/>
          <a:p>
            <a:r>
              <a:rPr lang="en-US" dirty="0"/>
              <a:t>Canada: High strike rate now leading to factory occupations</a:t>
            </a:r>
          </a:p>
        </p:txBody>
      </p:sp>
    </p:spTree>
    <p:extLst>
      <p:ext uri="{BB962C8B-B14F-4D97-AF65-F5344CB8AC3E}">
        <p14:creationId xmlns:p14="http://schemas.microsoft.com/office/powerpoint/2010/main" val="774258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a:spLocks noGrp="1"/>
          </p:cNvSpPr>
          <p:nvPr>
            <p:ph type="title"/>
          </p:nvPr>
        </p:nvSpPr>
        <p:spPr/>
        <p:txBody>
          <a:bodyPr>
            <a:normAutofit/>
          </a:bodyPr>
          <a:lstStyle/>
          <a:p>
            <a:r>
              <a:rPr lang="en-US" dirty="0"/>
              <a:t>Materials have relationships to other materials</a:t>
            </a:r>
          </a:p>
        </p:txBody>
      </p:sp>
      <p:pic>
        <p:nvPicPr>
          <p:cNvPr id="37890" name="Picture 2" descr="Photograph of metal being poured into a mold."/>
          <p:cNvPicPr>
            <a:picLocks noChangeAspect="1" noChangeArrowheads="1"/>
          </p:cNvPicPr>
          <p:nvPr/>
        </p:nvPicPr>
        <p:blipFill>
          <a:blip r:embed="rId3" cstate="print"/>
          <a:srcRect/>
          <a:stretch>
            <a:fillRect/>
          </a:stretch>
        </p:blipFill>
        <p:spPr bwMode="auto">
          <a:xfrm>
            <a:off x="6096000" y="1871663"/>
            <a:ext cx="5191125" cy="3114675"/>
          </a:xfrm>
          <a:prstGeom prst="rect">
            <a:avLst/>
          </a:prstGeom>
          <a:noFill/>
        </p:spPr>
      </p:pic>
      <p:pic>
        <p:nvPicPr>
          <p:cNvPr id="37892" name="Picture 4" descr="Photograph of an individual bending over to adjust bricks in vegetation."/>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1871662"/>
            <a:ext cx="4152901" cy="3114676"/>
          </a:xfrm>
          <a:prstGeom prst="rect">
            <a:avLst/>
          </a:prstGeom>
          <a:noFill/>
        </p:spPr>
      </p:pic>
      <p:sp>
        <p:nvSpPr>
          <p:cNvPr id="6" name="TextBox 5">
            <a:extLst>
              <a:ext uri="{FF2B5EF4-FFF2-40B4-BE49-F238E27FC236}">
                <a16:creationId xmlns:a16="http://schemas.microsoft.com/office/drawing/2014/main" id="{1EDB9C47-BB94-4D92-BD46-51DF82444950}"/>
              </a:ext>
            </a:extLst>
          </p:cNvPr>
          <p:cNvSpPr txBox="1"/>
          <p:nvPr/>
        </p:nvSpPr>
        <p:spPr>
          <a:xfrm>
            <a:off x="6553200" y="6214030"/>
            <a:ext cx="8301858" cy="738664"/>
          </a:xfrm>
          <a:prstGeom prst="rect">
            <a:avLst/>
          </a:prstGeom>
          <a:noFill/>
        </p:spPr>
        <p:txBody>
          <a:bodyPr wrap="square">
            <a:spAutoFit/>
          </a:bodyPr>
          <a:lstStyle/>
          <a:p>
            <a:r>
              <a:rPr lang="en-US" sz="1400" dirty="0">
                <a:hlinkClick r:id="rId5"/>
              </a:rPr>
              <a:t>http://farm4.staticflickr.com/3592/3504506171_db2e3cfc60_o.jpg</a:t>
            </a:r>
            <a:endParaRPr lang="en-US" sz="1400" dirty="0"/>
          </a:p>
          <a:p>
            <a:r>
              <a:rPr lang="en-US" sz="1400" dirty="0">
                <a:hlinkClick r:id="rId6"/>
              </a:rPr>
              <a:t>http://www.commodityonline.com/images/21232354605103abfda606a.jpg</a:t>
            </a:r>
            <a:endParaRPr lang="en-US" sz="1400" dirty="0"/>
          </a:p>
          <a:p>
            <a:endParaRPr lang="en-US" sz="1400" dirty="0"/>
          </a:p>
        </p:txBody>
      </p:sp>
    </p:spTree>
    <p:extLst>
      <p:ext uri="{BB962C8B-B14F-4D97-AF65-F5344CB8AC3E}">
        <p14:creationId xmlns:p14="http://schemas.microsoft.com/office/powerpoint/2010/main" val="3979947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981200" y="533400"/>
            <a:ext cx="8229600" cy="1143000"/>
          </a:xfrm>
        </p:spPr>
        <p:txBody>
          <a:bodyPr>
            <a:normAutofit fontScale="90000"/>
          </a:bodyPr>
          <a:lstStyle/>
          <a:p>
            <a:pPr lvl="0"/>
            <a:r>
              <a:rPr lang="en-US" dirty="0"/>
              <a:t>What we can do with materials is shaped by human mediators </a:t>
            </a:r>
            <a:br>
              <a:rPr lang="en-US" dirty="0"/>
            </a:br>
            <a:endParaRPr lang="en-US" dirty="0"/>
          </a:p>
        </p:txBody>
      </p:sp>
      <p:pic>
        <p:nvPicPr>
          <p:cNvPr id="34818" name="Picture 2" descr="Photograph of Brownie Wise holding four containers of Tupperware."/>
          <p:cNvPicPr>
            <a:picLocks noChangeAspect="1" noChangeArrowheads="1"/>
          </p:cNvPicPr>
          <p:nvPr/>
        </p:nvPicPr>
        <p:blipFill>
          <a:blip r:embed="rId3" cstate="print"/>
          <a:srcRect/>
          <a:stretch>
            <a:fillRect/>
          </a:stretch>
        </p:blipFill>
        <p:spPr bwMode="auto">
          <a:xfrm>
            <a:off x="1784157" y="1743929"/>
            <a:ext cx="3581400" cy="4297680"/>
          </a:xfrm>
          <a:prstGeom prst="rect">
            <a:avLst/>
          </a:prstGeom>
          <a:noFill/>
        </p:spPr>
      </p:pic>
      <p:pic>
        <p:nvPicPr>
          <p:cNvPr id="34820" name="Picture 4" descr="Photograph of Andrew Carnegie that reads &quot;The Richest Man in the World.&quot;"/>
          <p:cNvPicPr>
            <a:picLocks noChangeAspect="1" noChangeArrowheads="1"/>
          </p:cNvPicPr>
          <p:nvPr/>
        </p:nvPicPr>
        <p:blipFill>
          <a:blip r:embed="rId4" cstate="print"/>
          <a:srcRect/>
          <a:stretch>
            <a:fillRect/>
          </a:stretch>
        </p:blipFill>
        <p:spPr bwMode="auto">
          <a:xfrm>
            <a:off x="5373440" y="2635469"/>
            <a:ext cx="5294560" cy="2514600"/>
          </a:xfrm>
          <a:prstGeom prst="rect">
            <a:avLst/>
          </a:prstGeom>
          <a:noFill/>
        </p:spPr>
      </p:pic>
      <p:sp>
        <p:nvSpPr>
          <p:cNvPr id="6" name="TextBox 5">
            <a:extLst>
              <a:ext uri="{FF2B5EF4-FFF2-40B4-BE49-F238E27FC236}">
                <a16:creationId xmlns:a16="http://schemas.microsoft.com/office/drawing/2014/main" id="{6411A7C8-8AF6-4779-8020-7AE2340425F5}"/>
              </a:ext>
            </a:extLst>
          </p:cNvPr>
          <p:cNvSpPr txBox="1"/>
          <p:nvPr/>
        </p:nvSpPr>
        <p:spPr>
          <a:xfrm>
            <a:off x="5562600" y="6324600"/>
            <a:ext cx="7733012" cy="738664"/>
          </a:xfrm>
          <a:prstGeom prst="rect">
            <a:avLst/>
          </a:prstGeom>
          <a:noFill/>
        </p:spPr>
        <p:txBody>
          <a:bodyPr wrap="square">
            <a:spAutoFit/>
          </a:bodyPr>
          <a:lstStyle/>
          <a:p>
            <a:r>
              <a:rPr lang="en-US" sz="1400" dirty="0">
                <a:hlinkClick r:id="rId5"/>
              </a:rPr>
              <a:t>http://assets4.designsponge.com/wp-content/uploads/2013/03/browniewise.jpg?73626</a:t>
            </a:r>
            <a:endParaRPr lang="en-US" sz="1400" dirty="0"/>
          </a:p>
          <a:p>
            <a:r>
              <a:rPr lang="en-US" sz="1400" dirty="0">
                <a:hlinkClick r:id="rId6"/>
              </a:rPr>
              <a:t>http://clio.missouristate.edu/wrmiller/HST/HST525/Carnegie.jpg</a:t>
            </a:r>
            <a:endParaRPr lang="en-US" sz="1400" dirty="0"/>
          </a:p>
          <a:p>
            <a:endParaRPr lang="en-US" sz="1400" dirty="0"/>
          </a:p>
        </p:txBody>
      </p:sp>
    </p:spTree>
    <p:extLst>
      <p:ext uri="{BB962C8B-B14F-4D97-AF65-F5344CB8AC3E}">
        <p14:creationId xmlns:p14="http://schemas.microsoft.com/office/powerpoint/2010/main" val="3342692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a:t>Materials affect how we think and interact with each other</a:t>
            </a:r>
          </a:p>
        </p:txBody>
      </p:sp>
      <p:pic>
        <p:nvPicPr>
          <p:cNvPr id="35846" name="Picture 6" descr="Photograph of an open ledger of characters and coin imag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9484" y="2748377"/>
            <a:ext cx="5245554" cy="3810001"/>
          </a:xfrm>
          <a:prstGeom prst="rect">
            <a:avLst/>
          </a:prstGeom>
          <a:noFill/>
        </p:spPr>
      </p:pic>
      <p:pic>
        <p:nvPicPr>
          <p:cNvPr id="35852" name="Picture 12" descr="Photograph of Lydian lion coins."/>
          <p:cNvPicPr>
            <a:picLocks noChangeAspect="1" noChangeArrowheads="1"/>
          </p:cNvPicPr>
          <p:nvPr/>
        </p:nvPicPr>
        <p:blipFill>
          <a:blip r:embed="rId4" cstate="print"/>
          <a:srcRect/>
          <a:stretch>
            <a:fillRect/>
          </a:stretch>
        </p:blipFill>
        <p:spPr bwMode="auto">
          <a:xfrm>
            <a:off x="5715000" y="1428524"/>
            <a:ext cx="4762500" cy="2333626"/>
          </a:xfrm>
          <a:prstGeom prst="rect">
            <a:avLst/>
          </a:prstGeom>
          <a:noFill/>
        </p:spPr>
      </p:pic>
      <p:sp>
        <p:nvSpPr>
          <p:cNvPr id="6" name="TextBox 5">
            <a:extLst>
              <a:ext uri="{FF2B5EF4-FFF2-40B4-BE49-F238E27FC236}">
                <a16:creationId xmlns:a16="http://schemas.microsoft.com/office/drawing/2014/main" id="{F55D2436-3006-409B-8645-E129616AC9C0}"/>
              </a:ext>
            </a:extLst>
          </p:cNvPr>
          <p:cNvSpPr txBox="1"/>
          <p:nvPr/>
        </p:nvSpPr>
        <p:spPr>
          <a:xfrm>
            <a:off x="8669311" y="6429473"/>
            <a:ext cx="3505200" cy="307777"/>
          </a:xfrm>
          <a:prstGeom prst="rect">
            <a:avLst/>
          </a:prstGeom>
          <a:noFill/>
        </p:spPr>
        <p:txBody>
          <a:bodyPr wrap="square">
            <a:spAutoFit/>
          </a:bodyPr>
          <a:lstStyle/>
          <a:p>
            <a:r>
              <a:rPr lang="en-US" sz="1400" dirty="0"/>
              <a:t>http://www.coincoin.com/bOkudToasenS.jpg</a:t>
            </a:r>
          </a:p>
        </p:txBody>
      </p:sp>
    </p:spTree>
    <p:extLst>
      <p:ext uri="{BB962C8B-B14F-4D97-AF65-F5344CB8AC3E}">
        <p14:creationId xmlns:p14="http://schemas.microsoft.com/office/powerpoint/2010/main" val="261980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cNvSpPr>
            <a:spLocks noGrp="1"/>
          </p:cNvSpPr>
          <p:nvPr>
            <p:ph type="title"/>
          </p:nvPr>
        </p:nvSpPr>
        <p:spPr>
          <a:xfrm>
            <a:off x="5829299" y="189534"/>
            <a:ext cx="5715000" cy="1325562"/>
          </a:xfrm>
        </p:spPr>
        <p:txBody>
          <a:bodyPr>
            <a:normAutofit fontScale="90000"/>
          </a:bodyPr>
          <a:lstStyle/>
          <a:p>
            <a:r>
              <a:rPr lang="en-US" dirty="0"/>
              <a:t>Some materials are more appropriate than others</a:t>
            </a:r>
          </a:p>
        </p:txBody>
      </p:sp>
      <p:pic>
        <p:nvPicPr>
          <p:cNvPr id="4" name="Picture 14" descr="Photograph of a woman and child operating a bush pump."/>
          <p:cNvPicPr>
            <a:picLocks noChangeAspect="1" noChangeArrowheads="1"/>
          </p:cNvPicPr>
          <p:nvPr/>
        </p:nvPicPr>
        <p:blipFill>
          <a:blip r:embed="rId3" cstate="print"/>
          <a:srcRect/>
          <a:stretch>
            <a:fillRect/>
          </a:stretch>
        </p:blipFill>
        <p:spPr bwMode="auto">
          <a:xfrm>
            <a:off x="6711890" y="1482852"/>
            <a:ext cx="4178419" cy="4429126"/>
          </a:xfrm>
          <a:prstGeom prst="rect">
            <a:avLst/>
          </a:prstGeom>
          <a:noFill/>
        </p:spPr>
      </p:pic>
      <p:pic>
        <p:nvPicPr>
          <p:cNvPr id="40962" name="Picture 2" descr="Photograph of a water bottle ligh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01691" y="3758034"/>
            <a:ext cx="2514600" cy="2977817"/>
          </a:xfrm>
          <a:prstGeom prst="rect">
            <a:avLst/>
          </a:prstGeom>
          <a:noFill/>
        </p:spPr>
      </p:pic>
      <p:pic>
        <p:nvPicPr>
          <p:cNvPr id="40964" name="Picture 4" descr="Photograph of man standing next to a water bottle ligh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301691" y="226405"/>
            <a:ext cx="4050887" cy="3429512"/>
          </a:xfrm>
          <a:prstGeom prst="rect">
            <a:avLst/>
          </a:prstGeom>
          <a:noFill/>
        </p:spPr>
      </p:pic>
      <p:sp>
        <p:nvSpPr>
          <p:cNvPr id="8" name="TextBox 7">
            <a:extLst>
              <a:ext uri="{FF2B5EF4-FFF2-40B4-BE49-F238E27FC236}">
                <a16:creationId xmlns:a16="http://schemas.microsoft.com/office/drawing/2014/main" id="{6CFCC8B6-6ED4-4E73-A71E-F3EF424A109B}"/>
              </a:ext>
            </a:extLst>
          </p:cNvPr>
          <p:cNvSpPr txBox="1"/>
          <p:nvPr/>
        </p:nvSpPr>
        <p:spPr>
          <a:xfrm>
            <a:off x="5029200" y="6019800"/>
            <a:ext cx="8382000" cy="954107"/>
          </a:xfrm>
          <a:prstGeom prst="rect">
            <a:avLst/>
          </a:prstGeom>
          <a:noFill/>
        </p:spPr>
        <p:txBody>
          <a:bodyPr wrap="square">
            <a:spAutoFit/>
          </a:bodyPr>
          <a:lstStyle/>
          <a:p>
            <a:r>
              <a:rPr lang="en-US" sz="1400" dirty="0">
                <a:hlinkClick r:id="rId6"/>
              </a:rPr>
              <a:t>http://www.designecologysf.com/wp-content/uploads/2012/02/waterbottle-light.png</a:t>
            </a:r>
            <a:endParaRPr lang="en-US" sz="1400" dirty="0"/>
          </a:p>
          <a:p>
            <a:r>
              <a:rPr lang="en-US" sz="1400" dirty="0">
                <a:hlinkClick r:id="rId7"/>
              </a:rPr>
              <a:t>http://news.bbcimg.co.uk/media/images/55447000/jpg/_55447048_jex_1171488_de46-1.jpg</a:t>
            </a:r>
            <a:endParaRPr lang="en-US" sz="1400" dirty="0"/>
          </a:p>
          <a:p>
            <a:r>
              <a:rPr lang="en-US" sz="1400" dirty="0">
                <a:hlinkClick r:id="rId8"/>
              </a:rPr>
              <a:t>http://akvopedia.org/wiki/images/thumb/4/4e/Bush_pump.jpg/250px-Bush_pump.jpg</a:t>
            </a:r>
            <a:endParaRPr lang="en-US" sz="1400" dirty="0"/>
          </a:p>
          <a:p>
            <a:endParaRPr lang="en-US" sz="1400" dirty="0"/>
          </a:p>
        </p:txBody>
      </p:sp>
    </p:spTree>
    <p:extLst>
      <p:ext uri="{BB962C8B-B14F-4D97-AF65-F5344CB8AC3E}">
        <p14:creationId xmlns:p14="http://schemas.microsoft.com/office/powerpoint/2010/main" val="4012549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p:cNvSpPr>
            <a:spLocks noGrp="1" noChangeArrowheads="1"/>
          </p:cNvSpPr>
          <p:nvPr>
            <p:ph type="title" idx="4294967295"/>
          </p:nvPr>
        </p:nvSpPr>
        <p:spPr>
          <a:xfrm>
            <a:off x="2424114" y="324644"/>
            <a:ext cx="7165975" cy="639763"/>
          </a:xfrm>
        </p:spPr>
        <p:txBody>
          <a:bodyPr>
            <a:normAutofit fontScale="90000"/>
          </a:bodyPr>
          <a:lstStyle/>
          <a:p>
            <a:pPr algn="ctr" eaLnBrk="1" hangingPunct="1"/>
            <a:br>
              <a:rPr lang="en-US" sz="3600" b="1" dirty="0">
                <a:latin typeface="Optima"/>
                <a:cs typeface="Optima"/>
              </a:rPr>
            </a:br>
            <a:r>
              <a:rPr lang="en-US" sz="3600" b="1" dirty="0">
                <a:latin typeface="Optima"/>
                <a:cs typeface="Optima"/>
              </a:rPr>
              <a:t>The MSE </a:t>
            </a:r>
            <a:r>
              <a:rPr lang="en-US" sz="3600" b="1" dirty="0" err="1">
                <a:latin typeface="Optima"/>
                <a:cs typeface="Optima"/>
              </a:rPr>
              <a:t>Tetrahedra</a:t>
            </a:r>
            <a:r>
              <a:rPr lang="en-US" sz="3600" b="1" dirty="0">
                <a:latin typeface="Optima"/>
                <a:cs typeface="Optima"/>
              </a:rPr>
              <a:t> (Reconsidered)</a:t>
            </a:r>
          </a:p>
        </p:txBody>
      </p:sp>
      <p:sp>
        <p:nvSpPr>
          <p:cNvPr id="8195" name="Content"/>
          <p:cNvSpPr>
            <a:spLocks noChangeArrowheads="1"/>
          </p:cNvSpPr>
          <p:nvPr/>
        </p:nvSpPr>
        <p:spPr bwMode="auto">
          <a:xfrm>
            <a:off x="2634646" y="1447801"/>
            <a:ext cx="8070850" cy="1107995"/>
          </a:xfrm>
          <a:prstGeom prst="rect">
            <a:avLst/>
          </a:prstGeom>
          <a:noFill/>
          <a:ln w="9525">
            <a:noFill/>
            <a:miter lim="800000"/>
            <a:headEnd/>
            <a:tailEnd/>
          </a:ln>
        </p:spPr>
        <p:txBody>
          <a:bodyPr wrap="square" lIns="0" tIns="0" rIns="0" bIns="0">
            <a:spAutoFit/>
          </a:bodyPr>
          <a:lstStyle/>
          <a:p>
            <a:r>
              <a:rPr lang="en-US" sz="2400" b="1" dirty="0">
                <a:solidFill>
                  <a:srgbClr val="000000"/>
                </a:solidFill>
                <a:latin typeface="Optima"/>
                <a:cs typeface="Optima"/>
              </a:rPr>
              <a:t>From a Sociocultural Perspective</a:t>
            </a:r>
          </a:p>
          <a:p>
            <a:endParaRPr lang="en-US" sz="2400" dirty="0">
              <a:latin typeface="Optima"/>
            </a:endParaRPr>
          </a:p>
          <a:p>
            <a:endParaRPr lang="en-US" sz="2400" b="1" dirty="0">
              <a:solidFill>
                <a:srgbClr val="4D4D4D"/>
              </a:solidFill>
              <a:latin typeface="Optima"/>
            </a:endParaRPr>
          </a:p>
        </p:txBody>
      </p:sp>
      <p:pic>
        <p:nvPicPr>
          <p:cNvPr id="9" name="Picture 8" descr="Image of tetrahedra listing points, &quot;Society,&quot; &quot;Materials,&quot; &quot;History,&quot; and &quot;Technology.&quot;"/>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9001" y="2532063"/>
            <a:ext cx="5655779" cy="3798041"/>
          </a:xfrm>
          <a:prstGeom prst="rect">
            <a:avLst/>
          </a:prstGeom>
        </p:spPr>
      </p:pic>
    </p:spTree>
    <p:extLst>
      <p:ext uri="{BB962C8B-B14F-4D97-AF65-F5344CB8AC3E}">
        <p14:creationId xmlns:p14="http://schemas.microsoft.com/office/powerpoint/2010/main" val="258779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Four ovals of the words &quot;Physical materials,&quot; &quot;Social institutions,&quot; &quot;Cultural norms,&quot; and &quot;Engineering processes,&quot; that intersect to form a circle that reads:"/>
          <p:cNvGraphicFramePr/>
          <p:nvPr>
            <p:extLst>
              <p:ext uri="{D42A27DB-BD31-4B8C-83A1-F6EECF244321}">
                <p14:modId xmlns:p14="http://schemas.microsoft.com/office/powerpoint/2010/main" val="2846691498"/>
              </p:ext>
            </p:extLst>
          </p:nvPr>
        </p:nvGraphicFramePr>
        <p:xfrm>
          <a:off x="2133600" y="514350"/>
          <a:ext cx="8153400" cy="56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486400" y="2819400"/>
            <a:ext cx="1447800" cy="707886"/>
          </a:xfrm>
          <a:prstGeom prst="rect">
            <a:avLst/>
          </a:prstGeom>
          <a:noFill/>
        </p:spPr>
        <p:txBody>
          <a:bodyPr wrap="square" rtlCol="0">
            <a:spAutoFit/>
          </a:bodyPr>
          <a:lstStyle/>
          <a:p>
            <a:r>
              <a:rPr lang="en-US" sz="4000" b="1" dirty="0"/>
              <a:t>IMOS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cNvSpPr>
            <a:spLocks noGrp="1"/>
          </p:cNvSpPr>
          <p:nvPr>
            <p:ph type="title"/>
          </p:nvPr>
        </p:nvSpPr>
        <p:spPr>
          <a:xfrm>
            <a:off x="1981200" y="1297781"/>
            <a:ext cx="8229600" cy="4262437"/>
          </a:xfrm>
        </p:spPr>
        <p:txBody>
          <a:bodyPr>
            <a:normAutofit fontScale="90000"/>
          </a:bodyPr>
          <a:lstStyle/>
          <a:p>
            <a:r>
              <a:rPr lang="en-US" b="1" dirty="0"/>
              <a:t>So Materials can have Social Properties as well as physical properties</a:t>
            </a:r>
            <a:br>
              <a:rPr lang="en-US" b="1" dirty="0"/>
            </a:br>
            <a:br>
              <a:rPr lang="en-US" b="1" dirty="0"/>
            </a:br>
            <a:br>
              <a:rPr lang="en-US" b="1" dirty="0"/>
            </a:br>
            <a:r>
              <a:rPr lang="en-US" b="1"/>
              <a:t>For example:  what </a:t>
            </a:r>
            <a:r>
              <a:rPr lang="en-US" b="1" dirty="0"/>
              <a:t>is sustainability? </a:t>
            </a:r>
          </a:p>
        </p:txBody>
      </p:sp>
    </p:spTree>
    <p:extLst>
      <p:ext uri="{BB962C8B-B14F-4D97-AF65-F5344CB8AC3E}">
        <p14:creationId xmlns:p14="http://schemas.microsoft.com/office/powerpoint/2010/main" val="2159220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txBox="1"/>
          <p:nvPr/>
        </p:nvSpPr>
        <p:spPr>
          <a:xfrm>
            <a:off x="3634321" y="24761"/>
            <a:ext cx="4591770" cy="646331"/>
          </a:xfrm>
          <a:prstGeom prst="rect">
            <a:avLst/>
          </a:prstGeom>
          <a:noFill/>
        </p:spPr>
        <p:txBody>
          <a:bodyPr wrap="none" rtlCol="0">
            <a:spAutoFit/>
          </a:bodyPr>
          <a:lstStyle/>
          <a:p>
            <a:r>
              <a:rPr lang="en-US" sz="3600" b="1" dirty="0"/>
              <a:t>Properties of Materials</a:t>
            </a:r>
          </a:p>
        </p:txBody>
      </p:sp>
      <p:sp>
        <p:nvSpPr>
          <p:cNvPr id="4" name="Content"/>
          <p:cNvSpPr txBox="1"/>
          <p:nvPr/>
        </p:nvSpPr>
        <p:spPr>
          <a:xfrm>
            <a:off x="2362200" y="646929"/>
            <a:ext cx="7136013" cy="6186310"/>
          </a:xfrm>
          <a:prstGeom prst="rect">
            <a:avLst/>
          </a:prstGeom>
          <a:noFill/>
        </p:spPr>
        <p:txBody>
          <a:bodyPr wrap="none" rtlCol="0">
            <a:spAutoFit/>
          </a:bodyPr>
          <a:lstStyle/>
          <a:p>
            <a:r>
              <a:rPr lang="en-US" dirty="0"/>
              <a:t>Atomic Properties</a:t>
            </a:r>
          </a:p>
          <a:p>
            <a:r>
              <a:rPr lang="en-US" dirty="0"/>
              <a:t>	e.g. Density, mass etc.</a:t>
            </a:r>
          </a:p>
          <a:p>
            <a:r>
              <a:rPr lang="en-US" dirty="0"/>
              <a:t>		example compare Magnesium, Tungsten and Aerogel</a:t>
            </a:r>
          </a:p>
          <a:p>
            <a:endParaRPr lang="en-US" dirty="0"/>
          </a:p>
          <a:p>
            <a:r>
              <a:rPr lang="en-US" dirty="0"/>
              <a:t>Thermal properties</a:t>
            </a:r>
          </a:p>
          <a:p>
            <a:r>
              <a:rPr lang="en-US" dirty="0"/>
              <a:t>	Melting Point, Thermal Conductivity etc.</a:t>
            </a:r>
          </a:p>
          <a:p>
            <a:r>
              <a:rPr lang="en-US" dirty="0"/>
              <a:t>		example compare Aerogel with Diamond</a:t>
            </a:r>
          </a:p>
          <a:p>
            <a:endParaRPr lang="en-US" dirty="0"/>
          </a:p>
          <a:p>
            <a:r>
              <a:rPr lang="en-US" dirty="0"/>
              <a:t>Mechanical Properties</a:t>
            </a:r>
          </a:p>
          <a:p>
            <a:r>
              <a:rPr lang="en-US" dirty="0"/>
              <a:t>	Strength, Ductility, Hardness etc.</a:t>
            </a:r>
          </a:p>
          <a:p>
            <a:r>
              <a:rPr lang="en-US" dirty="0"/>
              <a:t>		example compare ductility before and after quenching</a:t>
            </a:r>
          </a:p>
          <a:p>
            <a:endParaRPr lang="en-US" dirty="0"/>
          </a:p>
          <a:p>
            <a:r>
              <a:rPr lang="en-US" dirty="0"/>
              <a:t>Optical Properties</a:t>
            </a:r>
          </a:p>
          <a:p>
            <a:r>
              <a:rPr lang="en-US" dirty="0"/>
              <a:t>	e.g. color, reflectivity etc.</a:t>
            </a:r>
          </a:p>
          <a:p>
            <a:endParaRPr lang="en-US" dirty="0"/>
          </a:p>
          <a:p>
            <a:r>
              <a:rPr lang="en-US" dirty="0"/>
              <a:t>Chemical Properties</a:t>
            </a:r>
          </a:p>
          <a:p>
            <a:r>
              <a:rPr lang="en-US" dirty="0"/>
              <a:t>	Corrosion resistance, Reactivity etc.</a:t>
            </a:r>
          </a:p>
          <a:p>
            <a:endParaRPr lang="en-US" dirty="0"/>
          </a:p>
          <a:p>
            <a:r>
              <a:rPr lang="en-US" dirty="0"/>
              <a:t>Electrical Properties</a:t>
            </a:r>
          </a:p>
          <a:p>
            <a:r>
              <a:rPr lang="en-US" dirty="0"/>
              <a:t>	Electrical Conductivity, Dielectric constant etc. </a:t>
            </a:r>
          </a:p>
          <a:p>
            <a:endParaRPr lang="en-US" dirty="0"/>
          </a:p>
          <a:p>
            <a:r>
              <a:rPr lang="en-US" dirty="0"/>
              <a:t>Magnetic Properties etc.</a:t>
            </a:r>
          </a:p>
        </p:txBody>
      </p:sp>
    </p:spTree>
    <p:extLst>
      <p:ext uri="{BB962C8B-B14F-4D97-AF65-F5344CB8AC3E}">
        <p14:creationId xmlns:p14="http://schemas.microsoft.com/office/powerpoint/2010/main" val="262532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8" end="1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9" end="1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dirty="0"/>
              <a:t>How do we measure these properties?</a:t>
            </a:r>
          </a:p>
        </p:txBody>
      </p:sp>
      <p:sp>
        <p:nvSpPr>
          <p:cNvPr id="3" name="Content"/>
          <p:cNvSpPr>
            <a:spLocks noGrp="1"/>
          </p:cNvSpPr>
          <p:nvPr>
            <p:ph idx="1"/>
          </p:nvPr>
        </p:nvSpPr>
        <p:spPr/>
        <p:txBody>
          <a:bodyPr/>
          <a:lstStyle/>
          <a:p>
            <a:r>
              <a:rPr lang="en-US" b="1" dirty="0"/>
              <a:t>We can use tools</a:t>
            </a:r>
          </a:p>
          <a:p>
            <a:pPr lvl="1"/>
            <a:r>
              <a:rPr lang="en-US" dirty="0"/>
              <a:t>E.g. an Tensile testing machine is used to measure the amount of force necessary to deform the material.</a:t>
            </a:r>
          </a:p>
          <a:p>
            <a:pPr lvl="1"/>
            <a:r>
              <a:rPr lang="en-US" dirty="0"/>
              <a:t>This could tell us how strong something is or how stiff it is for when it might fail</a:t>
            </a:r>
          </a:p>
          <a:p>
            <a:pPr marL="0" indent="0">
              <a:buNone/>
            </a:pPr>
            <a:endParaRPr lang="en-US" dirty="0"/>
          </a:p>
        </p:txBody>
      </p:sp>
    </p:spTree>
    <p:extLst>
      <p:ext uri="{BB962C8B-B14F-4D97-AF65-F5344CB8AC3E}">
        <p14:creationId xmlns:p14="http://schemas.microsoft.com/office/powerpoint/2010/main" val="78318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txBox="1">
            <a:spLocks/>
          </p:cNvSpPr>
          <p:nvPr/>
        </p:nvSpPr>
        <p:spPr>
          <a:xfrm>
            <a:off x="2117165" y="0"/>
            <a:ext cx="8534400" cy="715962"/>
          </a:xfrm>
          <a:prstGeom prst="rect">
            <a:avLst/>
          </a:prstGeom>
        </p:spPr>
        <p:txBody>
          <a:bodyPr vert="horz" lIns="91440" tIns="45720" rIns="91440" bIns="45720" rtlCol="0">
            <a:normAutofit fontScale="97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How do we determine these properties?</a:t>
            </a:r>
          </a:p>
        </p:txBody>
      </p:sp>
      <p:sp>
        <p:nvSpPr>
          <p:cNvPr id="15364" name="Content 1"/>
          <p:cNvSpPr txBox="1">
            <a:spLocks noChangeArrowheads="1"/>
          </p:cNvSpPr>
          <p:nvPr/>
        </p:nvSpPr>
        <p:spPr bwMode="auto">
          <a:xfrm>
            <a:off x="1770221" y="609601"/>
            <a:ext cx="4269695" cy="954107"/>
          </a:xfrm>
          <a:prstGeom prst="rect">
            <a:avLst/>
          </a:prstGeom>
          <a:noFill/>
          <a:ln w="9525">
            <a:noFill/>
            <a:miter lim="800000"/>
            <a:headEnd/>
            <a:tailEnd/>
          </a:ln>
        </p:spPr>
        <p:txBody>
          <a:bodyPr wrap="none">
            <a:spAutoFit/>
          </a:bodyPr>
          <a:lstStyle/>
          <a:p>
            <a:r>
              <a:rPr lang="en-US" sz="2000" b="1" cap="small" dirty="0">
                <a:latin typeface="Optima"/>
                <a:cs typeface="Optima"/>
              </a:rPr>
              <a:t>E.g. Mechanical Property Measurement</a:t>
            </a:r>
          </a:p>
          <a:p>
            <a:endParaRPr lang="en-US" b="1" dirty="0">
              <a:latin typeface="Lucida Bright" pitchFamily="18" charset="0"/>
            </a:endParaRPr>
          </a:p>
          <a:p>
            <a:r>
              <a:rPr lang="en-US" b="1" dirty="0">
                <a:latin typeface="Optima"/>
                <a:cs typeface="Optima"/>
              </a:rPr>
              <a:t>Concepts of Stress and Strain</a:t>
            </a:r>
          </a:p>
        </p:txBody>
      </p:sp>
      <p:sp>
        <p:nvSpPr>
          <p:cNvPr id="15363" name="Content 2"/>
          <p:cNvSpPr>
            <a:spLocks noChangeArrowheads="1"/>
          </p:cNvSpPr>
          <p:nvPr/>
        </p:nvSpPr>
        <p:spPr bwMode="auto">
          <a:xfrm>
            <a:off x="1676400" y="1676400"/>
            <a:ext cx="3810000" cy="2590800"/>
          </a:xfrm>
          <a:prstGeom prst="rect">
            <a:avLst/>
          </a:prstGeom>
          <a:noFill/>
          <a:ln w="9525">
            <a:noFill/>
            <a:miter lim="800000"/>
            <a:headEnd/>
            <a:tailEnd/>
          </a:ln>
        </p:spPr>
        <p:txBody>
          <a:bodyPr/>
          <a:lstStyle/>
          <a:p>
            <a:r>
              <a:rPr lang="en-US" sz="2000" dirty="0">
                <a:latin typeface="Optima"/>
                <a:cs typeface="Optima"/>
              </a:rPr>
              <a:t>One of the most common </a:t>
            </a:r>
          </a:p>
          <a:p>
            <a:r>
              <a:rPr lang="en-US" sz="2000" dirty="0">
                <a:latin typeface="Optima"/>
                <a:cs typeface="Optima"/>
              </a:rPr>
              <a:t>materials tests is the </a:t>
            </a:r>
          </a:p>
          <a:p>
            <a:r>
              <a:rPr lang="en-US" sz="2000" b="1" dirty="0">
                <a:latin typeface="Optima"/>
                <a:cs typeface="Optima"/>
              </a:rPr>
              <a:t>tensile</a:t>
            </a:r>
            <a:r>
              <a:rPr lang="en-US" sz="2000" dirty="0">
                <a:latin typeface="Optima"/>
                <a:cs typeface="Optima"/>
              </a:rPr>
              <a:t> </a:t>
            </a:r>
            <a:r>
              <a:rPr lang="en-US" sz="2000" b="1" dirty="0">
                <a:latin typeface="Optima"/>
                <a:cs typeface="Optima"/>
              </a:rPr>
              <a:t>test</a:t>
            </a:r>
            <a:r>
              <a:rPr lang="en-US" sz="2000" dirty="0">
                <a:latin typeface="Optima"/>
                <a:cs typeface="Optima"/>
              </a:rPr>
              <a:t>, in which a specifically shaped sample is placed under an increasing tensile load (force).   The physical deformation of the sample is measured as a function of applied force.</a:t>
            </a:r>
            <a:endParaRPr lang="en-US" sz="2000" b="1" dirty="0">
              <a:latin typeface="Optima"/>
              <a:cs typeface="Optima"/>
            </a:endParaRPr>
          </a:p>
        </p:txBody>
      </p:sp>
      <p:pic>
        <p:nvPicPr>
          <p:cNvPr id="15366" name="Image" descr="Graphic of a tensile test, with parts labeled for &quot;load cell,&quot; &quot;extensometer,&quot; specimen,&quot; and &quot;moving crosshead.&quot;"/>
          <p:cNvPicPr>
            <a:picLocks noChangeAspect="1" noChangeArrowheads="1"/>
          </p:cNvPicPr>
          <p:nvPr/>
        </p:nvPicPr>
        <p:blipFill>
          <a:blip r:embed="rId2" cstate="print"/>
          <a:srcRect/>
          <a:stretch>
            <a:fillRect/>
          </a:stretch>
        </p:blipFill>
        <p:spPr bwMode="auto">
          <a:xfrm>
            <a:off x="5715002" y="1143001"/>
            <a:ext cx="4379913" cy="4153181"/>
          </a:xfrm>
          <a:prstGeom prst="rect">
            <a:avLst/>
          </a:prstGeom>
          <a:noFill/>
          <a:ln w="9525">
            <a:noFill/>
            <a:miter lim="800000"/>
            <a:headEnd/>
            <a:tailEnd/>
          </a:ln>
        </p:spPr>
      </p:pic>
    </p:spTree>
    <p:extLst>
      <p:ext uri="{BB962C8B-B14F-4D97-AF65-F5344CB8AC3E}">
        <p14:creationId xmlns:p14="http://schemas.microsoft.com/office/powerpoint/2010/main" val="342942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dirty="0"/>
              <a:t>How do we measure these properties?</a:t>
            </a:r>
          </a:p>
        </p:txBody>
      </p:sp>
      <p:sp>
        <p:nvSpPr>
          <p:cNvPr id="3" name="Content"/>
          <p:cNvSpPr>
            <a:spLocks noGrp="1"/>
          </p:cNvSpPr>
          <p:nvPr>
            <p:ph idx="1"/>
          </p:nvPr>
        </p:nvSpPr>
        <p:spPr/>
        <p:txBody>
          <a:bodyPr>
            <a:normAutofit/>
          </a:bodyPr>
          <a:lstStyle/>
          <a:p>
            <a:r>
              <a:rPr lang="en-US" dirty="0"/>
              <a:t>We can use tools</a:t>
            </a:r>
          </a:p>
          <a:p>
            <a:pPr lvl="1"/>
            <a:r>
              <a:rPr lang="en-US" dirty="0"/>
              <a:t>E.g. an Tensile testing machine is used to measure the amount of force necessary to deform the material.</a:t>
            </a:r>
          </a:p>
          <a:p>
            <a:pPr lvl="1"/>
            <a:r>
              <a:rPr lang="en-US" dirty="0"/>
              <a:t>This could tell us how strong something is or how stiff it is for when it might fail</a:t>
            </a:r>
          </a:p>
          <a:p>
            <a:r>
              <a:rPr lang="en-US" b="1" dirty="0"/>
              <a:t>We can set up standard tests</a:t>
            </a:r>
          </a:p>
          <a:p>
            <a:pPr lvl="1"/>
            <a:r>
              <a:rPr lang="en-US" dirty="0"/>
              <a:t>Bend a material and then expose it to a change in environment</a:t>
            </a:r>
          </a:p>
          <a:p>
            <a:pPr lvl="1"/>
            <a:r>
              <a:rPr lang="en-US" dirty="0"/>
              <a:t>This could tell us how this material might react in a corrosive environment and when it might fail</a:t>
            </a:r>
          </a:p>
          <a:p>
            <a:endParaRPr lang="en-US" dirty="0"/>
          </a:p>
        </p:txBody>
      </p:sp>
    </p:spTree>
    <p:extLst>
      <p:ext uri="{BB962C8B-B14F-4D97-AF65-F5344CB8AC3E}">
        <p14:creationId xmlns:p14="http://schemas.microsoft.com/office/powerpoint/2010/main" val="383632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p:cNvSpPr>
            <a:spLocks noGrp="1" noChangeArrowheads="1"/>
          </p:cNvSpPr>
          <p:nvPr>
            <p:ph type="title"/>
          </p:nvPr>
        </p:nvSpPr>
        <p:spPr>
          <a:xfrm>
            <a:off x="2124075" y="-254000"/>
            <a:ext cx="8001000" cy="1216025"/>
          </a:xfrm>
        </p:spPr>
        <p:txBody>
          <a:bodyPr/>
          <a:lstStyle/>
          <a:p>
            <a:pPr eaLnBrk="1" hangingPunct="1"/>
            <a:r>
              <a:rPr lang="en-US" sz="3200" b="1" cap="small" dirty="0">
                <a:latin typeface="Lucida Bright" pitchFamily="28" charset="0"/>
              </a:rPr>
              <a:t>Corrosion</a:t>
            </a:r>
          </a:p>
        </p:txBody>
      </p:sp>
      <p:sp>
        <p:nvSpPr>
          <p:cNvPr id="2053" name="Content 1"/>
          <p:cNvSpPr>
            <a:spLocks noChangeArrowheads="1"/>
          </p:cNvSpPr>
          <p:nvPr/>
        </p:nvSpPr>
        <p:spPr bwMode="auto">
          <a:xfrm>
            <a:off x="1981200" y="1066800"/>
            <a:ext cx="2763770" cy="707886"/>
          </a:xfrm>
          <a:prstGeom prst="rect">
            <a:avLst/>
          </a:prstGeom>
          <a:noFill/>
          <a:ln w="9525">
            <a:noFill/>
            <a:miter lim="800000"/>
            <a:headEnd/>
            <a:tailEnd/>
          </a:ln>
        </p:spPr>
        <p:txBody>
          <a:bodyPr wrap="none" lIns="0" tIns="0" rIns="0" bIns="0">
            <a:spAutoFit/>
          </a:bodyPr>
          <a:lstStyle/>
          <a:p>
            <a:r>
              <a:rPr lang="en-US" sz="2400"/>
              <a:t>•  Stress &amp; Saltwater...</a:t>
            </a:r>
          </a:p>
          <a:p>
            <a:r>
              <a:rPr lang="en-US" sz="2200"/>
              <a:t>    --causes cracks! </a:t>
            </a:r>
          </a:p>
        </p:txBody>
      </p:sp>
      <p:grpSp>
        <p:nvGrpSpPr>
          <p:cNvPr id="2058" name="Group" descr="Photograph of a clamp, with a zoomed in section to show a crack."/>
          <p:cNvGrpSpPr>
            <a:grpSpLocks/>
          </p:cNvGrpSpPr>
          <p:nvPr/>
        </p:nvGrpSpPr>
        <p:grpSpPr bwMode="auto">
          <a:xfrm>
            <a:off x="2193926" y="1806576"/>
            <a:ext cx="2898775" cy="3686175"/>
            <a:chOff x="395" y="939"/>
            <a:chExt cx="2089" cy="1587"/>
          </a:xfrm>
        </p:grpSpPr>
        <p:graphicFrame>
          <p:nvGraphicFramePr>
            <p:cNvPr id="2050" name="Picture 1"/>
            <p:cNvGraphicFramePr>
              <a:graphicFrameLocks noChangeAspect="1"/>
            </p:cNvGraphicFramePr>
            <p:nvPr>
              <p:extLst>
                <p:ext uri="{D42A27DB-BD31-4B8C-83A1-F6EECF244321}">
                  <p14:modId xmlns:p14="http://schemas.microsoft.com/office/powerpoint/2010/main" val="519644749"/>
                </p:ext>
              </p:extLst>
            </p:nvPr>
          </p:nvGraphicFramePr>
          <p:xfrm>
            <a:off x="395" y="1151"/>
            <a:ext cx="1388" cy="1375"/>
          </p:xfrm>
          <a:graphic>
            <a:graphicData uri="http://schemas.openxmlformats.org/presentationml/2006/ole">
              <mc:AlternateContent xmlns:mc="http://schemas.openxmlformats.org/markup-compatibility/2006">
                <mc:Choice xmlns:v="urn:schemas-microsoft-com:vml" Requires="v">
                  <p:oleObj spid="_x0000_s1025" name="Image" r:id="rId4" imgW="914402" imgH="1011595" progId="">
                    <p:embed/>
                  </p:oleObj>
                </mc:Choice>
                <mc:Fallback>
                  <p:oleObj name="Image" r:id="rId4" imgW="914402" imgH="101159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 y="1151"/>
                          <a:ext cx="1388" cy="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59" name="Line 1"/>
            <p:cNvSpPr>
              <a:spLocks noChangeShapeType="1"/>
            </p:cNvSpPr>
            <p:nvPr/>
          </p:nvSpPr>
          <p:spPr bwMode="auto">
            <a:xfrm flipV="1">
              <a:off x="1552" y="1416"/>
              <a:ext cx="528" cy="288"/>
            </a:xfrm>
            <a:prstGeom prst="line">
              <a:avLst/>
            </a:prstGeom>
            <a:noFill/>
            <a:ln w="28575">
              <a:solidFill>
                <a:schemeClr val="tx1"/>
              </a:solidFill>
              <a:round/>
              <a:headEnd type="triangle" w="med" len="med"/>
              <a:tailEnd/>
            </a:ln>
          </p:spPr>
          <p:txBody>
            <a:bodyPr wrap="none" anchor="ctr"/>
            <a:lstStyle/>
            <a:p>
              <a:endParaRPr lang="en-US"/>
            </a:p>
          </p:txBody>
        </p:sp>
        <p:graphicFrame>
          <p:nvGraphicFramePr>
            <p:cNvPr id="2051" name="Picture 2"/>
            <p:cNvGraphicFramePr>
              <a:graphicFrameLocks noChangeAspect="1"/>
            </p:cNvGraphicFramePr>
            <p:nvPr>
              <p:extLst>
                <p:ext uri="{D42A27DB-BD31-4B8C-83A1-F6EECF244321}">
                  <p14:modId xmlns:p14="http://schemas.microsoft.com/office/powerpoint/2010/main" val="1835750016"/>
                </p:ext>
              </p:extLst>
            </p:nvPr>
          </p:nvGraphicFramePr>
          <p:xfrm>
            <a:off x="2083" y="939"/>
            <a:ext cx="401" cy="1394"/>
          </p:xfrm>
          <a:graphic>
            <a:graphicData uri="http://schemas.openxmlformats.org/presentationml/2006/ole">
              <mc:AlternateContent xmlns:mc="http://schemas.openxmlformats.org/markup-compatibility/2006">
                <mc:Choice xmlns:v="urn:schemas-microsoft-com:vml" Requires="v">
                  <p:oleObj spid="_x0000_s1026" name="Image" r:id="rId6" imgW="133920" imgH="462944" progId="">
                    <p:embed/>
                  </p:oleObj>
                </mc:Choice>
                <mc:Fallback>
                  <p:oleObj name="Image" r:id="rId6" imgW="133920" imgH="46294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3" y="939"/>
                          <a:ext cx="401" cy="13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2056" name="Content 2"/>
          <p:cNvSpPr>
            <a:spLocks noChangeArrowheads="1"/>
          </p:cNvSpPr>
          <p:nvPr/>
        </p:nvSpPr>
        <p:spPr bwMode="auto">
          <a:xfrm>
            <a:off x="5715000" y="1066800"/>
            <a:ext cx="3225114" cy="707886"/>
          </a:xfrm>
          <a:prstGeom prst="rect">
            <a:avLst/>
          </a:prstGeom>
          <a:noFill/>
          <a:ln w="9525">
            <a:noFill/>
            <a:miter lim="800000"/>
            <a:headEnd/>
            <a:tailEnd/>
          </a:ln>
        </p:spPr>
        <p:txBody>
          <a:bodyPr wrap="none" lIns="0" tIns="0" rIns="0" bIns="0">
            <a:spAutoFit/>
          </a:bodyPr>
          <a:lstStyle/>
          <a:p>
            <a:r>
              <a:rPr lang="en-US" sz="2400" dirty="0"/>
              <a:t>•  Heat treatment:</a:t>
            </a:r>
            <a:r>
              <a:rPr lang="en-US" sz="2200" dirty="0"/>
              <a:t>  slows</a:t>
            </a:r>
            <a:endParaRPr lang="en-US" sz="2400" dirty="0"/>
          </a:p>
          <a:p>
            <a:r>
              <a:rPr lang="en-US" sz="2200" dirty="0"/>
              <a:t>    crack speed in salt water! </a:t>
            </a:r>
          </a:p>
        </p:txBody>
      </p:sp>
      <p:pic>
        <p:nvPicPr>
          <p:cNvPr id="7" name="Graph" descr="Graph showing y-axis points of 10 to the -10th power and 10 to the -8th power.">
            <a:extLst>
              <a:ext uri="{FF2B5EF4-FFF2-40B4-BE49-F238E27FC236}">
                <a16:creationId xmlns:a16="http://schemas.microsoft.com/office/drawing/2014/main" id="{A2079B9B-E2DD-4140-866E-DAB798F03EE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498435" y="2231230"/>
            <a:ext cx="2975106" cy="1621677"/>
          </a:xfrm>
          <a:prstGeom prst="rect">
            <a:avLst/>
          </a:prstGeom>
        </p:spPr>
      </p:pic>
      <p:sp>
        <p:nvSpPr>
          <p:cNvPr id="2071" name="y-axis label"/>
          <p:cNvSpPr>
            <a:spLocks noChangeArrowheads="1"/>
          </p:cNvSpPr>
          <p:nvPr/>
        </p:nvSpPr>
        <p:spPr bwMode="auto">
          <a:xfrm rot="16200000">
            <a:off x="5586416" y="2881312"/>
            <a:ext cx="1562100" cy="261938"/>
          </a:xfrm>
          <a:prstGeom prst="rect">
            <a:avLst/>
          </a:prstGeom>
          <a:noFill/>
          <a:ln w="9525">
            <a:noFill/>
            <a:miter lim="800000"/>
            <a:headEnd/>
            <a:tailEnd/>
          </a:ln>
        </p:spPr>
        <p:txBody>
          <a:bodyPr wrap="none" lIns="0" tIns="0" rIns="0" bIns="0">
            <a:spAutoFit/>
          </a:bodyPr>
          <a:lstStyle/>
          <a:p>
            <a:r>
              <a:rPr lang="en-US" sz="1700" dirty="0">
                <a:solidFill>
                  <a:srgbClr val="000000"/>
                </a:solidFill>
              </a:rPr>
              <a:t>crack speed (m/s)</a:t>
            </a:r>
            <a:endParaRPr lang="en-US" sz="2400" dirty="0"/>
          </a:p>
        </p:txBody>
      </p:sp>
      <p:sp>
        <p:nvSpPr>
          <p:cNvPr id="2070" name="x-axis label"/>
          <p:cNvSpPr>
            <a:spLocks noChangeArrowheads="1"/>
          </p:cNvSpPr>
          <p:nvPr/>
        </p:nvSpPr>
        <p:spPr bwMode="auto">
          <a:xfrm>
            <a:off x="7462043" y="3910013"/>
            <a:ext cx="1325563" cy="261938"/>
          </a:xfrm>
          <a:prstGeom prst="rect">
            <a:avLst/>
          </a:prstGeom>
          <a:noFill/>
          <a:ln w="9525">
            <a:noFill/>
            <a:miter lim="800000"/>
            <a:headEnd/>
            <a:tailEnd/>
          </a:ln>
        </p:spPr>
        <p:txBody>
          <a:bodyPr wrap="none" lIns="0" tIns="0" rIns="0" bIns="0">
            <a:spAutoFit/>
          </a:bodyPr>
          <a:lstStyle/>
          <a:p>
            <a:r>
              <a:rPr lang="en-US" sz="1700" dirty="0">
                <a:solidFill>
                  <a:srgbClr val="000000"/>
                </a:solidFill>
              </a:rPr>
              <a:t>increasing load</a:t>
            </a:r>
            <a:endParaRPr lang="en-US" sz="2400" dirty="0"/>
          </a:p>
        </p:txBody>
      </p:sp>
      <p:sp>
        <p:nvSpPr>
          <p:cNvPr id="2073" name="line graph 1" descr="blue line labeled"/>
          <p:cNvSpPr>
            <a:spLocks/>
          </p:cNvSpPr>
          <p:nvPr/>
        </p:nvSpPr>
        <p:spPr bwMode="auto">
          <a:xfrm>
            <a:off x="7332666" y="2382838"/>
            <a:ext cx="738188" cy="1085850"/>
          </a:xfrm>
          <a:custGeom>
            <a:avLst/>
            <a:gdLst>
              <a:gd name="T0" fmla="*/ 0 w 465"/>
              <a:gd name="T1" fmla="*/ 684 h 684"/>
              <a:gd name="T2" fmla="*/ 73 w 465"/>
              <a:gd name="T3" fmla="*/ 186 h 684"/>
              <a:gd name="T4" fmla="*/ 93 w 465"/>
              <a:gd name="T5" fmla="*/ 66 h 684"/>
              <a:gd name="T6" fmla="*/ 133 w 465"/>
              <a:gd name="T7" fmla="*/ 6 h 684"/>
              <a:gd name="T8" fmla="*/ 153 w 465"/>
              <a:gd name="T9" fmla="*/ 0 h 684"/>
              <a:gd name="T10" fmla="*/ 465 w 465"/>
              <a:gd name="T11" fmla="*/ 6 h 684"/>
              <a:gd name="T12" fmla="*/ 0 60000 65536"/>
              <a:gd name="T13" fmla="*/ 0 60000 65536"/>
              <a:gd name="T14" fmla="*/ 0 60000 65536"/>
              <a:gd name="T15" fmla="*/ 0 60000 65536"/>
              <a:gd name="T16" fmla="*/ 0 60000 65536"/>
              <a:gd name="T17" fmla="*/ 0 60000 65536"/>
              <a:gd name="T18" fmla="*/ 0 w 465"/>
              <a:gd name="T19" fmla="*/ 0 h 684"/>
              <a:gd name="T20" fmla="*/ 465 w 465"/>
              <a:gd name="T21" fmla="*/ 684 h 684"/>
            </a:gdLst>
            <a:ahLst/>
            <a:cxnLst>
              <a:cxn ang="T12">
                <a:pos x="T0" y="T1"/>
              </a:cxn>
              <a:cxn ang="T13">
                <a:pos x="T2" y="T3"/>
              </a:cxn>
              <a:cxn ang="T14">
                <a:pos x="T4" y="T5"/>
              </a:cxn>
              <a:cxn ang="T15">
                <a:pos x="T6" y="T7"/>
              </a:cxn>
              <a:cxn ang="T16">
                <a:pos x="T8" y="T9"/>
              </a:cxn>
              <a:cxn ang="T17">
                <a:pos x="T10" y="T11"/>
              </a:cxn>
            </a:cxnLst>
            <a:rect l="T18" t="T19" r="T20" b="T21"/>
            <a:pathLst>
              <a:path w="465" h="684">
                <a:moveTo>
                  <a:pt x="0" y="684"/>
                </a:moveTo>
                <a:lnTo>
                  <a:pt x="73" y="186"/>
                </a:lnTo>
                <a:lnTo>
                  <a:pt x="93" y="66"/>
                </a:lnTo>
                <a:lnTo>
                  <a:pt x="133" y="6"/>
                </a:lnTo>
                <a:lnTo>
                  <a:pt x="153" y="0"/>
                </a:lnTo>
                <a:lnTo>
                  <a:pt x="465" y="6"/>
                </a:lnTo>
              </a:path>
            </a:pathLst>
          </a:custGeom>
          <a:noFill/>
          <a:ln w="57150">
            <a:solidFill>
              <a:srgbClr val="000099"/>
            </a:solidFill>
            <a:round/>
            <a:headEnd/>
            <a:tailEnd/>
          </a:ln>
        </p:spPr>
        <p:txBody>
          <a:bodyPr/>
          <a:lstStyle/>
          <a:p>
            <a:endParaRPr lang="en-US"/>
          </a:p>
        </p:txBody>
      </p:sp>
      <p:sp>
        <p:nvSpPr>
          <p:cNvPr id="2074" name="line-graph 1 label"/>
          <p:cNvSpPr>
            <a:spLocks noChangeArrowheads="1"/>
          </p:cNvSpPr>
          <p:nvPr/>
        </p:nvSpPr>
        <p:spPr bwMode="auto">
          <a:xfrm>
            <a:off x="8183566" y="2319338"/>
            <a:ext cx="501650" cy="230188"/>
          </a:xfrm>
          <a:prstGeom prst="rect">
            <a:avLst/>
          </a:prstGeom>
          <a:noFill/>
          <a:ln w="9525">
            <a:noFill/>
            <a:miter lim="800000"/>
            <a:headEnd/>
            <a:tailEnd/>
          </a:ln>
        </p:spPr>
        <p:txBody>
          <a:bodyPr wrap="none" lIns="0" tIns="0" rIns="0" bIns="0">
            <a:spAutoFit/>
          </a:bodyPr>
          <a:lstStyle/>
          <a:p>
            <a:r>
              <a:rPr lang="en-US" sz="1500">
                <a:solidFill>
                  <a:srgbClr val="000099"/>
                </a:solidFill>
              </a:rPr>
              <a:t>“as-is”</a:t>
            </a:r>
            <a:endParaRPr lang="en-US" sz="2400"/>
          </a:p>
        </p:txBody>
      </p:sp>
      <p:sp>
        <p:nvSpPr>
          <p:cNvPr id="2075" name="line graph 2" descr="red line labeled"/>
          <p:cNvSpPr>
            <a:spLocks/>
          </p:cNvSpPr>
          <p:nvPr/>
        </p:nvSpPr>
        <p:spPr bwMode="auto">
          <a:xfrm>
            <a:off x="7439028" y="2719388"/>
            <a:ext cx="622300" cy="390525"/>
          </a:xfrm>
          <a:custGeom>
            <a:avLst/>
            <a:gdLst>
              <a:gd name="T0" fmla="*/ 392 w 392"/>
              <a:gd name="T1" fmla="*/ 0 h 246"/>
              <a:gd name="T2" fmla="*/ 192 w 392"/>
              <a:gd name="T3" fmla="*/ 0 h 246"/>
              <a:gd name="T4" fmla="*/ 133 w 392"/>
              <a:gd name="T5" fmla="*/ 20 h 246"/>
              <a:gd name="T6" fmla="*/ 73 w 392"/>
              <a:gd name="T7" fmla="*/ 80 h 246"/>
              <a:gd name="T8" fmla="*/ 13 w 392"/>
              <a:gd name="T9" fmla="*/ 200 h 246"/>
              <a:gd name="T10" fmla="*/ 0 w 392"/>
              <a:gd name="T11" fmla="*/ 246 h 246"/>
              <a:gd name="T12" fmla="*/ 0 60000 65536"/>
              <a:gd name="T13" fmla="*/ 0 60000 65536"/>
              <a:gd name="T14" fmla="*/ 0 60000 65536"/>
              <a:gd name="T15" fmla="*/ 0 60000 65536"/>
              <a:gd name="T16" fmla="*/ 0 60000 65536"/>
              <a:gd name="T17" fmla="*/ 0 60000 65536"/>
              <a:gd name="T18" fmla="*/ 0 w 392"/>
              <a:gd name="T19" fmla="*/ 0 h 246"/>
              <a:gd name="T20" fmla="*/ 392 w 392"/>
              <a:gd name="T21" fmla="*/ 246 h 246"/>
            </a:gdLst>
            <a:ahLst/>
            <a:cxnLst>
              <a:cxn ang="T12">
                <a:pos x="T0" y="T1"/>
              </a:cxn>
              <a:cxn ang="T13">
                <a:pos x="T2" y="T3"/>
              </a:cxn>
              <a:cxn ang="T14">
                <a:pos x="T4" y="T5"/>
              </a:cxn>
              <a:cxn ang="T15">
                <a:pos x="T6" y="T7"/>
              </a:cxn>
              <a:cxn ang="T16">
                <a:pos x="T8" y="T9"/>
              </a:cxn>
              <a:cxn ang="T17">
                <a:pos x="T10" y="T11"/>
              </a:cxn>
            </a:cxnLst>
            <a:rect l="T18" t="T19" r="T20" b="T21"/>
            <a:pathLst>
              <a:path w="392" h="246">
                <a:moveTo>
                  <a:pt x="392" y="0"/>
                </a:moveTo>
                <a:lnTo>
                  <a:pt x="192" y="0"/>
                </a:lnTo>
                <a:lnTo>
                  <a:pt x="133" y="20"/>
                </a:lnTo>
                <a:lnTo>
                  <a:pt x="73" y="80"/>
                </a:lnTo>
                <a:lnTo>
                  <a:pt x="13" y="200"/>
                </a:lnTo>
                <a:lnTo>
                  <a:pt x="0" y="246"/>
                </a:lnTo>
              </a:path>
            </a:pathLst>
          </a:custGeom>
          <a:noFill/>
          <a:ln w="57150">
            <a:solidFill>
              <a:srgbClr val="990000"/>
            </a:solidFill>
            <a:round/>
            <a:headEnd/>
            <a:tailEnd/>
          </a:ln>
        </p:spPr>
        <p:txBody>
          <a:bodyPr/>
          <a:lstStyle/>
          <a:p>
            <a:endParaRPr lang="en-US"/>
          </a:p>
        </p:txBody>
      </p:sp>
      <p:sp>
        <p:nvSpPr>
          <p:cNvPr id="2060" name="line graph 2 label 1"/>
          <p:cNvSpPr>
            <a:spLocks noChangeArrowheads="1"/>
          </p:cNvSpPr>
          <p:nvPr/>
        </p:nvSpPr>
        <p:spPr bwMode="auto">
          <a:xfrm>
            <a:off x="8183566" y="2551113"/>
            <a:ext cx="663575" cy="230188"/>
          </a:xfrm>
          <a:prstGeom prst="rect">
            <a:avLst/>
          </a:prstGeom>
          <a:noFill/>
          <a:ln w="9525">
            <a:noFill/>
            <a:miter lim="800000"/>
            <a:headEnd/>
            <a:tailEnd/>
          </a:ln>
        </p:spPr>
        <p:txBody>
          <a:bodyPr wrap="none" lIns="0" tIns="0" rIns="0" bIns="0">
            <a:spAutoFit/>
          </a:bodyPr>
          <a:lstStyle/>
          <a:p>
            <a:r>
              <a:rPr lang="en-US" sz="1500">
                <a:solidFill>
                  <a:srgbClr val="990000"/>
                </a:solidFill>
              </a:rPr>
              <a:t>“held at </a:t>
            </a:r>
            <a:endParaRPr lang="en-US" sz="2400"/>
          </a:p>
        </p:txBody>
      </p:sp>
      <p:sp>
        <p:nvSpPr>
          <p:cNvPr id="2061" name="line graph 2 label 2"/>
          <p:cNvSpPr>
            <a:spLocks noChangeArrowheads="1"/>
          </p:cNvSpPr>
          <p:nvPr/>
        </p:nvSpPr>
        <p:spPr bwMode="auto">
          <a:xfrm>
            <a:off x="8183566" y="2773363"/>
            <a:ext cx="1139825" cy="230188"/>
          </a:xfrm>
          <a:prstGeom prst="rect">
            <a:avLst/>
          </a:prstGeom>
          <a:noFill/>
          <a:ln w="9525">
            <a:noFill/>
            <a:miter lim="800000"/>
            <a:headEnd/>
            <a:tailEnd/>
          </a:ln>
        </p:spPr>
        <p:txBody>
          <a:bodyPr wrap="none" lIns="0" tIns="0" rIns="0" bIns="0">
            <a:spAutoFit/>
          </a:bodyPr>
          <a:lstStyle/>
          <a:p>
            <a:r>
              <a:rPr lang="en-US" sz="1500">
                <a:solidFill>
                  <a:srgbClr val="990000"/>
                </a:solidFill>
              </a:rPr>
              <a:t>160</a:t>
            </a:r>
            <a:r>
              <a:rPr lang="en-US" sz="1500">
                <a:solidFill>
                  <a:srgbClr val="990000"/>
                </a:solidFill>
                <a:cs typeface="Arial" charset="0"/>
              </a:rPr>
              <a:t>º</a:t>
            </a:r>
            <a:r>
              <a:rPr lang="en-US" sz="1500">
                <a:solidFill>
                  <a:srgbClr val="990000"/>
                </a:solidFill>
              </a:rPr>
              <a:t>C for 1 hr </a:t>
            </a:r>
            <a:endParaRPr lang="en-US" sz="2400"/>
          </a:p>
        </p:txBody>
      </p:sp>
      <p:sp>
        <p:nvSpPr>
          <p:cNvPr id="2062" name="line graph 2 label 3"/>
          <p:cNvSpPr>
            <a:spLocks noChangeArrowheads="1"/>
          </p:cNvSpPr>
          <p:nvPr/>
        </p:nvSpPr>
        <p:spPr bwMode="auto">
          <a:xfrm>
            <a:off x="8183566" y="2994025"/>
            <a:ext cx="1174750" cy="230188"/>
          </a:xfrm>
          <a:prstGeom prst="rect">
            <a:avLst/>
          </a:prstGeom>
          <a:noFill/>
          <a:ln w="9525">
            <a:noFill/>
            <a:miter lim="800000"/>
            <a:headEnd/>
            <a:tailEnd/>
          </a:ln>
        </p:spPr>
        <p:txBody>
          <a:bodyPr wrap="none" lIns="0" tIns="0" rIns="0" bIns="0">
            <a:spAutoFit/>
          </a:bodyPr>
          <a:lstStyle/>
          <a:p>
            <a:r>
              <a:rPr lang="en-US" sz="1500" dirty="0">
                <a:solidFill>
                  <a:srgbClr val="990000"/>
                </a:solidFill>
              </a:rPr>
              <a:t>before testing”</a:t>
            </a:r>
            <a:endParaRPr lang="en-US" sz="2400" dirty="0"/>
          </a:p>
        </p:txBody>
      </p:sp>
      <p:sp>
        <p:nvSpPr>
          <p:cNvPr id="2083" name="Graph label 3 1"/>
          <p:cNvSpPr>
            <a:spLocks noChangeArrowheads="1"/>
          </p:cNvSpPr>
          <p:nvPr/>
        </p:nvSpPr>
        <p:spPr bwMode="auto">
          <a:xfrm>
            <a:off x="7754941" y="3216275"/>
            <a:ext cx="1062038" cy="153988"/>
          </a:xfrm>
          <a:prstGeom prst="rect">
            <a:avLst/>
          </a:prstGeom>
          <a:noFill/>
          <a:ln w="9525">
            <a:noFill/>
            <a:miter lim="800000"/>
            <a:headEnd/>
            <a:tailEnd/>
          </a:ln>
        </p:spPr>
        <p:txBody>
          <a:bodyPr wrap="none" lIns="0" tIns="0" rIns="0" bIns="0">
            <a:spAutoFit/>
          </a:bodyPr>
          <a:lstStyle/>
          <a:p>
            <a:r>
              <a:rPr lang="en-US" sz="1000" dirty="0">
                <a:solidFill>
                  <a:srgbClr val="000000"/>
                </a:solidFill>
              </a:rPr>
              <a:t>Alloy 7178 tested in </a:t>
            </a:r>
            <a:endParaRPr lang="en-US" sz="2400" dirty="0"/>
          </a:p>
        </p:txBody>
      </p:sp>
      <p:sp>
        <p:nvSpPr>
          <p:cNvPr id="2084" name="Graph label 3 2"/>
          <p:cNvSpPr>
            <a:spLocks noChangeArrowheads="1"/>
          </p:cNvSpPr>
          <p:nvPr/>
        </p:nvSpPr>
        <p:spPr bwMode="auto">
          <a:xfrm>
            <a:off x="7754941" y="3363913"/>
            <a:ext cx="1274763" cy="153988"/>
          </a:xfrm>
          <a:prstGeom prst="rect">
            <a:avLst/>
          </a:prstGeom>
          <a:noFill/>
          <a:ln w="9525">
            <a:noFill/>
            <a:miter lim="800000"/>
            <a:headEnd/>
            <a:tailEnd/>
          </a:ln>
        </p:spPr>
        <p:txBody>
          <a:bodyPr wrap="none" lIns="0" tIns="0" rIns="0" bIns="0">
            <a:spAutoFit/>
          </a:bodyPr>
          <a:lstStyle/>
          <a:p>
            <a:r>
              <a:rPr lang="en-US" sz="1000">
                <a:solidFill>
                  <a:srgbClr val="000000"/>
                </a:solidFill>
              </a:rPr>
              <a:t>saturated aqueous NaCl </a:t>
            </a:r>
            <a:endParaRPr lang="en-US" sz="2400"/>
          </a:p>
        </p:txBody>
      </p:sp>
      <p:sp>
        <p:nvSpPr>
          <p:cNvPr id="2085" name="Graph label 3 3"/>
          <p:cNvSpPr>
            <a:spLocks noChangeArrowheads="1"/>
          </p:cNvSpPr>
          <p:nvPr/>
        </p:nvSpPr>
        <p:spPr bwMode="auto">
          <a:xfrm>
            <a:off x="7754941" y="3511550"/>
            <a:ext cx="836613" cy="153988"/>
          </a:xfrm>
          <a:prstGeom prst="rect">
            <a:avLst/>
          </a:prstGeom>
          <a:noFill/>
          <a:ln w="9525">
            <a:noFill/>
            <a:miter lim="800000"/>
            <a:headEnd/>
            <a:tailEnd/>
          </a:ln>
        </p:spPr>
        <p:txBody>
          <a:bodyPr wrap="none" lIns="0" tIns="0" rIns="0" bIns="0">
            <a:spAutoFit/>
          </a:bodyPr>
          <a:lstStyle/>
          <a:p>
            <a:r>
              <a:rPr lang="en-US" sz="1000" dirty="0">
                <a:solidFill>
                  <a:srgbClr val="000000"/>
                </a:solidFill>
              </a:rPr>
              <a:t>solution at 23</a:t>
            </a:r>
            <a:r>
              <a:rPr lang="en-US" sz="1000" dirty="0">
                <a:solidFill>
                  <a:srgbClr val="000000"/>
                </a:solidFill>
                <a:cs typeface="Arial" charset="0"/>
              </a:rPr>
              <a:t>º</a:t>
            </a:r>
            <a:r>
              <a:rPr lang="en-US" sz="1000" dirty="0">
                <a:solidFill>
                  <a:srgbClr val="000000"/>
                </a:solidFill>
              </a:rPr>
              <a:t>C</a:t>
            </a:r>
            <a:endParaRPr lang="en-US" sz="2400" dirty="0"/>
          </a:p>
        </p:txBody>
      </p:sp>
      <p:sp>
        <p:nvSpPr>
          <p:cNvPr id="2055" name="Content 3"/>
          <p:cNvSpPr>
            <a:spLocks noChangeArrowheads="1"/>
          </p:cNvSpPr>
          <p:nvPr/>
        </p:nvSpPr>
        <p:spPr bwMode="auto">
          <a:xfrm>
            <a:off x="5791200" y="4648200"/>
            <a:ext cx="2286000" cy="861774"/>
          </a:xfrm>
          <a:prstGeom prst="rect">
            <a:avLst/>
          </a:prstGeom>
          <a:solidFill>
            <a:schemeClr val="bg1"/>
          </a:solidFill>
          <a:ln w="9525">
            <a:noFill/>
            <a:miter lim="800000"/>
            <a:headEnd/>
            <a:tailEnd/>
          </a:ln>
        </p:spPr>
        <p:txBody>
          <a:bodyPr lIns="0" tIns="0" rIns="0" bIns="0">
            <a:spAutoFit/>
          </a:bodyPr>
          <a:lstStyle/>
          <a:p>
            <a:r>
              <a:rPr lang="en-US" sz="2200" dirty="0"/>
              <a:t>--material:</a:t>
            </a:r>
          </a:p>
          <a:p>
            <a:r>
              <a:rPr lang="en-US" dirty="0"/>
              <a:t>    </a:t>
            </a:r>
            <a:r>
              <a:rPr lang="en-US" sz="1600" dirty="0"/>
              <a:t>7150-T651 Al "alloy"</a:t>
            </a:r>
          </a:p>
          <a:p>
            <a:r>
              <a:rPr lang="en-US" sz="1600" dirty="0"/>
              <a:t>     (</a:t>
            </a:r>
            <a:r>
              <a:rPr lang="en-US" sz="1600" dirty="0" err="1"/>
              <a:t>Zn,Cu,Mg,Zr</a:t>
            </a:r>
            <a:r>
              <a:rPr lang="en-US" sz="1600" dirty="0"/>
              <a:t>)</a:t>
            </a:r>
          </a:p>
        </p:txBody>
      </p:sp>
      <p:pic>
        <p:nvPicPr>
          <p:cNvPr id="2094" name="Picture 3" descr="Microscopic photograph of aluminum alloy&#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035925" y="4581526"/>
            <a:ext cx="2220913" cy="1544638"/>
          </a:xfrm>
          <a:prstGeom prst="rect">
            <a:avLst/>
          </a:prstGeom>
          <a:noFill/>
          <a:ln w="9525">
            <a:noFill/>
            <a:miter lim="800000"/>
            <a:headEnd/>
            <a:tailEnd/>
          </a:ln>
        </p:spPr>
      </p:pic>
      <p:sp>
        <p:nvSpPr>
          <p:cNvPr id="2091" name="Line" descr="line showing&#10;"/>
          <p:cNvSpPr>
            <a:spLocks noChangeShapeType="1"/>
          </p:cNvSpPr>
          <p:nvPr/>
        </p:nvSpPr>
        <p:spPr bwMode="auto">
          <a:xfrm flipH="1">
            <a:off x="8124825" y="4689476"/>
            <a:ext cx="1592263" cy="0"/>
          </a:xfrm>
          <a:prstGeom prst="line">
            <a:avLst/>
          </a:prstGeom>
          <a:noFill/>
          <a:ln w="28575">
            <a:solidFill>
              <a:schemeClr val="tx1"/>
            </a:solidFill>
            <a:round/>
            <a:headEnd type="triangle" w="med" len="med"/>
            <a:tailEnd type="triangle" w="med" len="med"/>
          </a:ln>
        </p:spPr>
        <p:txBody>
          <a:bodyPr wrap="none" anchor="ctr"/>
          <a:lstStyle/>
          <a:p>
            <a:endParaRPr lang="en-US" dirty="0"/>
          </a:p>
        </p:txBody>
      </p:sp>
      <p:sp>
        <p:nvSpPr>
          <p:cNvPr id="2092" name="4mm"/>
          <p:cNvSpPr>
            <a:spLocks noChangeArrowheads="1"/>
          </p:cNvSpPr>
          <p:nvPr/>
        </p:nvSpPr>
        <p:spPr bwMode="auto">
          <a:xfrm>
            <a:off x="8655050" y="4557713"/>
            <a:ext cx="584200" cy="307975"/>
          </a:xfrm>
          <a:prstGeom prst="rect">
            <a:avLst/>
          </a:prstGeom>
          <a:solidFill>
            <a:schemeClr val="bg1"/>
          </a:solidFill>
          <a:ln w="9525">
            <a:noFill/>
            <a:miter lim="800000"/>
            <a:headEnd/>
            <a:tailEnd/>
          </a:ln>
        </p:spPr>
        <p:txBody>
          <a:bodyPr wrap="none">
            <a:spAutoFit/>
          </a:bodyPr>
          <a:lstStyle/>
          <a:p>
            <a:r>
              <a:rPr lang="en-US" sz="1400" dirty="0">
                <a:solidFill>
                  <a:srgbClr val="000000"/>
                </a:solidFill>
              </a:rPr>
              <a:t>4</a:t>
            </a:r>
            <a:r>
              <a:rPr lang="en-US" sz="800" dirty="0">
                <a:solidFill>
                  <a:srgbClr val="000000"/>
                </a:solidFill>
              </a:rPr>
              <a:t> </a:t>
            </a:r>
            <a:r>
              <a:rPr lang="en-US" sz="1400" dirty="0">
                <a:solidFill>
                  <a:srgbClr val="000000"/>
                </a:solidFill>
              </a:rPr>
              <a:t>mm</a:t>
            </a:r>
          </a:p>
        </p:txBody>
      </p:sp>
    </p:spTree>
    <p:extLst>
      <p:ext uri="{BB962C8B-B14F-4D97-AF65-F5344CB8AC3E}">
        <p14:creationId xmlns:p14="http://schemas.microsoft.com/office/powerpoint/2010/main" val="4171299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p:cNvSpPr>
            <a:spLocks noChangeArrowheads="1"/>
          </p:cNvSpPr>
          <p:nvPr/>
        </p:nvSpPr>
        <p:spPr bwMode="auto">
          <a:xfrm>
            <a:off x="1844675" y="-342900"/>
            <a:ext cx="8001000" cy="1216025"/>
          </a:xfrm>
          <a:prstGeom prst="rect">
            <a:avLst/>
          </a:prstGeom>
          <a:noFill/>
          <a:ln w="9525">
            <a:noFill/>
            <a:miter lim="800000"/>
            <a:headEnd/>
            <a:tailEnd/>
          </a:ln>
        </p:spPr>
        <p:txBody>
          <a:bodyPr anchor="b"/>
          <a:lstStyle/>
          <a:p>
            <a:pPr eaLnBrk="1" hangingPunct="1"/>
            <a:r>
              <a:rPr lang="en-US" sz="3200" b="1" dirty="0">
                <a:solidFill>
                  <a:schemeClr val="tx2"/>
                </a:solidFill>
                <a:latin typeface="Optima"/>
                <a:cs typeface="Optima"/>
              </a:rPr>
              <a:t>Four Materials Considerations</a:t>
            </a:r>
          </a:p>
        </p:txBody>
      </p:sp>
      <p:pic>
        <p:nvPicPr>
          <p:cNvPr id="12290" name="Picture 1" descr="Graphic that shows Processing leads to Structure, which leads to Properties, which leads to Performance."/>
          <p:cNvPicPr preferRelativeResize="0">
            <a:picLocks noChangeAspect="1" noChangeArrowheads="1"/>
          </p:cNvPicPr>
          <p:nvPr>
            <p:custDataLst>
              <p:tags r:id="rId1"/>
            </p:custDataLst>
          </p:nvPr>
        </p:nvPicPr>
        <p:blipFill>
          <a:blip r:embed="rId3" cstate="print"/>
          <a:srcRect/>
          <a:stretch>
            <a:fillRect/>
          </a:stretch>
        </p:blipFill>
        <p:spPr bwMode="auto">
          <a:xfrm>
            <a:off x="1930400" y="1066800"/>
            <a:ext cx="8229600" cy="452438"/>
          </a:xfrm>
          <a:prstGeom prst="rect">
            <a:avLst/>
          </a:prstGeom>
          <a:noFill/>
          <a:ln w="9525">
            <a:noFill/>
            <a:miter lim="800000"/>
            <a:headEnd/>
            <a:tailEnd/>
          </a:ln>
        </p:spPr>
      </p:pic>
      <p:sp>
        <p:nvSpPr>
          <p:cNvPr id="12296" name="Content 1"/>
          <p:cNvSpPr>
            <a:spLocks noChangeArrowheads="1"/>
          </p:cNvSpPr>
          <p:nvPr/>
        </p:nvSpPr>
        <p:spPr bwMode="auto">
          <a:xfrm>
            <a:off x="2057401" y="1695450"/>
            <a:ext cx="4433971" cy="369332"/>
          </a:xfrm>
          <a:prstGeom prst="rect">
            <a:avLst/>
          </a:prstGeom>
          <a:noFill/>
          <a:ln w="9525">
            <a:noFill/>
            <a:miter lim="800000"/>
            <a:headEnd/>
            <a:tailEnd/>
          </a:ln>
        </p:spPr>
        <p:txBody>
          <a:bodyPr wrap="none" lIns="0" tIns="0" rIns="0" bIns="0">
            <a:spAutoFit/>
          </a:bodyPr>
          <a:lstStyle/>
          <a:p>
            <a:r>
              <a:rPr lang="en-US" sz="2400" dirty="0">
                <a:solidFill>
                  <a:srgbClr val="000000"/>
                </a:solidFill>
                <a:latin typeface="Optima"/>
                <a:cs typeface="Optima"/>
              </a:rPr>
              <a:t> •  Processing can change structure </a:t>
            </a:r>
          </a:p>
        </p:txBody>
      </p:sp>
      <p:sp>
        <p:nvSpPr>
          <p:cNvPr id="12295" name="Content 2"/>
          <p:cNvSpPr>
            <a:spLocks noChangeArrowheads="1"/>
          </p:cNvSpPr>
          <p:nvPr/>
        </p:nvSpPr>
        <p:spPr bwMode="auto">
          <a:xfrm>
            <a:off x="2492376" y="2027238"/>
            <a:ext cx="4122667" cy="338554"/>
          </a:xfrm>
          <a:prstGeom prst="rect">
            <a:avLst/>
          </a:prstGeom>
          <a:noFill/>
          <a:ln w="9525">
            <a:noFill/>
            <a:miter lim="800000"/>
            <a:headEnd/>
            <a:tailEnd/>
          </a:ln>
        </p:spPr>
        <p:txBody>
          <a:bodyPr wrap="none" lIns="0" tIns="0" rIns="0" bIns="0">
            <a:spAutoFit/>
          </a:bodyPr>
          <a:lstStyle/>
          <a:p>
            <a:r>
              <a:rPr lang="en-US" sz="2200" dirty="0">
                <a:solidFill>
                  <a:srgbClr val="000000"/>
                </a:solidFill>
                <a:latin typeface="Optima"/>
                <a:cs typeface="Optima"/>
              </a:rPr>
              <a:t>ex:  structure </a:t>
            </a:r>
            <a:r>
              <a:rPr lang="en-US" sz="2200" dirty="0" err="1">
                <a:solidFill>
                  <a:srgbClr val="000000"/>
                </a:solidFill>
                <a:latin typeface="Optima"/>
                <a:cs typeface="Optima"/>
              </a:rPr>
              <a:t>vs</a:t>
            </a:r>
            <a:r>
              <a:rPr lang="en-US" sz="2200" dirty="0">
                <a:solidFill>
                  <a:srgbClr val="000000"/>
                </a:solidFill>
                <a:latin typeface="Optima"/>
                <a:cs typeface="Optima"/>
              </a:rPr>
              <a:t> cooling rate of steel</a:t>
            </a:r>
          </a:p>
        </p:txBody>
      </p:sp>
      <p:sp>
        <p:nvSpPr>
          <p:cNvPr id="12294" name="Content 3"/>
          <p:cNvSpPr>
            <a:spLocks noChangeArrowheads="1"/>
          </p:cNvSpPr>
          <p:nvPr/>
        </p:nvSpPr>
        <p:spPr bwMode="auto">
          <a:xfrm>
            <a:off x="2120900" y="2379663"/>
            <a:ext cx="3869906" cy="369332"/>
          </a:xfrm>
          <a:prstGeom prst="rect">
            <a:avLst/>
          </a:prstGeom>
          <a:noFill/>
          <a:ln w="9525">
            <a:noFill/>
            <a:miter lim="800000"/>
            <a:headEnd/>
            <a:tailEnd/>
          </a:ln>
        </p:spPr>
        <p:txBody>
          <a:bodyPr wrap="none" lIns="0" tIns="0" rIns="0" bIns="0">
            <a:spAutoFit/>
          </a:bodyPr>
          <a:lstStyle/>
          <a:p>
            <a:r>
              <a:rPr lang="en-US" sz="2400">
                <a:solidFill>
                  <a:srgbClr val="000000"/>
                </a:solidFill>
                <a:latin typeface="Optima"/>
                <a:cs typeface="Optima"/>
              </a:rPr>
              <a:t> • Structure dictates properties</a:t>
            </a:r>
          </a:p>
        </p:txBody>
      </p:sp>
      <p:sp>
        <p:nvSpPr>
          <p:cNvPr id="12293" name="Content 4"/>
          <p:cNvSpPr>
            <a:spLocks noChangeArrowheads="1"/>
          </p:cNvSpPr>
          <p:nvPr/>
        </p:nvSpPr>
        <p:spPr bwMode="auto">
          <a:xfrm>
            <a:off x="2555875" y="2700338"/>
            <a:ext cx="3812006" cy="338554"/>
          </a:xfrm>
          <a:prstGeom prst="rect">
            <a:avLst/>
          </a:prstGeom>
          <a:noFill/>
          <a:ln w="9525">
            <a:noFill/>
            <a:miter lim="800000"/>
            <a:headEnd/>
            <a:tailEnd/>
          </a:ln>
        </p:spPr>
        <p:txBody>
          <a:bodyPr wrap="none" lIns="0" tIns="0" rIns="0" bIns="0">
            <a:spAutoFit/>
          </a:bodyPr>
          <a:lstStyle/>
          <a:p>
            <a:r>
              <a:rPr lang="en-US" sz="2200">
                <a:solidFill>
                  <a:srgbClr val="000000"/>
                </a:solidFill>
                <a:latin typeface="Optima"/>
                <a:cs typeface="Optima"/>
              </a:rPr>
              <a:t>ex:  hardness vs structure of steel</a:t>
            </a:r>
          </a:p>
        </p:txBody>
      </p:sp>
      <p:pic>
        <p:nvPicPr>
          <p:cNvPr id="14" name="Graph" descr="Graph showing Hardness (BHN) as y-axis and Cooling Rate (ºC/s) of examples a, b, c, and d.">
            <a:extLst>
              <a:ext uri="{FF2B5EF4-FFF2-40B4-BE49-F238E27FC236}">
                <a16:creationId xmlns:a16="http://schemas.microsoft.com/office/drawing/2014/main" id="{82B8001E-01B7-4521-BB53-8FF4DCB4D6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46465" y="2950981"/>
            <a:ext cx="5499069" cy="3883489"/>
          </a:xfrm>
          <a:prstGeom prst="rect">
            <a:avLst/>
          </a:prstGeom>
        </p:spPr>
      </p:pic>
    </p:spTree>
    <p:extLst>
      <p:ext uri="{BB962C8B-B14F-4D97-AF65-F5344CB8AC3E}">
        <p14:creationId xmlns:p14="http://schemas.microsoft.com/office/powerpoint/2010/main" val="297063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1"/>
          <p:cNvSpPr txBox="1"/>
          <p:nvPr/>
        </p:nvSpPr>
        <p:spPr>
          <a:xfrm>
            <a:off x="2059411" y="163589"/>
            <a:ext cx="8093413" cy="707886"/>
          </a:xfrm>
          <a:prstGeom prst="rect">
            <a:avLst/>
          </a:prstGeom>
          <a:noFill/>
        </p:spPr>
        <p:txBody>
          <a:bodyPr wrap="square" rtlCol="0">
            <a:spAutoFit/>
          </a:bodyPr>
          <a:lstStyle/>
          <a:p>
            <a:r>
              <a:rPr lang="en-US" sz="2000" b="1" dirty="0"/>
              <a:t>Example</a:t>
            </a:r>
            <a:r>
              <a:rPr lang="en-US" sz="2000" dirty="0"/>
              <a:t>.   Effects of processing on structure and optical properties of 		    aluminum oxide.</a:t>
            </a:r>
          </a:p>
        </p:txBody>
      </p:sp>
      <p:pic>
        <p:nvPicPr>
          <p:cNvPr id="18" name="Picture 1" descr="Image of Alumina processi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24971" y="1342276"/>
            <a:ext cx="4527653" cy="2004790"/>
          </a:xfrm>
          <a:prstGeom prst="rect">
            <a:avLst/>
          </a:prstGeom>
        </p:spPr>
      </p:pic>
      <p:cxnSp>
        <p:nvCxnSpPr>
          <p:cNvPr id="20" name="Line 1" descr="line pointing to"/>
          <p:cNvCxnSpPr/>
          <p:nvPr/>
        </p:nvCxnSpPr>
        <p:spPr>
          <a:xfrm flipV="1">
            <a:off x="4201049" y="2627399"/>
            <a:ext cx="135006" cy="1070882"/>
          </a:xfrm>
          <a:prstGeom prst="straightConnector1">
            <a:avLst/>
          </a:prstGeom>
          <a:ln w="38100" cmpd="sng">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25" name="TextBox 1"/>
          <p:cNvSpPr txBox="1"/>
          <p:nvPr/>
        </p:nvSpPr>
        <p:spPr>
          <a:xfrm>
            <a:off x="3516748" y="3896624"/>
            <a:ext cx="1391577" cy="369332"/>
          </a:xfrm>
          <a:prstGeom prst="rect">
            <a:avLst/>
          </a:prstGeom>
          <a:noFill/>
        </p:spPr>
        <p:txBody>
          <a:bodyPr wrap="none" rtlCol="0">
            <a:spAutoFit/>
          </a:bodyPr>
          <a:lstStyle/>
          <a:p>
            <a:r>
              <a:rPr lang="en-US" dirty="0"/>
              <a:t>single crystal</a:t>
            </a:r>
          </a:p>
        </p:txBody>
      </p:sp>
      <p:cxnSp>
        <p:nvCxnSpPr>
          <p:cNvPr id="23" name="Line 2" descr="line pointing to"/>
          <p:cNvCxnSpPr/>
          <p:nvPr/>
        </p:nvCxnSpPr>
        <p:spPr>
          <a:xfrm flipV="1">
            <a:off x="5594270" y="2627399"/>
            <a:ext cx="135006" cy="1070882"/>
          </a:xfrm>
          <a:prstGeom prst="straightConnector1">
            <a:avLst/>
          </a:prstGeom>
          <a:ln w="38100" cmpd="sng">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26" name="TextBox 2"/>
          <p:cNvSpPr txBox="1"/>
          <p:nvPr/>
        </p:nvSpPr>
        <p:spPr>
          <a:xfrm>
            <a:off x="4908325" y="3758125"/>
            <a:ext cx="1486818" cy="646331"/>
          </a:xfrm>
          <a:prstGeom prst="rect">
            <a:avLst/>
          </a:prstGeom>
          <a:noFill/>
        </p:spPr>
        <p:txBody>
          <a:bodyPr wrap="none" rtlCol="0">
            <a:spAutoFit/>
          </a:bodyPr>
          <a:lstStyle/>
          <a:p>
            <a:pPr algn="ctr"/>
            <a:r>
              <a:rPr lang="en-US" dirty="0" err="1"/>
              <a:t>Polycrystal</a:t>
            </a:r>
            <a:endParaRPr lang="en-US" dirty="0"/>
          </a:p>
          <a:p>
            <a:pPr algn="ctr"/>
            <a:r>
              <a:rPr lang="en-US" dirty="0"/>
              <a:t>(low porosity)</a:t>
            </a:r>
          </a:p>
        </p:txBody>
      </p:sp>
      <p:cxnSp>
        <p:nvCxnSpPr>
          <p:cNvPr id="24" name="Line 3" descr="line pointing to"/>
          <p:cNvCxnSpPr/>
          <p:nvPr/>
        </p:nvCxnSpPr>
        <p:spPr>
          <a:xfrm flipV="1">
            <a:off x="6919988" y="2627399"/>
            <a:ext cx="135006" cy="1070882"/>
          </a:xfrm>
          <a:prstGeom prst="straightConnector1">
            <a:avLst/>
          </a:prstGeom>
          <a:ln w="38100" cmpd="sng">
            <a:solidFill>
              <a:schemeClr val="tx1"/>
            </a:solidFill>
            <a:tailEnd type="arrow"/>
          </a:ln>
        </p:spPr>
        <p:style>
          <a:lnRef idx="2">
            <a:schemeClr val="dk1"/>
          </a:lnRef>
          <a:fillRef idx="0">
            <a:schemeClr val="dk1"/>
          </a:fillRef>
          <a:effectRef idx="1">
            <a:schemeClr val="dk1"/>
          </a:effectRef>
          <a:fontRef idx="minor">
            <a:schemeClr val="tx1"/>
          </a:fontRef>
        </p:style>
      </p:cxnSp>
      <p:sp>
        <p:nvSpPr>
          <p:cNvPr id="27" name="TextBox 3"/>
          <p:cNvSpPr txBox="1"/>
          <p:nvPr/>
        </p:nvSpPr>
        <p:spPr>
          <a:xfrm>
            <a:off x="6372489" y="3758125"/>
            <a:ext cx="1551289" cy="646331"/>
          </a:xfrm>
          <a:prstGeom prst="rect">
            <a:avLst/>
          </a:prstGeom>
          <a:noFill/>
        </p:spPr>
        <p:txBody>
          <a:bodyPr wrap="none" rtlCol="0">
            <a:spAutoFit/>
          </a:bodyPr>
          <a:lstStyle/>
          <a:p>
            <a:pPr algn="ctr"/>
            <a:r>
              <a:rPr lang="en-US" dirty="0" err="1"/>
              <a:t>Polycrystal</a:t>
            </a:r>
            <a:endParaRPr lang="en-US" dirty="0"/>
          </a:p>
          <a:p>
            <a:pPr algn="ctr"/>
            <a:r>
              <a:rPr lang="en-US" dirty="0"/>
              <a:t>(high porosity)</a:t>
            </a:r>
          </a:p>
        </p:txBody>
      </p:sp>
      <p:sp>
        <p:nvSpPr>
          <p:cNvPr id="5" name="Science Line">
            <a:extLst>
              <a:ext uri="{C183D7F6-B498-43B3-948B-1728B52AA6E4}">
                <adec:decorative xmlns:adec="http://schemas.microsoft.com/office/drawing/2017/decorative" val="1"/>
              </a:ext>
            </a:extLst>
          </p:cNvPr>
          <p:cNvSpPr>
            <a:spLocks noChangeShapeType="1"/>
          </p:cNvSpPr>
          <p:nvPr/>
        </p:nvSpPr>
        <p:spPr bwMode="auto">
          <a:xfrm>
            <a:off x="3139235" y="4788050"/>
            <a:ext cx="5200650" cy="0"/>
          </a:xfrm>
          <a:prstGeom prst="line">
            <a:avLst/>
          </a:prstGeom>
          <a:noFill/>
          <a:ln w="38100">
            <a:solidFill>
              <a:srgbClr val="1A4D8F"/>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Science"/>
          <p:cNvSpPr txBox="1">
            <a:spLocks noChangeArrowheads="1"/>
          </p:cNvSpPr>
          <p:nvPr/>
        </p:nvSpPr>
        <p:spPr bwMode="auto">
          <a:xfrm>
            <a:off x="5323635" y="4559450"/>
            <a:ext cx="1046163" cy="396875"/>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en-US" sz="2000">
                <a:solidFill>
                  <a:srgbClr val="1A4D8F"/>
                </a:solidFill>
                <a:latin typeface="Trebuchet MS" charset="0"/>
              </a:rPr>
              <a:t>Science</a:t>
            </a:r>
          </a:p>
        </p:txBody>
      </p:sp>
      <p:sp>
        <p:nvSpPr>
          <p:cNvPr id="8" name="Oval 1" descr="Processing"/>
          <p:cNvSpPr>
            <a:spLocks noChangeArrowheads="1"/>
          </p:cNvSpPr>
          <p:nvPr/>
        </p:nvSpPr>
        <p:spPr bwMode="auto">
          <a:xfrm>
            <a:off x="2237535" y="4942038"/>
            <a:ext cx="2011363" cy="1179512"/>
          </a:xfrm>
          <a:prstGeom prst="ellipse">
            <a:avLst/>
          </a:prstGeom>
          <a:solidFill>
            <a:srgbClr val="1A4D8F"/>
          </a:solidFill>
          <a:ln w="9525">
            <a:solidFill>
              <a:schemeClr val="tx1"/>
            </a:solidFill>
            <a:round/>
            <a:headEnd/>
            <a:tailEnd/>
          </a:ln>
        </p:spPr>
        <p:txBody>
          <a:bodyPr wrap="none" anchor="ctr"/>
          <a:lstStyle/>
          <a:p>
            <a:pPr algn="ctr"/>
            <a:r>
              <a:rPr lang="en-US" dirty="0">
                <a:latin typeface="Trebuchet MS" charset="0"/>
              </a:rPr>
              <a:t>Processing</a:t>
            </a:r>
          </a:p>
        </p:txBody>
      </p:sp>
      <p:sp>
        <p:nvSpPr>
          <p:cNvPr id="9" name="Oval 2" descr="Structure"/>
          <p:cNvSpPr>
            <a:spLocks noChangeArrowheads="1"/>
          </p:cNvSpPr>
          <p:nvPr/>
        </p:nvSpPr>
        <p:spPr bwMode="auto">
          <a:xfrm>
            <a:off x="3977435" y="4942038"/>
            <a:ext cx="2011363" cy="1179512"/>
          </a:xfrm>
          <a:prstGeom prst="ellipse">
            <a:avLst/>
          </a:prstGeom>
          <a:solidFill>
            <a:srgbClr val="C66B29"/>
          </a:solidFill>
          <a:ln w="9525">
            <a:solidFill>
              <a:schemeClr val="tx1"/>
            </a:solidFill>
            <a:round/>
            <a:headEnd/>
            <a:tailEnd/>
          </a:ln>
        </p:spPr>
        <p:txBody>
          <a:bodyPr wrap="none" anchor="ctr"/>
          <a:lstStyle/>
          <a:p>
            <a:pPr algn="ctr"/>
            <a:r>
              <a:rPr lang="en-US">
                <a:latin typeface="Trebuchet MS" charset="0"/>
              </a:rPr>
              <a:t>Structure</a:t>
            </a:r>
          </a:p>
        </p:txBody>
      </p:sp>
      <p:sp>
        <p:nvSpPr>
          <p:cNvPr id="10" name="Oval 3" descr="Properties"/>
          <p:cNvSpPr>
            <a:spLocks noChangeArrowheads="1"/>
          </p:cNvSpPr>
          <p:nvPr/>
        </p:nvSpPr>
        <p:spPr bwMode="auto">
          <a:xfrm>
            <a:off x="5661773" y="4942038"/>
            <a:ext cx="2011362" cy="1179512"/>
          </a:xfrm>
          <a:prstGeom prst="ellipse">
            <a:avLst/>
          </a:prstGeom>
          <a:solidFill>
            <a:srgbClr val="1A4D8F"/>
          </a:solidFill>
          <a:ln w="9525">
            <a:solidFill>
              <a:schemeClr val="tx1"/>
            </a:solidFill>
            <a:round/>
            <a:headEnd/>
            <a:tailEnd/>
          </a:ln>
        </p:spPr>
        <p:txBody>
          <a:bodyPr wrap="none" anchor="ctr"/>
          <a:lstStyle/>
          <a:p>
            <a:pPr algn="ctr"/>
            <a:r>
              <a:rPr lang="en-US">
                <a:latin typeface="Trebuchet MS" charset="0"/>
              </a:rPr>
              <a:t>Properties</a:t>
            </a:r>
          </a:p>
        </p:txBody>
      </p:sp>
      <p:sp>
        <p:nvSpPr>
          <p:cNvPr id="11" name="Oval 4" descr="Performance"/>
          <p:cNvSpPr>
            <a:spLocks noChangeArrowheads="1"/>
          </p:cNvSpPr>
          <p:nvPr/>
        </p:nvSpPr>
        <p:spPr bwMode="auto">
          <a:xfrm>
            <a:off x="7427073" y="4942038"/>
            <a:ext cx="2011362" cy="1179512"/>
          </a:xfrm>
          <a:prstGeom prst="ellipse">
            <a:avLst/>
          </a:prstGeom>
          <a:solidFill>
            <a:srgbClr val="C66B29"/>
          </a:solidFill>
          <a:ln w="9525">
            <a:solidFill>
              <a:schemeClr val="tx1"/>
            </a:solidFill>
            <a:round/>
            <a:headEnd/>
            <a:tailEnd/>
          </a:ln>
        </p:spPr>
        <p:txBody>
          <a:bodyPr wrap="none" anchor="ctr"/>
          <a:lstStyle/>
          <a:p>
            <a:pPr algn="ctr"/>
            <a:r>
              <a:rPr lang="en-US">
                <a:latin typeface="Trebuchet MS" charset="0"/>
              </a:rPr>
              <a:t>Performance</a:t>
            </a:r>
          </a:p>
        </p:txBody>
      </p:sp>
      <p:sp>
        <p:nvSpPr>
          <p:cNvPr id="14" name="Engineering Line">
            <a:extLst>
              <a:ext uri="{C183D7F6-B498-43B3-948B-1728B52AA6E4}">
                <adec:decorative xmlns:adec="http://schemas.microsoft.com/office/drawing/2017/decorative" val="1"/>
              </a:ext>
            </a:extLst>
          </p:cNvPr>
          <p:cNvSpPr>
            <a:spLocks noChangeShapeType="1"/>
          </p:cNvSpPr>
          <p:nvPr/>
        </p:nvSpPr>
        <p:spPr bwMode="auto">
          <a:xfrm rot="10800000">
            <a:off x="3361485" y="6412063"/>
            <a:ext cx="5200650" cy="0"/>
          </a:xfrm>
          <a:prstGeom prst="line">
            <a:avLst/>
          </a:prstGeom>
          <a:noFill/>
          <a:ln w="38100">
            <a:solidFill>
              <a:srgbClr val="C66B29"/>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15" name="Engineering"/>
          <p:cNvSpPr txBox="1">
            <a:spLocks noChangeArrowheads="1"/>
          </p:cNvSpPr>
          <p:nvPr/>
        </p:nvSpPr>
        <p:spPr bwMode="auto">
          <a:xfrm>
            <a:off x="5272835" y="6194575"/>
            <a:ext cx="1512888" cy="396875"/>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en-US" sz="2000" dirty="0">
                <a:solidFill>
                  <a:srgbClr val="C66B29"/>
                </a:solidFill>
                <a:latin typeface="Trebuchet MS" charset="0"/>
              </a:rPr>
              <a:t>Engineering</a:t>
            </a:r>
          </a:p>
        </p:txBody>
      </p:sp>
    </p:spTree>
    <p:extLst>
      <p:ext uri="{BB962C8B-B14F-4D97-AF65-F5344CB8AC3E}">
        <p14:creationId xmlns:p14="http://schemas.microsoft.com/office/powerpoint/2010/main" val="422215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8BE2EBE96ABE4E88241E5990F9ED56" ma:contentTypeVersion="12" ma:contentTypeDescription="Create a new document." ma:contentTypeScope="" ma:versionID="2c71e713e03f80c0c1382d138331485b">
  <xsd:schema xmlns:xsd="http://www.w3.org/2001/XMLSchema" xmlns:xs="http://www.w3.org/2001/XMLSchema" xmlns:p="http://schemas.microsoft.com/office/2006/metadata/properties" xmlns:ns2="28bdc614-2b31-40c5-bc67-72d3777859f3" xmlns:ns3="ae8eb5ba-d501-45b7-b9b6-0db9e635b265" targetNamespace="http://schemas.microsoft.com/office/2006/metadata/properties" ma:root="true" ma:fieldsID="70d963f53ca54fe7fd0a8fc4f86231ed" ns2:_="" ns3:_="">
    <xsd:import namespace="28bdc614-2b31-40c5-bc67-72d3777859f3"/>
    <xsd:import namespace="ae8eb5ba-d501-45b7-b9b6-0db9e635b2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dc614-2b31-40c5-bc67-72d377785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8eb5ba-d501-45b7-b9b6-0db9e635b2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F05C6-ED7D-4605-8F97-BEE2436A8D1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A6106C6-FA4D-48B7-B1CC-D369EC26CD96}">
  <ds:schemaRefs>
    <ds:schemaRef ds:uri="http://schemas.microsoft.com/sharepoint/v3/contenttype/forms"/>
  </ds:schemaRefs>
</ds:datastoreItem>
</file>

<file path=customXml/itemProps3.xml><?xml version="1.0" encoding="utf-8"?>
<ds:datastoreItem xmlns:ds="http://schemas.openxmlformats.org/officeDocument/2006/customXml" ds:itemID="{8D5F5B3C-8597-4323-8C7D-55DB53454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dc614-2b31-40c5-bc67-72d3777859f3"/>
    <ds:schemaRef ds:uri="ae8eb5ba-d501-45b7-b9b6-0db9e635b2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736</TotalTime>
  <Words>1631</Words>
  <Application>Microsoft Macintosh PowerPoint</Application>
  <PresentationFormat>Widescreen</PresentationFormat>
  <Paragraphs>215</Paragraphs>
  <Slides>27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Lucida Bright</vt:lpstr>
      <vt:lpstr>Optima</vt:lpstr>
      <vt:lpstr>Trebuchet MS</vt:lpstr>
      <vt:lpstr>Office Theme</vt:lpstr>
      <vt:lpstr>Image</vt:lpstr>
      <vt:lpstr>PowerPoint Presentation</vt:lpstr>
      <vt:lpstr>Types of Materials </vt:lpstr>
      <vt:lpstr>PowerPoint Presentation</vt:lpstr>
      <vt:lpstr>How do we measure these properties?</vt:lpstr>
      <vt:lpstr>PowerPoint Presentation</vt:lpstr>
      <vt:lpstr>How do we measure these properties?</vt:lpstr>
      <vt:lpstr>Corrosion</vt:lpstr>
      <vt:lpstr>PowerPoint Presentation</vt:lpstr>
      <vt:lpstr>PowerPoint Presentation</vt:lpstr>
      <vt:lpstr>Materials Selection in Engineering: Aerospace</vt:lpstr>
      <vt:lpstr>Materials Selection in Engineering: Civil</vt:lpstr>
      <vt:lpstr>Materials Selection: Shark proof westuit?</vt:lpstr>
      <vt:lpstr>Materials Selection: Ashby Plots</vt:lpstr>
      <vt:lpstr>Materials Selection: Ashby Plots</vt:lpstr>
      <vt:lpstr>PowerPoint Presentation</vt:lpstr>
      <vt:lpstr>The MSE Tetrahedra</vt:lpstr>
      <vt:lpstr>Materials have social lives</vt:lpstr>
      <vt:lpstr>Materials have cultural meanings</vt:lpstr>
      <vt:lpstr>PowerPoint Presentation</vt:lpstr>
      <vt:lpstr>PowerPoint Presentation</vt:lpstr>
      <vt:lpstr>Materials have relationships to other materials</vt:lpstr>
      <vt:lpstr>What we can do with materials is shaped by human mediators  </vt:lpstr>
      <vt:lpstr>Materials affect how we think and interact with each other</vt:lpstr>
      <vt:lpstr>Some materials are more appropriate than others</vt:lpstr>
      <vt:lpstr> The MSE Tetrahedra (Reconsidered)</vt:lpstr>
      <vt:lpstr>PowerPoint Presentation</vt:lpstr>
      <vt:lpstr>So Materials can have Social Properties as well as physical properties   For example:  what is sustainability? </vt:lpstr>
    </vt:vector>
  </TitlesOfParts>
  <Company>UF College of Liberal Arts &amp;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Sophia K. Acord</dc:creator>
  <cp:lastModifiedBy>Collins,Perry</cp:lastModifiedBy>
  <cp:revision>112</cp:revision>
  <dcterms:created xsi:type="dcterms:W3CDTF">2012-08-21T13:22:04Z</dcterms:created>
  <dcterms:modified xsi:type="dcterms:W3CDTF">2021-07-10T17:02:34Z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0x010100098BE2EBE96ABE4E88241E5990F9ED56</vt:lpwstr>
  </property>
</Properties>
</file>