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7"/>
  </p:notesMasterIdLst>
  <p:sldIdLst>
    <p:sldId id="289" r:id="rId2"/>
    <p:sldId id="290" r:id="rId3"/>
    <p:sldId id="292" r:id="rId4"/>
    <p:sldId id="291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9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52E63-BE22-2148-AEBB-2FB8A6DD9AAB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C73BC-CE2A-D54A-A0A7-720F61B4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5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6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5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85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4926-4D5B-4649-8B9C-F00F4EF1CEA6}" type="datetimeFigureOut">
              <a:rPr lang="en-US" smtClean="0"/>
              <a:pPr/>
              <a:t>7/10/21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 cap="small">
          <a:solidFill>
            <a:schemeClr val="tx1"/>
          </a:solidFill>
          <a:latin typeface="Optima ExtraBlac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Optima"/>
          <a:ea typeface="+mn-ea"/>
          <a:cs typeface="Opti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Optima"/>
          <a:ea typeface="+mn-ea"/>
          <a:cs typeface="Opti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Optima"/>
          <a:ea typeface="+mn-ea"/>
          <a:cs typeface="Opti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Optima"/>
          <a:ea typeface="+mn-ea"/>
          <a:cs typeface="Opti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Optima"/>
          <a:ea typeface="+mn-ea"/>
          <a:cs typeface="Opti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2.org/wikipedia/commons/thumb/0/09/Elemental_abundances.svg/im420-620px-Elemental_abundances.svg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ative-energy-news.info/technology/wind-power/wind-turbin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.bp.blogspot.com/_bTv7utrx0s4/TB753lBg6rI/AAAAAAAAADk/fisxywh6Sh0/s1600/global+rare+earth+production+1950+201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SIsc7xBX3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35" y="-5299"/>
            <a:ext cx="8229600" cy="1143000"/>
          </a:xfrm>
        </p:spPr>
        <p:txBody>
          <a:bodyPr/>
          <a:lstStyle/>
          <a:p>
            <a:r>
              <a:rPr lang="en-US" b="1" dirty="0"/>
              <a:t>Rare Earths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951" y="946466"/>
            <a:ext cx="7007328" cy="4525963"/>
          </a:xfrm>
        </p:spPr>
        <p:txBody>
          <a:bodyPr/>
          <a:lstStyle/>
          <a:p>
            <a:r>
              <a:rPr lang="en-US" sz="2400" dirty="0"/>
              <a:t>Rare earths are defined by their location in the periodic table</a:t>
            </a:r>
          </a:p>
        </p:txBody>
      </p:sp>
      <p:pic>
        <p:nvPicPr>
          <p:cNvPr id="6" name="Picture 5" descr="Periodic table of element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3393" y="2161818"/>
            <a:ext cx="6152444" cy="3623059"/>
          </a:xfrm>
          <a:prstGeom prst="rect">
            <a:avLst/>
          </a:prstGeom>
        </p:spPr>
      </p:pic>
      <p:sp>
        <p:nvSpPr>
          <p:cNvPr id="7" name="Rectangle 6" descr="Highlighted elements Sc and Y"/>
          <p:cNvSpPr/>
          <p:nvPr/>
        </p:nvSpPr>
        <p:spPr>
          <a:xfrm>
            <a:off x="2555194" y="3247778"/>
            <a:ext cx="324555" cy="740834"/>
          </a:xfrm>
          <a:prstGeom prst="rect">
            <a:avLst/>
          </a:prstGeom>
          <a:solidFill>
            <a:schemeClr val="accent2">
              <a:alpha val="5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descr="Highlighted Lanthanide series of elements"/>
          <p:cNvSpPr/>
          <p:nvPr/>
        </p:nvSpPr>
        <p:spPr>
          <a:xfrm>
            <a:off x="2555194" y="5031570"/>
            <a:ext cx="4504266" cy="342901"/>
          </a:xfrm>
          <a:prstGeom prst="rect">
            <a:avLst/>
          </a:prstGeom>
          <a:solidFill>
            <a:schemeClr val="accent2">
              <a:alpha val="5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7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Rare Earths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006"/>
            <a:ext cx="8023577" cy="4525963"/>
          </a:xfrm>
        </p:spPr>
        <p:txBody>
          <a:bodyPr/>
          <a:lstStyle/>
          <a:p>
            <a:r>
              <a:rPr lang="en-US" sz="2400" dirty="0"/>
              <a:t>Rare Earth Elements are not very rare</a:t>
            </a:r>
          </a:p>
          <a:p>
            <a:pPr lvl="1"/>
            <a:r>
              <a:rPr lang="en-US" sz="2400" dirty="0"/>
              <a:t>For example Cerium is about as abundant as Copper</a:t>
            </a:r>
          </a:p>
          <a:p>
            <a:r>
              <a:rPr lang="en-US" sz="2400" dirty="0"/>
              <a:t>They were termed this because they are not easily smelted</a:t>
            </a:r>
          </a:p>
          <a:p>
            <a:r>
              <a:rPr lang="en-US" sz="2400" dirty="0"/>
              <a:t>Chemically very similar</a:t>
            </a:r>
          </a:p>
          <a:p>
            <a:r>
              <a:rPr lang="en-US" sz="2400" dirty="0"/>
              <a:t>Often found in Clay</a:t>
            </a:r>
          </a:p>
          <a:p>
            <a:r>
              <a:rPr lang="en-US" sz="2400" dirty="0"/>
              <a:t>Very difficult to isolate</a:t>
            </a:r>
          </a:p>
          <a:p>
            <a:r>
              <a:rPr lang="en-US" sz="2400" dirty="0"/>
              <a:t>Very polluting to extract</a:t>
            </a:r>
          </a:p>
          <a:p>
            <a:pPr lvl="1"/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12" name="Picture 11" descr="Illustrated graph of elements showing atomic number in relation to abundance of atoms of element per 1 million atoms of Si. Green highlight for rock-forming elements (high abundance) and yellow for rarest metals (low abundance).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196" y="2778087"/>
            <a:ext cx="4900026" cy="37958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183" y="6584006"/>
            <a:ext cx="3595817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hlinkClick r:id="rId4"/>
              </a:rPr>
              <a:t>https://en.wiki2.org/wikipedia/commons/thumb/0/09/Elemental_abundances.svg/im420-620px-Elemental_abundances.svg.png</a:t>
            </a:r>
            <a:r>
              <a:rPr lang="en-US" sz="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25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Rare Earths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756" y="1024006"/>
            <a:ext cx="8229600" cy="4525963"/>
          </a:xfrm>
        </p:spPr>
        <p:txBody>
          <a:bodyPr/>
          <a:lstStyle/>
          <a:p>
            <a:r>
              <a:rPr lang="en-US" sz="2400" dirty="0"/>
              <a:t>Why do we care about Rare Earths?</a:t>
            </a:r>
          </a:p>
          <a:p>
            <a:r>
              <a:rPr lang="en-US" sz="2400" dirty="0"/>
              <a:t>Rare Earth Oxide are used for Phosphors in Lighting</a:t>
            </a:r>
          </a:p>
          <a:p>
            <a:pPr lvl="1"/>
            <a:r>
              <a:rPr lang="en-US" sz="2400" dirty="0"/>
              <a:t>Critical for new low energy LED’s</a:t>
            </a:r>
          </a:p>
          <a:p>
            <a:r>
              <a:rPr lang="en-US" sz="2400" dirty="0"/>
              <a:t>Neodymium makes magnets much stronger</a:t>
            </a:r>
          </a:p>
          <a:p>
            <a:pPr lvl="1"/>
            <a:r>
              <a:rPr lang="en-US" sz="2400" dirty="0"/>
              <a:t>Critical for wind turbines</a:t>
            </a:r>
          </a:p>
          <a:p>
            <a:pPr lvl="1"/>
            <a:r>
              <a:rPr lang="en-US" sz="2400" dirty="0"/>
              <a:t>Critical for electric vehicles</a:t>
            </a:r>
          </a:p>
          <a:p>
            <a:r>
              <a:rPr lang="en-US" sz="2400" dirty="0"/>
              <a:t>Cerium</a:t>
            </a:r>
          </a:p>
          <a:p>
            <a:pPr lvl="1"/>
            <a:r>
              <a:rPr lang="en-US" sz="2400" dirty="0"/>
              <a:t>Polishing glass</a:t>
            </a:r>
          </a:p>
          <a:p>
            <a:pPr lvl="1"/>
            <a:r>
              <a:rPr lang="en-US" sz="2400" dirty="0"/>
              <a:t>Alloying agent for steel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2932" y="5928600"/>
            <a:ext cx="2557189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hlinkClick r:id="rId3"/>
              </a:rPr>
              <a:t>http://www.alternative-energy-news.info/technology/wind-power/wind-turbines/</a:t>
            </a:r>
            <a:r>
              <a:rPr lang="en-US" sz="500" dirty="0"/>
              <a:t> </a:t>
            </a:r>
          </a:p>
        </p:txBody>
      </p:sp>
      <p:pic>
        <p:nvPicPr>
          <p:cNvPr id="11" name="Picture 10" descr="Row of wind turbine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994" y="3282244"/>
            <a:ext cx="3346867" cy="261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6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Rare Earths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755" y="889951"/>
            <a:ext cx="8229600" cy="4525963"/>
          </a:xfrm>
        </p:spPr>
        <p:txBody>
          <a:bodyPr/>
          <a:lstStyle/>
          <a:p>
            <a:r>
              <a:rPr lang="en-US" sz="2400" dirty="0"/>
              <a:t>Where do we get them?</a:t>
            </a:r>
          </a:p>
          <a:p>
            <a:r>
              <a:rPr lang="en-US" sz="2400" dirty="0"/>
              <a:t>China currently dominates world production</a:t>
            </a:r>
          </a:p>
          <a:p>
            <a:pPr lvl="1"/>
            <a:r>
              <a:rPr lang="en-US" sz="2400" dirty="0"/>
              <a:t>Over 95% of world production in 2010</a:t>
            </a:r>
          </a:p>
          <a:p>
            <a:r>
              <a:rPr lang="en-US" sz="2400" dirty="0"/>
              <a:t>Why would this be an issue?</a:t>
            </a:r>
          </a:p>
          <a:p>
            <a:r>
              <a:rPr lang="en-US" sz="2400" dirty="0"/>
              <a:t>In 2012 china dropped production by 20%, why? what happened?</a:t>
            </a:r>
          </a:p>
        </p:txBody>
      </p:sp>
      <p:pic>
        <p:nvPicPr>
          <p:cNvPr id="7" name="Picture 6" descr="Graph of production of rare earths over time, showing growing dominance of China since mid-1980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83" y="3350999"/>
            <a:ext cx="4924777" cy="29548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77661" y="6587376"/>
            <a:ext cx="3766339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hlinkClick r:id="rId4"/>
              </a:rPr>
              <a:t>http://1.bp.blogspot.com/_bTv7utrx0s4/TB753lBg6rI/AAAAAAAAADk/fisxywh6Sh0/s1600/global+rare+earth+production+1950+2010.jpg</a:t>
            </a:r>
            <a:r>
              <a:rPr lang="en-US" sz="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165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Novel Applications of Rare Earths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Another potential application for Rare Earth Oxides in in the conversion of Solar energy to chemical energy through the use of a novel process in which CO2 and H2O are converted to organic molecules which could be to deliver energy to cars etc.</a:t>
            </a:r>
          </a:p>
          <a:p>
            <a:r>
              <a:rPr lang="en-US"/>
              <a:t>If interested watch this TED Talk video for more information.</a:t>
            </a:r>
          </a:p>
          <a:p>
            <a:r>
              <a:rPr lang="en-US" dirty="0">
                <a:latin typeface="Optima" charset="0"/>
                <a:hlinkClick r:id="rId3"/>
              </a:rPr>
              <a:t>https://www.youtube.com/watch?v=gSIsc7xBX3A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0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7906</TotalTime>
  <Words>294</Words>
  <Application>Microsoft Macintosh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Optima</vt:lpstr>
      <vt:lpstr>Optima ExtraBlack</vt:lpstr>
      <vt:lpstr>Office Theme</vt:lpstr>
      <vt:lpstr>Rare Earths</vt:lpstr>
      <vt:lpstr>Rare Earths </vt:lpstr>
      <vt:lpstr>Rare Earths Applications </vt:lpstr>
      <vt:lpstr>Rare Earths </vt:lpstr>
      <vt:lpstr>Novel Applications of Rare Earths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Perry</dc:creator>
  <cp:lastModifiedBy>Collins,Perry</cp:lastModifiedBy>
  <cp:revision>58</cp:revision>
  <dcterms:created xsi:type="dcterms:W3CDTF">2013-08-29T15:19:37Z</dcterms:created>
  <dcterms:modified xsi:type="dcterms:W3CDTF">2021-07-10T17:38:24Z</dcterms:modified>
</cp:coreProperties>
</file>