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5" r:id="rId3"/>
    <p:sldId id="266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97"/>
  </p:normalViewPr>
  <p:slideViewPr>
    <p:cSldViewPr snapToGrid="0" snapToObjects="1" showGuides="1">
      <p:cViewPr varScale="1">
        <p:scale>
          <a:sx n="88" d="100"/>
          <a:sy n="88" d="100"/>
        </p:scale>
        <p:origin x="184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737DB-4F01-1D43-9BD0-F900AB50D913}" type="datetimeFigureOut">
              <a:rPr lang="en-US" smtClean="0"/>
              <a:t>7/10/21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8DEA6-C417-8A44-8DCF-EDECC365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7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F3BE1-DA0C-4E5E-803A-80408A3D73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77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14AD-E25E-4AAC-A6A2-677EBA4EA33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2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68CE4-7CDC-1848-B8F0-DA7C7F757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16112-21A1-CD4F-B03D-077EF23B0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4439F-0D1D-EB4D-BE1F-C4892494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11D-0FE8-CB4F-8D30-37734ACC337E}" type="datetimeFigureOut">
              <a:rPr lang="en-US" smtClean="0"/>
              <a:t>7/10/21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7AADB-8D24-274F-92CE-2CE50D531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BDD88-F358-5942-B94E-9B3178848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1100-9DFC-8549-8767-CACFDEE2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7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3C64-44C6-F148-8F2E-003A777A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35754B-9F60-644F-83DE-4D34FD75D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570AF-3AEC-5140-927D-40AA24ACD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11D-0FE8-CB4F-8D30-37734ACC337E}" type="datetimeFigureOut">
              <a:rPr lang="en-US" smtClean="0"/>
              <a:t>7/10/21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BA33A-EF19-0546-A2EF-DF8111C67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6FE3E-5E74-CA4C-B48A-E72DD9EB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1100-9DFC-8549-8767-CACFDEE2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7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5953D4-55BD-BB4A-BD4C-F033E0C25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CAF435-F911-D243-BAD8-C59F00317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D3927-72CE-B44C-B5D2-E4876EC42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11D-0FE8-CB4F-8D30-37734ACC337E}" type="datetimeFigureOut">
              <a:rPr lang="en-US" smtClean="0"/>
              <a:t>7/10/21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CBB19-9A0F-7F43-BF3E-813CD926A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A1ADE-F7C9-BF43-BB4C-D86A85F9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1100-9DFC-8549-8767-CACFDEE2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1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292C-FC19-F349-8F93-7B06CE27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9C8D5-5580-0C47-AE44-00E0A0CA9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977B5-C7B8-494D-996D-2CCEDBA58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11D-0FE8-CB4F-8D30-37734ACC337E}" type="datetimeFigureOut">
              <a:rPr lang="en-US" smtClean="0"/>
              <a:t>7/10/21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5E54D-07F1-D749-B964-3A4B75230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727E7-A959-DB4B-B4B1-6E773EB6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1100-9DFC-8549-8767-CACFDEE2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0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CC576-911F-A94B-A47B-5733402E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C1F19-A6A0-5B44-9848-DF7CF3299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4C2D1-CB25-FE46-BC63-88FA4C30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11D-0FE8-CB4F-8D30-37734ACC337E}" type="datetimeFigureOut">
              <a:rPr lang="en-US" smtClean="0"/>
              <a:t>7/10/21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EA4FE-D6AE-BD4F-89C6-5003D032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C14C3-3A84-F441-A7BB-C539EBA9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1100-9DFC-8549-8767-CACFDEE2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5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028B-075D-2C4C-A549-92A44CD8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157F0-8666-2540-B429-9999CC5B9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2FF70-42C6-374A-A05E-D4D9CB97C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1A827-BD36-CF47-93E6-E3F2D4B9B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11D-0FE8-CB4F-8D30-37734ACC337E}" type="datetimeFigureOut">
              <a:rPr lang="en-US" smtClean="0"/>
              <a:t>7/10/21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64ECC-AA6F-4F41-A262-44E3C9484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A0E53-FF0D-1C46-9935-D019C009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1100-9DFC-8549-8767-CACFDEE2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0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013BA-2D83-484D-9231-22E2A72B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2D27E-FDCC-074C-9034-1DBA8798C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0AEBA-061C-304D-9ACF-F8A5AD091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04F33-C525-4E49-B752-A66F2CD02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4AA8F3-33D4-2A46-A8D6-40965D258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791960-B3B1-A44B-9422-D28BDED45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11D-0FE8-CB4F-8D30-37734ACC337E}" type="datetimeFigureOut">
              <a:rPr lang="en-US" smtClean="0"/>
              <a:t>7/10/21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906269-9DF2-4A4C-A939-BFBAB8EF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714B25-0AA0-D743-AA38-63AB97580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1100-9DFC-8549-8767-CACFDEE2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7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043BB-D3D3-BA4C-823A-248462E1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6B01B-D04A-5140-9BD2-FFE813754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11D-0FE8-CB4F-8D30-37734ACC337E}" type="datetimeFigureOut">
              <a:rPr lang="en-US" smtClean="0"/>
              <a:t>7/10/21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EAE22-D0B8-C042-9F9B-49471D0D3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24227-C4AD-734C-81DD-F6B58F7A6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1100-9DFC-8549-8767-CACFDEE2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0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B523A-82B4-E74D-9C52-B55BC7D23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11D-0FE8-CB4F-8D30-37734ACC337E}" type="datetimeFigureOut">
              <a:rPr lang="en-US" smtClean="0"/>
              <a:t>7/10/21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F1A861-1A4C-1548-8029-E13C3F1D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A19CA-6AF7-CC49-BA6D-8D430845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1100-9DFC-8549-8767-CACFDEE2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4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53DB-E77F-E843-8CCE-A6BA15B32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D9628-96DD-204F-8E93-3CBC6C4D0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98F41-6DBD-C440-B5A3-1292A6A35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91B73-790A-DF40-9364-DEEBD229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11D-0FE8-CB4F-8D30-37734ACC337E}" type="datetimeFigureOut">
              <a:rPr lang="en-US" smtClean="0"/>
              <a:t>7/10/21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7F562-F101-2745-8111-1B22ED8E0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DDB18-6B3B-C44B-BB93-B624EE8C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1100-9DFC-8549-8767-CACFDEE2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3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E0C0-116E-1746-AB96-6E334D9BE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7ED1AB-833D-EB4D-B4B4-AA9DCBD1F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06F25-B405-3C4C-BC02-076200EC6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F2605-4166-F448-8C07-6190528F5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11D-0FE8-CB4F-8D30-37734ACC337E}" type="datetimeFigureOut">
              <a:rPr lang="en-US" smtClean="0"/>
              <a:t>7/10/21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3EB76-638B-EF47-9D4B-2359C011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68125-8CC1-6542-8B90-838322DE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1100-9DFC-8549-8767-CACFDEE2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9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7768C-63E3-3A4F-A596-6D2A86426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BA278-9691-204E-A6E7-16414FD7E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DE514-03C1-BF46-89A1-A892919DA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6711D-0FE8-CB4F-8D30-37734ACC337E}" type="datetimeFigureOut">
              <a:rPr lang="en-US" smtClean="0"/>
              <a:t>7/10/21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E7338-6AA1-7A41-901D-08BC26A4F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520B0-5F64-9440-8043-F248BE9F2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81100-9DFC-8549-8767-CACFDEE2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7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Material Properties: Affordances and Constraints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Prepared by</a:t>
            </a:r>
          </a:p>
          <a:p>
            <a:r>
              <a:rPr lang="en-US" dirty="0"/>
              <a:t>Susan D. Gillespie</a:t>
            </a:r>
          </a:p>
          <a:p>
            <a:r>
              <a:rPr lang="en-US" dirty="0"/>
              <a:t>Department of Anthropology</a:t>
            </a:r>
          </a:p>
          <a:p>
            <a:r>
              <a:rPr lang="en-US" dirty="0"/>
              <a:t>University of Florida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2B2427-8E9F-A141-BA4A-1C1E4C076549}"/>
              </a:ext>
            </a:extLst>
          </p:cNvPr>
          <p:cNvSpPr txBox="1"/>
          <p:nvPr/>
        </p:nvSpPr>
        <p:spPr>
          <a:xfrm>
            <a:off x="2681469" y="60998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8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matter has its own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08189"/>
            <a:ext cx="8229600" cy="45307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materials are “bundled” with many properties</a:t>
            </a:r>
          </a:p>
          <a:p>
            <a:r>
              <a:rPr lang="en-US" dirty="0"/>
              <a:t>only some properties are realized in making things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D8DBD-21D7-4DA6-95E9-DD2900D9FA6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461380" y="4025231"/>
            <a:ext cx="92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iron ore</a:t>
            </a:r>
          </a:p>
        </p:txBody>
      </p:sp>
      <p:pic>
        <p:nvPicPr>
          <p:cNvPr id="8" name="Picture 7" descr="grouping of shining, irregularly shaped copper piece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2" b="11016"/>
          <a:stretch/>
        </p:blipFill>
        <p:spPr>
          <a:xfrm>
            <a:off x="6452168" y="1472974"/>
            <a:ext cx="3143023" cy="2397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09522" y="4025231"/>
            <a:ext cx="163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copper nuggets</a:t>
            </a:r>
          </a:p>
        </p:txBody>
      </p:sp>
      <p:pic>
        <p:nvPicPr>
          <p:cNvPr id="1026" name="Picture 2" descr="reddish brown piece of iron 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43" y="1428845"/>
            <a:ext cx="3173214" cy="240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98753" y="3836112"/>
            <a:ext cx="3748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http://southafrica.angloamerican.com/our-operations/iron-ore.aspx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07265" y="3836112"/>
            <a:ext cx="2832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http://www.thecrystalhealer.co.uk/Copper-nugget</a:t>
            </a:r>
          </a:p>
        </p:txBody>
      </p:sp>
    </p:spTree>
    <p:extLst>
      <p:ext uri="{BB962C8B-B14F-4D97-AF65-F5344CB8AC3E}">
        <p14:creationId xmlns:p14="http://schemas.microsoft.com/office/powerpoint/2010/main" val="131226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potential</a:t>
            </a:r>
            <a:r>
              <a:rPr lang="en-US" dirty="0"/>
              <a:t> and </a:t>
            </a:r>
            <a:r>
              <a:rPr lang="en-US" b="1" dirty="0"/>
              <a:t>actual</a:t>
            </a:r>
            <a:r>
              <a:rPr lang="en-US" dirty="0"/>
              <a:t>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644" y="1528693"/>
            <a:ext cx="6037937" cy="4530725"/>
          </a:xfrm>
        </p:spPr>
        <p:txBody>
          <a:bodyPr>
            <a:normAutofit/>
          </a:bodyPr>
          <a:lstStyle/>
          <a:p>
            <a:r>
              <a:rPr lang="en-US" dirty="0"/>
              <a:t>distinction made by British philosopher Alfred North Whitehead</a:t>
            </a:r>
          </a:p>
          <a:p>
            <a:pPr lvl="1"/>
            <a:r>
              <a:rPr lang="en-US" dirty="0"/>
              <a:t>(1861-1947)</a:t>
            </a:r>
          </a:p>
          <a:p>
            <a:endParaRPr lang="en-US" dirty="0"/>
          </a:p>
          <a:p>
            <a:r>
              <a:rPr lang="en-US" dirty="0"/>
              <a:t>many </a:t>
            </a:r>
            <a:r>
              <a:rPr lang="en-US" i="1" dirty="0"/>
              <a:t>potential </a:t>
            </a:r>
            <a:r>
              <a:rPr lang="en-US" dirty="0"/>
              <a:t>properties are not </a:t>
            </a:r>
            <a:r>
              <a:rPr lang="en-US" i="1" dirty="0"/>
              <a:t>known</a:t>
            </a:r>
            <a:r>
              <a:rPr lang="en-US" dirty="0"/>
              <a:t> to those who use materials</a:t>
            </a:r>
          </a:p>
          <a:p>
            <a:r>
              <a:rPr lang="en-US" dirty="0"/>
              <a:t>or are known but not </a:t>
            </a:r>
            <a:r>
              <a:rPr lang="en-US" i="1" dirty="0"/>
              <a:t>actualized</a:t>
            </a:r>
            <a:r>
              <a:rPr lang="en-US" dirty="0"/>
              <a:t>—put to use</a:t>
            </a:r>
          </a:p>
          <a:p>
            <a:r>
              <a:rPr lang="en-US" dirty="0"/>
              <a:t>or they may become recognized later</a:t>
            </a:r>
          </a:p>
          <a:p>
            <a:pPr lvl="1"/>
            <a:r>
              <a:rPr lang="en-US" dirty="0"/>
              <a:t>e.g., oxidation of iron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D8DBD-21D7-4DA6-95E9-DD2900D9FA6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7" name="Picture 6" descr="Grayscale portrait of white m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00" y="1577334"/>
            <a:ext cx="1559730" cy="20889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93635" y="3677272"/>
            <a:ext cx="18886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http://www.iep.utm.edu/whitehed/</a:t>
            </a:r>
          </a:p>
        </p:txBody>
      </p:sp>
    </p:spTree>
    <p:extLst>
      <p:ext uri="{BB962C8B-B14F-4D97-AF65-F5344CB8AC3E}">
        <p14:creationId xmlns:p14="http://schemas.microsoft.com/office/powerpoint/2010/main" val="12755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102" y="280034"/>
            <a:ext cx="7886700" cy="1325563"/>
          </a:xfrm>
        </p:spPr>
        <p:txBody>
          <a:bodyPr/>
          <a:lstStyle/>
          <a:p>
            <a:r>
              <a:rPr lang="en-US" dirty="0"/>
              <a:t>actualizing potential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735" y="1605597"/>
            <a:ext cx="8229600" cy="45307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potential properties can be a source of </a:t>
            </a:r>
            <a:r>
              <a:rPr lang="en-US" i="1" dirty="0"/>
              <a:t>innovation</a:t>
            </a:r>
            <a:r>
              <a:rPr lang="en-US" dirty="0"/>
              <a:t> once actualized or realized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copper is a soft metal, can be hammered and cut into shapes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D8DBD-21D7-4DA6-95E9-DD2900D9FA6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5" name="Picture 4" descr="grouping of shining, irregularly shaped copper piece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2" b="11016"/>
          <a:stretch/>
        </p:blipFill>
        <p:spPr>
          <a:xfrm>
            <a:off x="1994678" y="2467728"/>
            <a:ext cx="2748725" cy="20964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94736" y="4548523"/>
            <a:ext cx="2832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http://www.thecrystalhealer.co.uk/Copper-nugget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49542" y="4526280"/>
            <a:ext cx="3472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https://en.wikipedia.org/wiki/Metallurgy_in_pre-Columbian_America</a:t>
            </a:r>
          </a:p>
        </p:txBody>
      </p:sp>
      <p:pic>
        <p:nvPicPr>
          <p:cNvPr id="2050" name="Picture 2" descr="Artistic carving of falcon with green pa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858" y="2406136"/>
            <a:ext cx="3431250" cy="215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 descr="Red arrow pointing right from copper nuggets to copper falcon image"/>
          <p:cNvCxnSpPr/>
          <p:nvPr/>
        </p:nvCxnSpPr>
        <p:spPr>
          <a:xfrm>
            <a:off x="4799021" y="3515969"/>
            <a:ext cx="6096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03821" y="4711156"/>
            <a:ext cx="4676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copper falcon, Hopewell Culture, Ohio c. 200 BC</a:t>
            </a:r>
          </a:p>
        </p:txBody>
      </p:sp>
    </p:spTree>
    <p:extLst>
      <p:ext uri="{BB962C8B-B14F-4D97-AF65-F5344CB8AC3E}">
        <p14:creationId xmlns:p14="http://schemas.microsoft.com/office/powerpoint/2010/main" val="24839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67699"/>
            <a:ext cx="7886700" cy="1325563"/>
          </a:xfrm>
        </p:spPr>
        <p:txBody>
          <a:bodyPr/>
          <a:lstStyle/>
          <a:p>
            <a:r>
              <a:rPr lang="en-US" dirty="0"/>
              <a:t>affordances and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14" y="1198998"/>
            <a:ext cx="7886700" cy="4351338"/>
          </a:xfrm>
        </p:spPr>
        <p:txBody>
          <a:bodyPr/>
          <a:lstStyle/>
          <a:p>
            <a:r>
              <a:rPr lang="en-US" dirty="0"/>
              <a:t>advantageous properties in a given situation are </a:t>
            </a:r>
            <a:r>
              <a:rPr lang="en-US" b="1" dirty="0"/>
              <a:t>affordances</a:t>
            </a:r>
          </a:p>
          <a:p>
            <a:pPr lvl="1"/>
            <a:r>
              <a:rPr lang="en-US" dirty="0"/>
              <a:t>(ecological psychologist James J. Gibson 1904-1979)</a:t>
            </a:r>
          </a:p>
          <a:p>
            <a:pPr lvl="1"/>
            <a:r>
              <a:rPr lang="en-US" dirty="0"/>
              <a:t>specifically, qualities of an object or environment that communicate opportunities to do certain things</a:t>
            </a:r>
          </a:p>
          <a:p>
            <a:pPr lvl="1"/>
            <a:r>
              <a:rPr lang="en-US" dirty="0"/>
              <a:t>affordances must be socially agreed upon</a:t>
            </a:r>
          </a:p>
          <a:p>
            <a:r>
              <a:rPr lang="en-US" dirty="0"/>
              <a:t>e.g., the plasticity of clay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FD94-4DFB-4BAF-BDCF-F09916F0A37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61280" y="3789205"/>
            <a:ext cx="3119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http://www.reannagteine.com/CommonQuestions.html</a:t>
            </a:r>
          </a:p>
        </p:txBody>
      </p:sp>
      <p:pic>
        <p:nvPicPr>
          <p:cNvPr id="4098" name="Picture 2" descr="Animated GIF of throwing clay po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44" y="4035426"/>
            <a:ext cx="47625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41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132" y="66242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disadvantageous properties are </a:t>
            </a:r>
            <a:r>
              <a:rPr lang="en-US" b="1" dirty="0"/>
              <a:t>constraints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3936" y="1658507"/>
            <a:ext cx="8385464" cy="575539"/>
          </a:xfrm>
        </p:spPr>
        <p:txBody>
          <a:bodyPr>
            <a:noAutofit/>
          </a:bodyPr>
          <a:lstStyle/>
          <a:p>
            <a:r>
              <a:rPr lang="en-US" dirty="0"/>
              <a:t>they limit human actions and thwart human intentions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FD94-4DFB-4BAF-BDCF-F09916F0A373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 descr="Close-up photo of pile of rusty nails and scr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96" y="2312199"/>
            <a:ext cx="5902036" cy="393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5546" y="6311767"/>
            <a:ext cx="33185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http://wonderopolis.org/wonder/why-do-some-things-rust/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8653" y="3464201"/>
            <a:ext cx="1420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e.g., rust, </a:t>
            </a:r>
          </a:p>
          <a:p>
            <a:r>
              <a:rPr lang="en-US" sz="2400" dirty="0"/>
              <a:t>corrosion</a:t>
            </a:r>
          </a:p>
        </p:txBody>
      </p:sp>
    </p:spTree>
    <p:extLst>
      <p:ext uri="{BB962C8B-B14F-4D97-AF65-F5344CB8AC3E}">
        <p14:creationId xmlns:p14="http://schemas.microsoft.com/office/powerpoint/2010/main" val="600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impact of materials on society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materials and made things play a role in social change through </a:t>
            </a:r>
            <a:r>
              <a:rPr lang="en-US" b="1" dirty="0"/>
              <a:t>entanglements</a:t>
            </a:r>
            <a:r>
              <a:rPr lang="en-US" dirty="0"/>
              <a:t> with humans</a:t>
            </a:r>
          </a:p>
          <a:p>
            <a:r>
              <a:rPr lang="en-US" dirty="0"/>
              <a:t>materials have both independent properties and dependencies on humans and other things</a:t>
            </a:r>
          </a:p>
          <a:p>
            <a:r>
              <a:rPr lang="en-US" dirty="0"/>
              <a:t>people take advantage of “affordances”</a:t>
            </a:r>
          </a:p>
          <a:p>
            <a:r>
              <a:rPr lang="en-US" dirty="0"/>
              <a:t>they avoid or work-around “constraints”</a:t>
            </a:r>
          </a:p>
          <a:p>
            <a:r>
              <a:rPr lang="en-US" dirty="0"/>
              <a:t>social change depends on the interplay of affordances and constraints of human-material interactions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92878"/>
            <a:ext cx="2133600" cy="365125"/>
          </a:xfrm>
        </p:spPr>
        <p:txBody>
          <a:bodyPr/>
          <a:lstStyle/>
          <a:p>
            <a:fld id="{DEFE7FD7-6686-49EF-9987-7DEA822EB38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4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352</Words>
  <Application>Microsoft Macintosh PowerPoint</Application>
  <PresentationFormat>Widescreen</PresentationFormat>
  <Paragraphs>67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Material Properties: Affordances and Constraints</vt:lpstr>
      <vt:lpstr>matter has its own properties</vt:lpstr>
      <vt:lpstr>potential and actual properties</vt:lpstr>
      <vt:lpstr>actualizing potential properties</vt:lpstr>
      <vt:lpstr>affordances and constraints</vt:lpstr>
      <vt:lpstr>disadvantageous properties are constraints </vt:lpstr>
      <vt:lpstr>the impact of materials on society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Properties: Affordances and Constraints</dc:title>
  <dc:creator>Collins,Perry</dc:creator>
  <cp:lastModifiedBy>Collins,Perry</cp:lastModifiedBy>
  <cp:revision>1</cp:revision>
  <dcterms:created xsi:type="dcterms:W3CDTF">2021-07-10T17:57:05Z</dcterms:created>
  <dcterms:modified xsi:type="dcterms:W3CDTF">2021-07-10T18:03:09Z</dcterms:modified>
</cp:coreProperties>
</file>