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393" r:id="rId3"/>
    <p:sldId id="377" r:id="rId4"/>
    <p:sldId id="394" r:id="rId5"/>
    <p:sldId id="381" r:id="rId6"/>
    <p:sldId id="335" r:id="rId7"/>
    <p:sldId id="385" r:id="rId8"/>
    <p:sldId id="389" r:id="rId9"/>
    <p:sldId id="362" r:id="rId10"/>
    <p:sldId id="386" r:id="rId11"/>
    <p:sldId id="299" r:id="rId12"/>
    <p:sldId id="355" r:id="rId13"/>
    <p:sldId id="382" r:id="rId14"/>
    <p:sldId id="353" r:id="rId15"/>
    <p:sldId id="376" r:id="rId16"/>
    <p:sldId id="390" r:id="rId17"/>
    <p:sldId id="365" r:id="rId18"/>
    <p:sldId id="378" r:id="rId19"/>
    <p:sldId id="379" r:id="rId20"/>
    <p:sldId id="388" r:id="rId21"/>
    <p:sldId id="374" r:id="rId22"/>
    <p:sldId id="391" r:id="rId23"/>
    <p:sldId id="367" r:id="rId24"/>
    <p:sldId id="356" r:id="rId25"/>
    <p:sldId id="380" r:id="rId26"/>
    <p:sldId id="383" r:id="rId27"/>
    <p:sldId id="3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 snapToObjects="1" showGuides="1">
      <p:cViewPr varScale="1">
        <p:scale>
          <a:sx n="88" d="100"/>
          <a:sy n="88" d="100"/>
        </p:scale>
        <p:origin x="18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6579-4EB2-554A-85E0-FEF625BC5D43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3D5D2-87FA-E94C-963B-CF1F2782B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14AD-E25E-4AAC-A6A2-677EBA4EA3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554A-C8D3-5F47-90EC-337E9CE66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702EC-5BA0-1F49-9D41-0DF764DA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3BB2-10D0-7346-ADE8-2C5ED601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E15B-E6A5-BA44-B51D-B8E26C9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EE70-6AC0-0B42-BF7F-9CBB0A27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80A1-DFA0-A84D-BF5D-9E2D24F7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B34E-3B0E-A24F-9F27-BB1683164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7F90-808D-1644-8FFB-D3EA8400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33640-B1C2-D244-9A3B-7C086586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982C5-C144-9142-80D6-F593E3F5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FF664-E7F9-6F44-8F47-3938B00A0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ADC9-25AB-0842-BB4E-3550C21EC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F1DB-C754-E846-BD79-36B40107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9CFF-58F0-6342-A3CF-4940554D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C7A7D-E8C3-FF4D-A477-C75348F3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F096-2603-544D-B66B-E977A4D9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E289-0F36-9C4F-A0FA-F55F1E6A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62BD-914B-9844-B1DD-409F7D67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2A9A-6425-A64A-BF42-B7F4BAE5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855F-4151-1C44-BA5B-AB128BC6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8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F5E9-3A6E-034C-9357-EC78C35F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C96AA-05C2-A747-B632-B786EA2DB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6552-0AC9-3A43-8CB5-42610E7A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294D7-8AA6-E34C-AF74-4597FFAB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DB2F-F361-694E-8AEE-DF0DDF1B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7BD6-C2A3-1E47-AB61-3611CC6A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65A6-484A-7B47-9D86-05D5A1545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7EFAC-8142-524B-8038-5989EC437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75AC0-81C8-1B46-AADC-E35A4E64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AB437-C188-7141-AE0D-26A56442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F6A13-3FDC-CC4B-9355-CE19ED57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C371-9A7D-0A48-9BBB-D058127D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3F10-42F4-A047-A8D8-5D615B3B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BD0C5-AEA7-4847-85B8-2E2C3B7AC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92014-FB12-A943-A87A-BB6B7AF2F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A24D6-5279-B944-8237-0829C5C9B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251F2-EE36-1E43-8138-0CBFC3D1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1C43E-1F4B-CC4C-8FC2-1925E67C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7DE54-DC35-4140-ABDF-DB702132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821-1ACD-FF41-A513-34EF277F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D86B2-885A-1B43-B682-858D5793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70152-3345-6140-8C77-46F270F3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8B91A-D6B8-7D49-A8FA-D4FC837A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B31FCE-1093-A448-8934-F3000EA8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34163-AF76-2141-8B6C-4B973514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EBD16-5ED1-AB47-8523-C4B7BDF9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A72E-2970-6E48-878F-D69C80F7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1B07F-3E23-8E44-91B0-A3823106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6DD7F-DCA3-5445-902D-9F28E168D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8F263-ABC8-2245-B71B-4D556814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11B01-4200-684E-9F62-E91355A5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C3B84-09A6-AD44-A8F6-2F02D894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5AB9-6681-DC4D-BAEC-7731F228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4B804-9528-C747-A971-5A5A94E40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375A7-77FF-4446-BF47-D548615FA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C225E-309B-B243-A01C-039E174D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9EE9A-B3C0-BA4C-BFE1-85BE7C5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7BF2A-0A74-9248-9CF2-1D8FF13D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B9F9C-A764-DE48-9AE6-0B7E69C2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C1BC4-C3D3-F943-9380-1013A3039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2369-9FE7-0847-815D-A37F1393A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185D-7A1E-0444-822D-187F519AD4E1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65C7-CE48-B34B-8E2F-6859CEBA0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316AB-5859-8A45-B514-7BB719031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915E-C141-0241-8D95-F1763C93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81000"/>
            <a:ext cx="6858000" cy="4038600"/>
          </a:xfrm>
          <a:blipFill>
            <a:blip r:embed="rId3" cstate="print"/>
            <a:tile tx="0" ty="0" sx="100000" sy="100000" flip="none" algn="tl"/>
          </a:blipFill>
          <a:ln w="38100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The Entanglement</a:t>
            </a:r>
            <a:br>
              <a:rPr lang="en-US" dirty="0"/>
            </a:br>
            <a:r>
              <a:rPr lang="en-US" dirty="0"/>
              <a:t> of Clay at </a:t>
            </a:r>
            <a:br>
              <a:rPr lang="en-US" dirty="0"/>
            </a:br>
            <a:r>
              <a:rPr lang="en-US"/>
              <a:t>Çatalhöyük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724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prepared by</a:t>
            </a:r>
          </a:p>
          <a:p>
            <a:r>
              <a:rPr lang="en-US" dirty="0"/>
              <a:t>Susan D. Gillespie</a:t>
            </a:r>
          </a:p>
          <a:p>
            <a:r>
              <a:rPr lang="en-US" dirty="0"/>
              <a:t>Department of Anthropology</a:t>
            </a:r>
          </a:p>
          <a:p>
            <a:r>
              <a:rPr lang="en-US" dirty="0"/>
              <a:t>University of Florida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78" y="90892"/>
            <a:ext cx="8229600" cy="1143000"/>
          </a:xfrm>
        </p:spPr>
        <p:txBody>
          <a:bodyPr/>
          <a:lstStyle/>
          <a:p>
            <a:r>
              <a:rPr lang="en-US" dirty="0"/>
              <a:t>everyday life in clay brick houses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rtistic rendering showing exterior and interior reconstruction of Catalhoyuk hom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1027518"/>
            <a:ext cx="8166265" cy="5328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101" y="6272816"/>
            <a:ext cx="294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http://genealogyreligion.net/tag/catalhoyuk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0246" y="5251651"/>
            <a:ext cx="364195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new houses were built atop the ruins of older houses, creating a mounded settlement</a:t>
            </a:r>
          </a:p>
        </p:txBody>
      </p:sp>
    </p:spTree>
    <p:extLst>
      <p:ext uri="{BB962C8B-B14F-4D97-AF65-F5344CB8AC3E}">
        <p14:creationId xmlns:p14="http://schemas.microsoft.com/office/powerpoint/2010/main" val="386829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 theory of entanglement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Ian Hodder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24601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 descr="Book cover of Entangled by Ian Hodde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143000"/>
            <a:ext cx="3543046" cy="4953000"/>
          </a:xfrm>
          <a:prstGeom prst="rect">
            <a:avLst/>
          </a:prstGeom>
        </p:spPr>
      </p:pic>
      <p:pic>
        <p:nvPicPr>
          <p:cNvPr id="2" name="Picture 1" descr="Portrait of white man in blue sweater and ti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1" y="1847850"/>
            <a:ext cx="2846451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5501607"/>
            <a:ext cx="46362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http://www.skylife.com/en/2013-february/where-everybody-belongs-catalhoyuk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premises of entanglement theory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depend on things</a:t>
            </a:r>
          </a:p>
          <a:p>
            <a:r>
              <a:rPr lang="en-US" dirty="0"/>
              <a:t>things depend on other things</a:t>
            </a:r>
          </a:p>
          <a:p>
            <a:r>
              <a:rPr lang="en-US" dirty="0"/>
              <a:t>things depend on humans</a:t>
            </a:r>
          </a:p>
          <a:p>
            <a:r>
              <a:rPr lang="en-US" dirty="0"/>
              <a:t>humans depend on things that depend on humans (entanglement as interdependency)</a:t>
            </a:r>
          </a:p>
          <a:p>
            <a:r>
              <a:rPr lang="en-US" dirty="0"/>
              <a:t>the entanglement of humans and things played out over time influences the success or failure of social and cultural traits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1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9980" y="6152217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(Hodder, Ian [2012] </a:t>
            </a:r>
            <a:r>
              <a:rPr lang="en-US" sz="1400" i="1" dirty="0"/>
              <a:t>Entangled: An Archaeology of the Relationships between Humans and Things,</a:t>
            </a:r>
          </a:p>
          <a:p>
            <a:r>
              <a:rPr lang="en-US" sz="1400" dirty="0"/>
              <a:t>Wiley-Blackwell.)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512" y="47625"/>
            <a:ext cx="8548511" cy="1143000"/>
          </a:xfrm>
        </p:spPr>
        <p:txBody>
          <a:bodyPr>
            <a:normAutofit/>
          </a:bodyPr>
          <a:lstStyle/>
          <a:p>
            <a:r>
              <a:rPr lang="en-US" dirty="0"/>
              <a:t>#1. people depended on clay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Overhead shot of house at Catalhoyuk excavation 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766" y="963436"/>
            <a:ext cx="8128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528" y="6372226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http://www.flickr.com/photos/catalhoyuk/914432721/sizes/z/in/photostream/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5760393"/>
            <a:ext cx="447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clay house walls, benches, hearths</a:t>
            </a:r>
          </a:p>
        </p:txBody>
      </p:sp>
    </p:spTree>
    <p:extLst>
      <p:ext uri="{BB962C8B-B14F-4D97-AF65-F5344CB8AC3E}">
        <p14:creationId xmlns:p14="http://schemas.microsoft.com/office/powerpoint/2010/main" val="244425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dirty="0"/>
              <a:t>everyday life surrounded by clay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219200"/>
            <a:ext cx="4267200" cy="5486400"/>
          </a:xfrm>
        </p:spPr>
        <p:txBody>
          <a:bodyPr>
            <a:normAutofit/>
          </a:bodyPr>
          <a:lstStyle/>
          <a:p>
            <a:r>
              <a:rPr lang="en-US" dirty="0"/>
              <a:t>clay was used to cook their food</a:t>
            </a:r>
          </a:p>
          <a:p>
            <a:pPr lvl="1"/>
            <a:r>
              <a:rPr lang="en-US" dirty="0"/>
              <a:t>heated clay balls used to cook food in clay-lined baskets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later replaced by heat-proof pots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2" descr="Clay pot with short handl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434197"/>
            <a:ext cx="3429000" cy="380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ay bal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1" y="3429001"/>
            <a:ext cx="2262413" cy="22097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0438" y="5532301"/>
            <a:ext cx="37593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http://www.smm.org/catal/mysteries/clay_balls/ball_game/005/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2429" y="533871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Minion-Italic"/>
              </a:rPr>
              <a:t>(Hodder, Ian [2011] Human-Thing Entanglement: Towards an Integrated Archaeological Perspective. </a:t>
            </a:r>
            <a:r>
              <a:rPr lang="en-US" sz="1100" i="1" dirty="0">
                <a:latin typeface="Minion-Italic"/>
              </a:rPr>
              <a:t>Journal of the Royal Anthropological Institute (N.S.) </a:t>
            </a:r>
            <a:r>
              <a:rPr lang="en-US" sz="1100" b="1" dirty="0">
                <a:latin typeface="MinionExp-Bold"/>
              </a:rPr>
              <a:t>17</a:t>
            </a:r>
            <a:r>
              <a:rPr lang="en-US" sz="1100" i="1" dirty="0">
                <a:latin typeface="Minion-Italic"/>
              </a:rPr>
              <a:t>, </a:t>
            </a:r>
            <a:r>
              <a:rPr lang="en-US" sz="1100" i="1" dirty="0">
                <a:latin typeface="MinionExp-Italic"/>
              </a:rPr>
              <a:t>154</a:t>
            </a:r>
            <a:r>
              <a:rPr lang="en-US" sz="1100" i="1" dirty="0">
                <a:latin typeface="Minion-Italic"/>
              </a:rPr>
              <a:t>-</a:t>
            </a:r>
            <a:r>
              <a:rPr lang="en-US" sz="1100" i="1" dirty="0">
                <a:latin typeface="MinionExp-Italic"/>
              </a:rPr>
              <a:t>177; </a:t>
            </a:r>
            <a:r>
              <a:rPr lang="en-US" sz="1100" dirty="0">
                <a:latin typeface="MinionExp-Italic"/>
              </a:rPr>
              <a:t>Fig. 7, p. 169)</a:t>
            </a:r>
            <a:endParaRPr lang="en-US" sz="1100" dirty="0">
              <a:latin typeface="Minion-Ital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clay and the dead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268" y="1066801"/>
            <a:ext cx="2937933" cy="4525963"/>
          </a:xfrm>
        </p:spPr>
        <p:txBody>
          <a:bodyPr/>
          <a:lstStyle/>
          <a:p>
            <a:r>
              <a:rPr lang="en-US" dirty="0"/>
              <a:t>the dead were buried under house floors</a:t>
            </a:r>
          </a:p>
          <a:p>
            <a:pPr lvl="1"/>
            <a:r>
              <a:rPr lang="en-US" dirty="0"/>
              <a:t>the surrounding clay absorbed odors from decaying bodies</a:t>
            </a:r>
          </a:p>
          <a:p>
            <a:pPr lvl="1">
              <a:buNone/>
            </a:pPr>
            <a:endParaRPr lang="en-US" dirty="0"/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24601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Skeleton in burial si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42" y="1295400"/>
            <a:ext cx="5695972" cy="3802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1" y="5147612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http://www.flickr.com/photos/catalhoyuk/9358064425/sizes/c/in/photostream/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#2: things depend on other things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066800"/>
            <a:ext cx="6096000" cy="5410200"/>
          </a:xfrm>
        </p:spPr>
        <p:txBody>
          <a:bodyPr>
            <a:normAutofit/>
          </a:bodyPr>
          <a:lstStyle/>
          <a:p>
            <a:r>
              <a:rPr lang="en-US" dirty="0"/>
              <a:t>a “thing” is literally an assembly, a gathering of components, qualities, properties</a:t>
            </a:r>
          </a:p>
          <a:p>
            <a:r>
              <a:rPr lang="en-US" dirty="0"/>
              <a:t>a ceramic pot as a “thing” is an assembly of</a:t>
            </a:r>
          </a:p>
          <a:p>
            <a:pPr lvl="1"/>
            <a:r>
              <a:rPr lang="en-US" dirty="0"/>
              <a:t>clay (and its properties)</a:t>
            </a:r>
          </a:p>
          <a:p>
            <a:pPr lvl="1"/>
            <a:r>
              <a:rPr lang="en-US" dirty="0"/>
              <a:t>temper (an aplastic added to clay to prevent cracking)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fire –and sheep dung fuel</a:t>
            </a:r>
          </a:p>
          <a:p>
            <a:pPr lvl="1"/>
            <a:r>
              <a:rPr lang="en-US" dirty="0"/>
              <a:t>the kiln to heat it and make it durable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Clay kil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665" y="2428794"/>
            <a:ext cx="2794507" cy="3136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5792" y="6438221"/>
            <a:ext cx="454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http://www.flickr.com/photos/catalhoyuk/220965367/sizes/z/in/photostream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4695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work diagram showing interrelationship between plaster and other materials and processes to build house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455" y="1081302"/>
            <a:ext cx="5871904" cy="4642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3607" y="199831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a thing depends on other things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1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26906" y="2971800"/>
            <a:ext cx="11430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6429" y="5779637"/>
            <a:ext cx="827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clay plaster for houses depended on many other things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6484" y="6290638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(Hodder, Ian [2012] </a:t>
            </a:r>
            <a:r>
              <a:rPr lang="en-US" sz="1400" i="1" dirty="0"/>
              <a:t>Entangled: An Archaeology of the Relationships between Humans and Things</a:t>
            </a:r>
          </a:p>
          <a:p>
            <a:r>
              <a:rPr lang="en-US" sz="1400" dirty="0"/>
              <a:t>[Wiley-Blackwell], Figure 3.1, p. 46)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3" y="5465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clay walls depended on adjoining house’s walls to keep them from slumping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rcheologists working at enclosed excavation 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095" y="1250698"/>
            <a:ext cx="7844366" cy="5206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5222" y="6457397"/>
            <a:ext cx="369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http://www.flickr.com/photos/catalhoyuk/9403326478/</a:t>
            </a:r>
          </a:p>
        </p:txBody>
      </p:sp>
      <p:sp>
        <p:nvSpPr>
          <p:cNvPr id="6" name="Down Arrow 5" descr="Orange downward arrow highlighting double hosue walls"/>
          <p:cNvSpPr/>
          <p:nvPr/>
        </p:nvSpPr>
        <p:spPr>
          <a:xfrm>
            <a:off x="3965222" y="2672947"/>
            <a:ext cx="609600" cy="2362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1" y="1762190"/>
            <a:ext cx="35964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note double walls</a:t>
            </a:r>
          </a:p>
        </p:txBody>
      </p:sp>
    </p:spTree>
    <p:extLst>
      <p:ext uri="{BB962C8B-B14F-4D97-AF65-F5344CB8AC3E}">
        <p14:creationId xmlns:p14="http://schemas.microsoft.com/office/powerpoint/2010/main" val="426366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370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#3: things depend on humans:</a:t>
            </a:r>
            <a:br>
              <a:rPr lang="en-US" dirty="0"/>
            </a:br>
            <a:r>
              <a:rPr lang="en-US" dirty="0"/>
              <a:t>clay walls depended on people for repair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Man pointing to feature at Catalhoyuk site with group of three peop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236709"/>
            <a:ext cx="7696200" cy="5108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4495800"/>
            <a:ext cx="1233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Ian Hodder</a:t>
            </a:r>
          </a:p>
          <a:p>
            <a:r>
              <a:rPr lang="en-US" dirty="0"/>
              <a:t>points to a</a:t>
            </a:r>
          </a:p>
          <a:p>
            <a:r>
              <a:rPr lang="en-US" dirty="0"/>
              <a:t>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1" y="6400413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http://www.flickr.com/photos/catalhoyuk/7555374446/sizes/c/in/photostream/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6747" y="2035257"/>
            <a:ext cx="155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tilting</a:t>
            </a:r>
          </a:p>
          <a:p>
            <a:r>
              <a:rPr lang="en-US" sz="2400" dirty="0"/>
              <a:t>house wall</a:t>
            </a:r>
          </a:p>
        </p:txBody>
      </p:sp>
    </p:spTree>
    <p:extLst>
      <p:ext uri="{BB962C8B-B14F-4D97-AF65-F5344CB8AC3E}">
        <p14:creationId xmlns:p14="http://schemas.microsoft.com/office/powerpoint/2010/main" val="8542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clay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200400" cy="4525963"/>
          </a:xfrm>
        </p:spPr>
        <p:txBody>
          <a:bodyPr/>
          <a:lstStyle/>
          <a:p>
            <a:r>
              <a:rPr lang="en-US" dirty="0"/>
              <a:t>Upper Paleolithic figurines</a:t>
            </a:r>
          </a:p>
          <a:p>
            <a:pPr lvl="1"/>
            <a:r>
              <a:rPr lang="en-US" dirty="0"/>
              <a:t>c. 30,000 BC</a:t>
            </a:r>
          </a:p>
          <a:p>
            <a:r>
              <a:rPr lang="en-US" dirty="0"/>
              <a:t>ritually “exploded” in heat of fire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figurines on orange and blue background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299986"/>
            <a:ext cx="3616654" cy="52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0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archaeologists continue to repair and conserve the walls today (Bldg. 77)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Piles of white bags in site of former home at Catalhoyu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43038"/>
            <a:ext cx="7117467" cy="472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5155" y="6225545"/>
            <a:ext cx="5897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http://vincemichael.files.wordpress.com/2012/10/bldg-77_end-of-season_2010.jpg?w=450&amp;h=298</a:t>
            </a:r>
          </a:p>
        </p:txBody>
      </p:sp>
    </p:spTree>
    <p:extLst>
      <p:ext uri="{BB962C8B-B14F-4D97-AF65-F5344CB8AC3E}">
        <p14:creationId xmlns:p14="http://schemas.microsoft.com/office/powerpoint/2010/main" val="385835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result: entanglement!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66900" y="1242219"/>
            <a:ext cx="3048000" cy="3505200"/>
          </a:xfrm>
        </p:spPr>
        <p:txBody>
          <a:bodyPr>
            <a:noAutofit/>
          </a:bodyPr>
          <a:lstStyle/>
          <a:p>
            <a:r>
              <a:rPr lang="en-US" sz="3400" dirty="0"/>
              <a:t>#4: humans are “trapped,” depending on things that depend on humans and other things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Complex tanglegram showing interdependency of clay and other material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5037554" cy="50773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5865" y="5422613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clay “</a:t>
            </a:r>
            <a:r>
              <a:rPr lang="en-US" sz="3200" dirty="0" err="1"/>
              <a:t>tanglegram</a:t>
            </a:r>
            <a:r>
              <a:rPr lang="en-US" sz="3200" dirty="0"/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1" y="6165004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(Hodder, Ian [2012] </a:t>
            </a:r>
            <a:r>
              <a:rPr lang="en-US" sz="1400" i="1" dirty="0"/>
              <a:t>Entangled: An Archaeology of the Relationships between Humans and Things</a:t>
            </a:r>
          </a:p>
          <a:p>
            <a:r>
              <a:rPr lang="en-US" sz="1400" dirty="0"/>
              <a:t>[Wiley-Blackwell], Figure 9.2, p. 181)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a </a:t>
            </a:r>
            <a:r>
              <a:rPr lang="en-US" sz="3800" dirty="0" err="1"/>
              <a:t>tanglegram</a:t>
            </a:r>
            <a:r>
              <a:rPr lang="en-US" sz="3800" dirty="0"/>
              <a:t> is a graphic depiction of the entanglement of humans and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arrows linking nodes indicate dependence as a constraint on action</a:t>
            </a:r>
          </a:p>
          <a:p>
            <a:r>
              <a:rPr lang="en-US" dirty="0"/>
              <a:t>one-way arrow indicates one node depends on another, but not vice versa</a:t>
            </a:r>
          </a:p>
          <a:p>
            <a:r>
              <a:rPr lang="en-US" dirty="0"/>
              <a:t>two-way arrow indicates mutual dependence</a:t>
            </a:r>
          </a:p>
          <a:p>
            <a:r>
              <a:rPr lang="en-US" dirty="0"/>
              <a:t>nodes involving a dependence with humans are drawn as rectangles</a:t>
            </a:r>
          </a:p>
          <a:p>
            <a:r>
              <a:rPr lang="en-US" dirty="0"/>
              <a:t>nodes not so dependent on humans are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9690" y="6231265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(Hodder, Ian [2012] </a:t>
            </a:r>
            <a:r>
              <a:rPr lang="en-US" sz="1400" i="1" dirty="0"/>
              <a:t>Entangled: An Archaeology of the Relationships between Humans and Things</a:t>
            </a:r>
          </a:p>
          <a:p>
            <a:r>
              <a:rPr lang="en-US" sz="1400" dirty="0"/>
              <a:t>[Wiley-Blackwell], p. 181-182)</a:t>
            </a:r>
          </a:p>
        </p:txBody>
      </p:sp>
    </p:spTree>
    <p:extLst>
      <p:ext uri="{BB962C8B-B14F-4D97-AF65-F5344CB8AC3E}">
        <p14:creationId xmlns:p14="http://schemas.microsoft.com/office/powerpoint/2010/main" val="175951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responding to the demands of things that depend on humans strengthens the entanglement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Diagram showing sequences of entanglement resulting from brick making at Catalhoyuk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143000"/>
            <a:ext cx="7586202" cy="5105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19400" y="2438400"/>
            <a:ext cx="10668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2514600"/>
            <a:ext cx="10668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1752600"/>
            <a:ext cx="16002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2514600"/>
            <a:ext cx="2057400" cy="457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1219200"/>
            <a:ext cx="44958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4572000"/>
            <a:ext cx="1752600" cy="99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79690" y="6231265"/>
            <a:ext cx="723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(Hodder, Ian [2012] </a:t>
            </a:r>
            <a:r>
              <a:rPr lang="en-US" sz="1400" i="1" dirty="0"/>
              <a:t>Entangled: An Archaeology of the Relationships between Humans and Things</a:t>
            </a:r>
          </a:p>
          <a:p>
            <a:r>
              <a:rPr lang="en-US" sz="1400" dirty="0"/>
              <a:t>[Wiley-Blackwell], Figure 4.2, p. 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entanglement of things and humans drives social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materials have their own qualities, interactions, and dependencies on humans and other things, many of which are unacknowledged</a:t>
            </a:r>
          </a:p>
          <a:p>
            <a:r>
              <a:rPr lang="en-US" dirty="0"/>
              <a:t>when things start to fall apart, the usual reaction is to fix them within the parameters of the “traps” or social investments of entanglement</a:t>
            </a:r>
          </a:p>
          <a:p>
            <a:r>
              <a:rPr lang="en-US" dirty="0"/>
              <a:t>new materials or objects are selected if they fit within, or at least overlap with, the existing entanglements—a source of constraint on action</a:t>
            </a:r>
          </a:p>
          <a:p>
            <a:r>
              <a:rPr lang="en-US" dirty="0"/>
              <a:t>thus social change has a direction, but it is not fully  predictable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44"/>
            <a:ext cx="8229600" cy="1143000"/>
          </a:xfrm>
        </p:spPr>
        <p:txBody>
          <a:bodyPr/>
          <a:lstStyle/>
          <a:p>
            <a:r>
              <a:rPr lang="en-US" dirty="0"/>
              <a:t>an excavated clay house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Overhead clay house at Catalhoyuk 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984250"/>
            <a:ext cx="8128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991" y="6370285"/>
            <a:ext cx="5203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http://www.flickr.com/photos/catalhoyuk/3063560991/sizes/z/in/photostream/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265647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5311" y="0"/>
            <a:ext cx="8229600" cy="1143000"/>
          </a:xfrm>
        </p:spPr>
        <p:txBody>
          <a:bodyPr/>
          <a:lstStyle/>
          <a:p>
            <a:r>
              <a:rPr lang="en-US" dirty="0"/>
              <a:t>another overhead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1" y="6356351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http://www.flickr.com/photos/catalhoyuk/220965365/sizes/z/in/photostream/</a:t>
            </a:r>
          </a:p>
        </p:txBody>
      </p:sp>
      <p:pic>
        <p:nvPicPr>
          <p:cNvPr id="5" name="Picture 4" descr="Overhead clay house at Catalhoyuk s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1" y="1026631"/>
            <a:ext cx="6155267" cy="52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26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Pieces of pottery, some fragments and some nearly whole po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1" y="1413034"/>
            <a:ext cx="6633410" cy="4411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765" y="6217851"/>
            <a:ext cx="4564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http://www.flickr.com/photos/catalhoyuk/177054852/sizes/o/in/photostream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99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Neolithic Period: the “Age of Clay”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1066801"/>
            <a:ext cx="8229600" cy="4525963"/>
          </a:xfrm>
        </p:spPr>
        <p:txBody>
          <a:bodyPr/>
          <a:lstStyle/>
          <a:p>
            <a:r>
              <a:rPr lang="en-US" dirty="0"/>
              <a:t>clay: fine-grained earth that develops </a:t>
            </a:r>
            <a:r>
              <a:rPr lang="en-US" i="1" dirty="0"/>
              <a:t>plasticity</a:t>
            </a:r>
            <a:r>
              <a:rPr lang="en-US" dirty="0"/>
              <a:t> and </a:t>
            </a:r>
            <a:r>
              <a:rPr lang="en-US" i="1" dirty="0"/>
              <a:t>cohesiveness</a:t>
            </a:r>
            <a:r>
              <a:rPr lang="en-US" dirty="0"/>
              <a:t> when mixed with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Cream colored small figurine of bear or other animal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9888" y="2354705"/>
            <a:ext cx="1876334" cy="3635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6392" y="5994255"/>
            <a:ext cx="4607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http://www.flickr.com/photos/catalhoyuk/7685669192/sizes/z/in/photostream/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1773" y="5806823"/>
            <a:ext cx="4607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http://www.flickr.com/photos/catalhoyuk/1443100379/sizes/z/in/photostream/</a:t>
            </a:r>
          </a:p>
        </p:txBody>
      </p:sp>
      <p:pic>
        <p:nvPicPr>
          <p:cNvPr id="10" name="Picture 9" descr="Small carved stamp of bear or other anima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949" y="2648182"/>
            <a:ext cx="209550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9618" y="3657600"/>
            <a:ext cx="172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clay stamp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1866" y="3656520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figurine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paste = clay + temper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temper: aplastic material added to clay to minimize shrinking and cracking when dry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Dark gray shell temper piece with ruler showing 7 centimeter width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04140"/>
            <a:ext cx="4343400" cy="365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563601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pulverized shell temper is characteristic of Mississippian period pottery</a:t>
            </a:r>
          </a:p>
          <a:p>
            <a:r>
              <a:rPr lang="en-US" sz="2400" dirty="0"/>
              <a:t>c. AD 1000 in mid-continental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0268" y="6408107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 by S. D. Gillespie</a:t>
            </a:r>
          </a:p>
        </p:txBody>
      </p:sp>
    </p:spTree>
    <p:extLst>
      <p:ext uri="{BB962C8B-B14F-4D97-AF65-F5344CB8AC3E}">
        <p14:creationId xmlns:p14="http://schemas.microsoft.com/office/powerpoint/2010/main" val="105328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7089" y="29779"/>
            <a:ext cx="8229600" cy="1143000"/>
          </a:xfrm>
        </p:spPr>
        <p:txBody>
          <a:bodyPr/>
          <a:lstStyle/>
          <a:p>
            <a:r>
              <a:rPr lang="en-US" dirty="0"/>
              <a:t>early pottery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28800" y="962329"/>
            <a:ext cx="8229600" cy="4525963"/>
          </a:xfrm>
        </p:spPr>
        <p:txBody>
          <a:bodyPr/>
          <a:lstStyle/>
          <a:p>
            <a:r>
              <a:rPr lang="en-US" dirty="0"/>
              <a:t>ceramic and </a:t>
            </a:r>
            <a:r>
              <a:rPr lang="en-US" dirty="0" err="1"/>
              <a:t>subceramic</a:t>
            </a:r>
            <a:r>
              <a:rPr lang="en-US" dirty="0"/>
              <a:t> objects: earth + water + fire</a:t>
            </a:r>
          </a:p>
          <a:p>
            <a:pPr lvl="1"/>
            <a:r>
              <a:rPr lang="en-US" dirty="0"/>
              <a:t>durable</a:t>
            </a:r>
          </a:p>
          <a:p>
            <a:pPr lvl="1"/>
            <a:r>
              <a:rPr lang="en-US" dirty="0"/>
              <a:t>insect-proof</a:t>
            </a:r>
          </a:p>
          <a:p>
            <a:pPr lvl="1"/>
            <a:r>
              <a:rPr lang="en-US" dirty="0"/>
              <a:t>relatively water-proof</a:t>
            </a:r>
          </a:p>
          <a:p>
            <a:pPr lvl="1"/>
            <a:r>
              <a:rPr lang="en-US" dirty="0"/>
              <a:t>heat-proof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3878" y="6538912"/>
            <a:ext cx="45384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http://www.flickr.com/photos/catalhoyuk/971964416/sizes/z/in/photostream/</a:t>
            </a:r>
          </a:p>
        </p:txBody>
      </p:sp>
      <p:pic>
        <p:nvPicPr>
          <p:cNvPr id="7" name="Picture 6" descr="Part of ceramic head sculptur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89" y="3570993"/>
            <a:ext cx="3352800" cy="3253140"/>
          </a:xfrm>
          <a:prstGeom prst="rect">
            <a:avLst/>
          </a:prstGeom>
        </p:spPr>
      </p:pic>
      <p:pic>
        <p:nvPicPr>
          <p:cNvPr id="8" name="Picture 7" descr="Clay kil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415" y="1624495"/>
            <a:ext cx="3593130" cy="4033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1" y="5651989"/>
            <a:ext cx="4546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http://www.flickr.com/photos/catalhoyuk/220965367/sizes/z/in/photostream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12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entanglement in the “Age of Clay”</a:t>
            </a:r>
            <a:br>
              <a:rPr lang="en-US" dirty="0"/>
            </a:br>
            <a:r>
              <a:rPr lang="en-US" dirty="0"/>
              <a:t> at </a:t>
            </a:r>
            <a:r>
              <a:rPr lang="en-US" dirty="0" err="1"/>
              <a:t>Çatalhöyük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large, well preserved mound settlement in southern Anatolia (Turkey)</a:t>
            </a:r>
          </a:p>
          <a:p>
            <a:r>
              <a:rPr lang="en-US" dirty="0"/>
              <a:t>occupation spans about 7500 to 5700 BC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6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Map of location of Catalhoyu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567" y="3200553"/>
            <a:ext cx="5116688" cy="32128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781800" y="4419600"/>
            <a:ext cx="914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70899" y="6436224"/>
            <a:ext cx="276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http://www.smm.org/catal/introduction/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0"/>
            <a:ext cx="8229600" cy="1143000"/>
          </a:xfrm>
        </p:spPr>
        <p:txBody>
          <a:bodyPr/>
          <a:lstStyle/>
          <a:p>
            <a:r>
              <a:rPr lang="en-US" dirty="0" err="1"/>
              <a:t>Çatalhöyük</a:t>
            </a:r>
            <a:r>
              <a:rPr lang="en-US" dirty="0"/>
              <a:t> (“forked mound”)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1" y="6261914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http://www.flickr.com/photos/catalhoyuk/132005667/sizes/z/in/photostream/</a:t>
            </a:r>
          </a:p>
        </p:txBody>
      </p:sp>
      <p:pic>
        <p:nvPicPr>
          <p:cNvPr id="5" name="Picture 4" descr="Landscape with grass-covered mounds and storm cloud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01404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78" y="14111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excavations by Ian Hodder began in 1993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7FD7-6686-49EF-9987-7DEA822EB3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rcheologists working in enclosed dig si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278" y="1045686"/>
            <a:ext cx="8001000" cy="5310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598" y="6356351"/>
            <a:ext cx="369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http://www.flickr.com/photos/catalhoyuk/9403326478/</a:t>
            </a:r>
          </a:p>
        </p:txBody>
      </p:sp>
    </p:spTree>
    <p:extLst>
      <p:ext uri="{BB962C8B-B14F-4D97-AF65-F5344CB8AC3E}">
        <p14:creationId xmlns:p14="http://schemas.microsoft.com/office/powerpoint/2010/main" val="325590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reconstruction of the settlement shows individual conjoined houses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24601"/>
            <a:ext cx="2133600" cy="365125"/>
          </a:xfrm>
        </p:spPr>
        <p:txBody>
          <a:bodyPr/>
          <a:lstStyle/>
          <a:p>
            <a:fld id="{DEFE7FD7-6686-49EF-9987-7DEA822EB3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rtistic rendering of housing at Catalhoyuk settlemen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360" y="1552045"/>
            <a:ext cx="7955280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8439" y="6504340"/>
            <a:ext cx="3955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http://www.rpgbooster.com/inspiration-8-mysterious-cities/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1253</Words>
  <Application>Microsoft Macintosh PowerPoint</Application>
  <PresentationFormat>Widescreen</PresentationFormat>
  <Paragraphs>160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Minion-Italic</vt:lpstr>
      <vt:lpstr>MinionExp-Bold</vt:lpstr>
      <vt:lpstr>MinionExp-Italic</vt:lpstr>
      <vt:lpstr>Office Theme</vt:lpstr>
      <vt:lpstr>The Entanglement  of Clay at  Çatalhöyük</vt:lpstr>
      <vt:lpstr>earliest clay objects</vt:lpstr>
      <vt:lpstr>Neolithic Period: the “Age of Clay”</vt:lpstr>
      <vt:lpstr>paste = clay + temper</vt:lpstr>
      <vt:lpstr>early pottery</vt:lpstr>
      <vt:lpstr>entanglement in the “Age of Clay”  at Çatalhöyük</vt:lpstr>
      <vt:lpstr>Çatalhöyük (“forked mound”)</vt:lpstr>
      <vt:lpstr>excavations by Ian Hodder began in 1993</vt:lpstr>
      <vt:lpstr>reconstruction of the settlement shows individual conjoined houses</vt:lpstr>
      <vt:lpstr>everyday life in clay brick houses</vt:lpstr>
      <vt:lpstr>a theory of entanglement</vt:lpstr>
      <vt:lpstr>premises of entanglement theory</vt:lpstr>
      <vt:lpstr>#1. people depended on clay</vt:lpstr>
      <vt:lpstr>everyday life surrounded by clay</vt:lpstr>
      <vt:lpstr>clay and the dead</vt:lpstr>
      <vt:lpstr>#2: things depend on other things </vt:lpstr>
      <vt:lpstr>a thing depends on other things</vt:lpstr>
      <vt:lpstr>clay walls depended on adjoining house’s walls to keep them from slumping</vt:lpstr>
      <vt:lpstr>#3: things depend on humans: clay walls depended on people for repair</vt:lpstr>
      <vt:lpstr>archaeologists continue to repair and conserve the walls today (Bldg. 77)</vt:lpstr>
      <vt:lpstr>result: entanglement! </vt:lpstr>
      <vt:lpstr>a tanglegram is a graphic depiction of the entanglement of humans and things</vt:lpstr>
      <vt:lpstr>responding to the demands of things that depend on humans strengthens the entanglement over time</vt:lpstr>
      <vt:lpstr>the entanglement of things and humans drives social change</vt:lpstr>
      <vt:lpstr>an excavated clay house</vt:lpstr>
      <vt:lpstr>another overhead view</vt:lpstr>
      <vt:lpstr>examples of pottery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Entanglement  of Clay at  Çatalhöyük</dc:title>
  <dc:creator>Collins,Perry</dc:creator>
  <cp:lastModifiedBy>Collins,Perry</cp:lastModifiedBy>
  <cp:revision>3</cp:revision>
  <dcterms:created xsi:type="dcterms:W3CDTF">2021-07-10T18:03:51Z</dcterms:created>
  <dcterms:modified xsi:type="dcterms:W3CDTF">2021-07-10T18:21:45Z</dcterms:modified>
</cp:coreProperties>
</file>