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94" r:id="rId5"/>
    <p:sldId id="279" r:id="rId6"/>
    <p:sldId id="278" r:id="rId7"/>
    <p:sldId id="282" r:id="rId8"/>
    <p:sldId id="271" r:id="rId9"/>
    <p:sldId id="280" r:id="rId10"/>
    <p:sldId id="284" r:id="rId11"/>
    <p:sldId id="281" r:id="rId12"/>
    <p:sldId id="267" r:id="rId13"/>
    <p:sldId id="285" r:id="rId14"/>
    <p:sldId id="270" r:id="rId15"/>
    <p:sldId id="286" r:id="rId16"/>
    <p:sldId id="275" r:id="rId17"/>
    <p:sldId id="288" r:id="rId18"/>
    <p:sldId id="289" r:id="rId19"/>
    <p:sldId id="290" r:id="rId20"/>
    <p:sldId id="287" r:id="rId21"/>
    <p:sldId id="276" r:id="rId22"/>
    <p:sldId id="291" r:id="rId23"/>
    <p:sldId id="292" r:id="rId24"/>
    <p:sldId id="273" r:id="rId25"/>
    <p:sldId id="302" r:id="rId26"/>
    <p:sldId id="299" r:id="rId27"/>
    <p:sldId id="300" r:id="rId28"/>
    <p:sldId id="301" r:id="rId29"/>
    <p:sldId id="297" r:id="rId30"/>
    <p:sldId id="295" r:id="rId31"/>
    <p:sldId id="293" r:id="rId32"/>
    <p:sldId id="27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37"/>
    <p:restoredTop sz="82067"/>
  </p:normalViewPr>
  <p:slideViewPr>
    <p:cSldViewPr snapToGrid="0" snapToObjects="1">
      <p:cViewPr varScale="1">
        <p:scale>
          <a:sx n="88" d="100"/>
          <a:sy n="88" d="100"/>
        </p:scale>
        <p:origin x="1216" y="1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52E63-BE22-2148-AEBB-2FB8A6DD9AAB}" type="datetimeFigureOut">
              <a:rPr lang="en-US" smtClean="0"/>
              <a:pPr/>
              <a:t>7/10/21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7C73BC-CE2A-D54A-A0A7-720F61B4309F}" type="slidenum">
              <a:rPr lang="en-US" smtClean="0"/>
              <a:pPr/>
              <a:t>‹#›</a:t>
            </a:fld>
            <a:endParaRPr lang="en-US"/>
          </a:p>
        </p:txBody>
      </p:sp>
    </p:spTree>
    <p:extLst>
      <p:ext uri="{BB962C8B-B14F-4D97-AF65-F5344CB8AC3E}">
        <p14:creationId xmlns:p14="http://schemas.microsoft.com/office/powerpoint/2010/main" val="24178432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C73BC-CE2A-D54A-A0A7-720F61B4309F}" type="slidenum">
              <a:rPr lang="en-US" smtClean="0"/>
              <a:pPr/>
              <a:t>5</a:t>
            </a:fld>
            <a:endParaRPr lang="en-US"/>
          </a:p>
        </p:txBody>
      </p:sp>
    </p:spTree>
    <p:extLst>
      <p:ext uri="{BB962C8B-B14F-4D97-AF65-F5344CB8AC3E}">
        <p14:creationId xmlns:p14="http://schemas.microsoft.com/office/powerpoint/2010/main" val="1324064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C73BC-CE2A-D54A-A0A7-720F61B4309F}" type="slidenum">
              <a:rPr lang="en-US" smtClean="0"/>
              <a:pPr/>
              <a:t>7</a:t>
            </a:fld>
            <a:endParaRPr lang="en-US"/>
          </a:p>
        </p:txBody>
      </p:sp>
    </p:spTree>
    <p:extLst>
      <p:ext uri="{BB962C8B-B14F-4D97-AF65-F5344CB8AC3E}">
        <p14:creationId xmlns:p14="http://schemas.microsoft.com/office/powerpoint/2010/main" val="197267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C73BC-CE2A-D54A-A0A7-720F61B4309F}" type="slidenum">
              <a:rPr lang="en-US" smtClean="0"/>
              <a:pPr/>
              <a:t>9</a:t>
            </a:fld>
            <a:endParaRPr lang="en-US"/>
          </a:p>
        </p:txBody>
      </p:sp>
    </p:spTree>
    <p:extLst>
      <p:ext uri="{BB962C8B-B14F-4D97-AF65-F5344CB8AC3E}">
        <p14:creationId xmlns:p14="http://schemas.microsoft.com/office/powerpoint/2010/main" val="406357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C73BC-CE2A-D54A-A0A7-720F61B4309F}" type="slidenum">
              <a:rPr lang="en-US" smtClean="0"/>
              <a:pPr/>
              <a:t>11</a:t>
            </a:fld>
            <a:endParaRPr lang="en-US"/>
          </a:p>
        </p:txBody>
      </p:sp>
    </p:spTree>
    <p:extLst>
      <p:ext uri="{BB962C8B-B14F-4D97-AF65-F5344CB8AC3E}">
        <p14:creationId xmlns:p14="http://schemas.microsoft.com/office/powerpoint/2010/main" val="2804198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7C73BC-CE2A-D54A-A0A7-720F61B4309F}" type="slidenum">
              <a:rPr lang="en-US" smtClean="0"/>
              <a:pPr/>
              <a:t>17</a:t>
            </a:fld>
            <a:endParaRPr lang="en-US"/>
          </a:p>
        </p:txBody>
      </p:sp>
    </p:spTree>
    <p:extLst>
      <p:ext uri="{BB962C8B-B14F-4D97-AF65-F5344CB8AC3E}">
        <p14:creationId xmlns:p14="http://schemas.microsoft.com/office/powerpoint/2010/main" val="897457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324926-4D5B-4649-8B9C-F00F4EF1CEA6}" type="datetimeFigureOut">
              <a:rPr lang="en-US" smtClean="0"/>
              <a:pPr/>
              <a:t>7/10/21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DF94-91B5-024D-B786-55F10A9800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324926-4D5B-4649-8B9C-F00F4EF1CEA6}" type="datetimeFigureOut">
              <a:rPr lang="en-US" smtClean="0"/>
              <a:pPr/>
              <a:t>7/10/21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DF94-91B5-024D-B786-55F10A9800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324926-4D5B-4649-8B9C-F00F4EF1CEA6}" type="datetimeFigureOut">
              <a:rPr lang="en-US" smtClean="0"/>
              <a:pPr/>
              <a:t>7/10/21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DF94-91B5-024D-B786-55F10A9800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324926-4D5B-4649-8B9C-F00F4EF1CEA6}" type="datetimeFigureOut">
              <a:rPr lang="en-US" smtClean="0"/>
              <a:pPr/>
              <a:t>7/10/21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DF94-91B5-024D-B786-55F10A9800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324926-4D5B-4649-8B9C-F00F4EF1CEA6}" type="datetimeFigureOut">
              <a:rPr lang="en-US" smtClean="0"/>
              <a:pPr/>
              <a:t>7/10/21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2DF94-91B5-024D-B786-55F10A9800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324926-4D5B-4649-8B9C-F00F4EF1CEA6}" type="datetimeFigureOut">
              <a:rPr lang="en-US" smtClean="0"/>
              <a:pPr/>
              <a:t>7/10/21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2DF94-91B5-024D-B786-55F10A9800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324926-4D5B-4649-8B9C-F00F4EF1CEA6}" type="datetimeFigureOut">
              <a:rPr lang="en-US" smtClean="0"/>
              <a:pPr/>
              <a:t>7/10/21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42DF94-91B5-024D-B786-55F10A9800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324926-4D5B-4649-8B9C-F00F4EF1CEA6}" type="datetimeFigureOut">
              <a:rPr lang="en-US" smtClean="0"/>
              <a:pPr/>
              <a:t>7/10/21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42DF94-91B5-024D-B786-55F10A9800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24926-4D5B-4649-8B9C-F00F4EF1CEA6}" type="datetimeFigureOut">
              <a:rPr lang="en-US" smtClean="0"/>
              <a:pPr/>
              <a:t>7/10/21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42DF94-91B5-024D-B786-55F10A9800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324926-4D5B-4649-8B9C-F00F4EF1CEA6}" type="datetimeFigureOut">
              <a:rPr lang="en-US" smtClean="0"/>
              <a:pPr/>
              <a:t>7/10/21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2DF94-91B5-024D-B786-55F10A9800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324926-4D5B-4649-8B9C-F00F4EF1CEA6}" type="datetimeFigureOut">
              <a:rPr lang="en-US" smtClean="0"/>
              <a:pPr/>
              <a:t>7/10/21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2DF94-91B5-024D-B786-55F10A9800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348563"/>
            <a:ext cx="109728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24926-4D5B-4649-8B9C-F00F4EF1CEA6}" type="datetimeFigureOut">
              <a:rPr lang="en-US" smtClean="0"/>
              <a:pPr/>
              <a:t>7/10/21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2DF94-91B5-024D-B786-55F10A9800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cap="small">
          <a:solidFill>
            <a:schemeClr val="tx1"/>
          </a:solidFill>
          <a:latin typeface="Optima ExtraBlack"/>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Optima"/>
          <a:ea typeface="+mn-ea"/>
          <a:cs typeface="Optima"/>
        </a:defRPr>
      </a:lvl1pPr>
      <a:lvl2pPr marL="742950" indent="-285750" algn="l" defTabSz="457200" rtl="0" eaLnBrk="1" latinLnBrk="0" hangingPunct="1">
        <a:spcBef>
          <a:spcPct val="20000"/>
        </a:spcBef>
        <a:buFont typeface="Arial"/>
        <a:buChar char="–"/>
        <a:defRPr sz="2600" kern="1200">
          <a:solidFill>
            <a:schemeClr val="tx1"/>
          </a:solidFill>
          <a:latin typeface="Optima"/>
          <a:ea typeface="+mn-ea"/>
          <a:cs typeface="Optima"/>
        </a:defRPr>
      </a:lvl2pPr>
      <a:lvl3pPr marL="1143000" indent="-228600" algn="l" defTabSz="457200" rtl="0" eaLnBrk="1" latinLnBrk="0" hangingPunct="1">
        <a:spcBef>
          <a:spcPct val="20000"/>
        </a:spcBef>
        <a:buFont typeface="Arial"/>
        <a:buChar char="•"/>
        <a:defRPr sz="2600" kern="1200">
          <a:solidFill>
            <a:schemeClr val="tx1"/>
          </a:solidFill>
          <a:latin typeface="Optima"/>
          <a:ea typeface="+mn-ea"/>
          <a:cs typeface="Optima"/>
        </a:defRPr>
      </a:lvl3pPr>
      <a:lvl4pPr marL="1600200" indent="-228600" algn="l" defTabSz="457200" rtl="0" eaLnBrk="1" latinLnBrk="0" hangingPunct="1">
        <a:spcBef>
          <a:spcPct val="20000"/>
        </a:spcBef>
        <a:buFont typeface="Arial"/>
        <a:buChar char="–"/>
        <a:defRPr sz="2600" kern="1200">
          <a:solidFill>
            <a:schemeClr val="tx1"/>
          </a:solidFill>
          <a:latin typeface="Optima"/>
          <a:ea typeface="+mn-ea"/>
          <a:cs typeface="Optima"/>
        </a:defRPr>
      </a:lvl4pPr>
      <a:lvl5pPr marL="2057400" indent="-228600" algn="l" defTabSz="457200" rtl="0" eaLnBrk="1" latinLnBrk="0" hangingPunct="1">
        <a:spcBef>
          <a:spcPct val="20000"/>
        </a:spcBef>
        <a:buFont typeface="Arial"/>
        <a:buChar char="»"/>
        <a:defRPr sz="2600" kern="1200">
          <a:solidFill>
            <a:schemeClr val="tx1"/>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tPd1GIwjRF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upload.wikimedia.org/wikipedia/commons/thumb/1/17/Lipari-Obsidienne_(5).jpg/225px-Lipari-Obsidienne_(5).jpg"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lckismet.blogspot.com/2013/03/who-could-have-predicted-that-sweet.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emselect.com/other-info/king-tuts-tomb-of-treasures.php"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travelphotobase.com/v/USMAB/MAAF2141.HTM" TargetMode="Externa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mjgrafx.8m.com/Welcome%20to%20Ruby's%20World/RUBYSVILLE/Stories/The%20History%20of%20Mirrors.htm" TargetMode="External"/><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ancientpeoples.tumblr.com/post/61430046465/millefiori-bowl-1-100-ad-roman-glass-source" TargetMode="External"/><Relationship Id="rId5" Type="http://schemas.openxmlformats.org/officeDocument/2006/relationships/image" Target="../media/image14.png"/><Relationship Id="rId4" Type="http://schemas.openxmlformats.org/officeDocument/2006/relationships/hyperlink" Target="http://sadigh.weebly.com/featured-artifacts/category/amphorisko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northeasthistorytour.blogspot.com/2011/03/oldest-stained-glass-window-in-world.html"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en.wikipedia.org/wiki/Venetian_glass" TargetMode="Externa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xe-f4gokRBs"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ceramics.org/wp-content/video/rupert_drop.jp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F3FkAUbetWU"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x.doi.org/10.4207/PA.2011.ART63" TargetMode="External"/><Relationship Id="rId2" Type="http://schemas.openxmlformats.org/officeDocument/2006/relationships/hyperlink" Target="https://en.wikipedia.org/wiki/Digital_object_identifie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ig4G5WbOMLc" TargetMode="External"/><Relationship Id="rId2" Type="http://schemas.openxmlformats.org/officeDocument/2006/relationships/hyperlink" Target="https://www.businessinsider.com/foldable-phone-screen-flexible-display-technology-glass-plastic-lcd-oled-2019-4" TargetMode="External"/><Relationship Id="rId1" Type="http://schemas.openxmlformats.org/officeDocument/2006/relationships/slideLayout" Target="../slideLayouts/slideLayout2.xml"/><Relationship Id="rId6" Type="http://schemas.openxmlformats.org/officeDocument/2006/relationships/hyperlink" Target="https://www.youtube.com/watch?v=0MwMkBET_5I" TargetMode="External"/><Relationship Id="rId5" Type="http://schemas.openxmlformats.org/officeDocument/2006/relationships/hyperlink" Target="http://wwwen.zte.com.cn/endata/magazine/mobileworld/2014/4/articles/201409/t20140903_426941.html" TargetMode="External"/><Relationship Id="rId4" Type="http://schemas.openxmlformats.org/officeDocument/2006/relationships/hyperlink" Target="https://www.youtube.com/watch?v=wT8xI4PEU8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cmog.org/article/what-is-glas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upload.wikimedia.org/wikipedia/commons/thumb/4/4f/Blue_and_white_vase_Jingdezhen_Ming_Yongle_1403_1424.jpg/330px-Blue_and_white_vase_Jingdezhen_Ming_Yongle_1403_1424.jp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s-media-cache-ak0.pinimg.com/236x/cb/e8/6f/cbe86f708b15d1a2c549503c2ba6f5ee.jpg" TargetMode="External"/><Relationship Id="rId5" Type="http://schemas.openxmlformats.org/officeDocument/2006/relationships/image" Target="../media/image5.png"/><Relationship Id="rId4" Type="http://schemas.openxmlformats.org/officeDocument/2006/relationships/hyperlink" Target="https://anjouclothing.files.wordpress.com/2013/01/7.jpg?w=6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Ceramics and Glass</a:t>
            </a:r>
          </a:p>
        </p:txBody>
      </p:sp>
      <p:sp>
        <p:nvSpPr>
          <p:cNvPr id="3" name="Subtitle"/>
          <p:cNvSpPr>
            <a:spLocks noGrp="1"/>
          </p:cNvSpPr>
          <p:nvPr>
            <p:ph type="subTitle" idx="1"/>
          </p:nvPr>
        </p:nvSpPr>
        <p:spPr/>
        <p:txBody>
          <a:bodyPr/>
          <a:lstStyle/>
          <a:p>
            <a:r>
              <a:rPr lang="en-US" dirty="0">
                <a:hlinkClick r:id="rId2"/>
              </a:rPr>
              <a:t>https://www.youtube.com/watch?v=tPd1GIwjRFM</a:t>
            </a:r>
            <a:endParaRPr lang="en-US" dirty="0"/>
          </a:p>
        </p:txBody>
      </p:sp>
    </p:spTree>
    <p:extLst>
      <p:ext uri="{BB962C8B-B14F-4D97-AF65-F5344CB8AC3E}">
        <p14:creationId xmlns:p14="http://schemas.microsoft.com/office/powerpoint/2010/main" val="2981321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SiO</a:t>
            </a:r>
            <a:r>
              <a:rPr lang="en-US" baseline="-25000" dirty="0"/>
              <a:t>2</a:t>
            </a:r>
          </a:p>
        </p:txBody>
      </p:sp>
      <p:sp>
        <p:nvSpPr>
          <p:cNvPr id="3" name="Content Placeholder 2"/>
          <p:cNvSpPr>
            <a:spLocks noGrp="1"/>
          </p:cNvSpPr>
          <p:nvPr>
            <p:ph idx="1"/>
          </p:nvPr>
        </p:nvSpPr>
        <p:spPr>
          <a:xfrm>
            <a:off x="5204795" y="1348563"/>
            <a:ext cx="5006005" cy="4525963"/>
          </a:xfrm>
        </p:spPr>
        <p:txBody>
          <a:bodyPr/>
          <a:lstStyle/>
          <a:p>
            <a:r>
              <a:rPr lang="en-US" dirty="0"/>
              <a:t>Glass is amorphous </a:t>
            </a:r>
            <a:r>
              <a:rPr lang="en-US" dirty="0" err="1"/>
              <a:t>ie</a:t>
            </a:r>
            <a:r>
              <a:rPr lang="en-US" dirty="0"/>
              <a:t> structure is random in long range</a:t>
            </a:r>
          </a:p>
          <a:p>
            <a:r>
              <a:rPr lang="en-US" dirty="0"/>
              <a:t>It is inherently unstable so it will crystallize with time (called </a:t>
            </a:r>
            <a:r>
              <a:rPr lang="en-US" dirty="0" err="1"/>
              <a:t>devitrification</a:t>
            </a:r>
            <a:r>
              <a:rPr lang="en-US" dirty="0"/>
              <a:t>)</a:t>
            </a:r>
          </a:p>
          <a:p>
            <a:r>
              <a:rPr lang="en-US" dirty="0"/>
              <a:t>Melts at 1713°C very high</a:t>
            </a:r>
          </a:p>
          <a:p>
            <a:r>
              <a:rPr lang="en-US" dirty="0"/>
              <a:t>Given a fire gets no more than 1000°C how did we ever get to develop it?</a:t>
            </a:r>
          </a:p>
        </p:txBody>
      </p:sp>
      <p:pic>
        <p:nvPicPr>
          <p:cNvPr id="15" name="Picture 14" descr="Chemical composition of SiO2.">
            <a:extLst>
              <a:ext uri="{FF2B5EF4-FFF2-40B4-BE49-F238E27FC236}">
                <a16:creationId xmlns:a16="http://schemas.microsoft.com/office/drawing/2014/main" id="{77B5A8D5-C4A4-43E9-9658-DBE165DA5DD3}"/>
              </a:ext>
            </a:extLst>
          </p:cNvPr>
          <p:cNvPicPr>
            <a:picLocks noChangeAspect="1"/>
          </p:cNvPicPr>
          <p:nvPr/>
        </p:nvPicPr>
        <p:blipFill>
          <a:blip r:embed="rId2"/>
          <a:stretch>
            <a:fillRect/>
          </a:stretch>
        </p:blipFill>
        <p:spPr>
          <a:xfrm>
            <a:off x="1637016" y="1874385"/>
            <a:ext cx="2280102" cy="3109229"/>
          </a:xfrm>
          <a:prstGeom prst="rect">
            <a:avLst/>
          </a:prstGeom>
        </p:spPr>
      </p:pic>
    </p:spTree>
    <p:extLst>
      <p:ext uri="{BB962C8B-B14F-4D97-AF65-F5344CB8AC3E}">
        <p14:creationId xmlns:p14="http://schemas.microsoft.com/office/powerpoint/2010/main" val="76170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b="1" dirty="0"/>
              <a:t>Earliest Forms	</a:t>
            </a:r>
          </a:p>
        </p:txBody>
      </p:sp>
      <p:sp>
        <p:nvSpPr>
          <p:cNvPr id="3" name="Content"/>
          <p:cNvSpPr>
            <a:spLocks noGrp="1"/>
          </p:cNvSpPr>
          <p:nvPr>
            <p:ph idx="1"/>
          </p:nvPr>
        </p:nvSpPr>
        <p:spPr>
          <a:xfrm>
            <a:off x="2139936" y="865769"/>
            <a:ext cx="4287412" cy="2155018"/>
          </a:xfrm>
        </p:spPr>
        <p:txBody>
          <a:bodyPr/>
          <a:lstStyle/>
          <a:p>
            <a:r>
              <a:rPr lang="en-US" sz="2400" dirty="0"/>
              <a:t>Obsidian</a:t>
            </a:r>
          </a:p>
          <a:p>
            <a:pPr lvl="1"/>
            <a:r>
              <a:rPr lang="en-US" sz="2400" dirty="0"/>
              <a:t>Volcanic Glass</a:t>
            </a:r>
          </a:p>
          <a:p>
            <a:pPr lvl="1"/>
            <a:r>
              <a:rPr lang="en-US" sz="2400" dirty="0"/>
              <a:t>Didn’t need a fire</a:t>
            </a:r>
          </a:p>
          <a:p>
            <a:pPr lvl="1"/>
            <a:r>
              <a:rPr lang="en-US" sz="2400" dirty="0"/>
              <a:t>Used extensively for </a:t>
            </a:r>
            <a:r>
              <a:rPr lang="en-US" sz="2400" dirty="0" err="1"/>
              <a:t>spearpoints</a:t>
            </a:r>
            <a:endParaRPr lang="en-US" sz="2400" dirty="0"/>
          </a:p>
        </p:txBody>
      </p:sp>
      <p:pic>
        <p:nvPicPr>
          <p:cNvPr id="4" name="Picture 1" descr="Image of a piece of obsidian on a gray background."/>
          <p:cNvPicPr>
            <a:picLocks noChangeAspect="1"/>
          </p:cNvPicPr>
          <p:nvPr/>
        </p:nvPicPr>
        <p:blipFill>
          <a:blip r:embed="rId3"/>
          <a:stretch>
            <a:fillRect/>
          </a:stretch>
        </p:blipFill>
        <p:spPr>
          <a:xfrm>
            <a:off x="2139936" y="3020787"/>
            <a:ext cx="3956064" cy="2971444"/>
          </a:xfrm>
          <a:prstGeom prst="rect">
            <a:avLst/>
          </a:prstGeom>
        </p:spPr>
      </p:pic>
      <p:pic>
        <p:nvPicPr>
          <p:cNvPr id="5" name="Picture 2" descr="Image of woman upside-down, smiling, in front of chunks of obsidia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60283" y="1299934"/>
            <a:ext cx="3128197" cy="4692297"/>
          </a:xfrm>
          <a:prstGeom prst="rect">
            <a:avLst/>
          </a:prstGeom>
        </p:spPr>
      </p:pic>
      <p:sp>
        <p:nvSpPr>
          <p:cNvPr id="6" name="URL 1"/>
          <p:cNvSpPr/>
          <p:nvPr/>
        </p:nvSpPr>
        <p:spPr>
          <a:xfrm>
            <a:off x="3038949" y="6483707"/>
            <a:ext cx="10170866" cy="307777"/>
          </a:xfrm>
          <a:prstGeom prst="rect">
            <a:avLst/>
          </a:prstGeom>
        </p:spPr>
        <p:txBody>
          <a:bodyPr wrap="square">
            <a:spAutoFit/>
          </a:bodyPr>
          <a:lstStyle/>
          <a:p>
            <a:r>
              <a:rPr lang="en-US" sz="1400" dirty="0">
                <a:hlinkClick r:id="rId5"/>
              </a:rPr>
              <a:t>https://upload.wikimedia.org/wikipedia/commons/thumb/1/17/Lipari-Obsidienne_(5).jpg/225px-Lipari-Obsidienne_(5).jpg</a:t>
            </a:r>
            <a:r>
              <a:rPr lang="en-US" sz="1400" dirty="0"/>
              <a:t> </a:t>
            </a:r>
          </a:p>
        </p:txBody>
      </p:sp>
    </p:spTree>
    <p:extLst>
      <p:ext uri="{BB962C8B-B14F-4D97-AF65-F5344CB8AC3E}">
        <p14:creationId xmlns:p14="http://schemas.microsoft.com/office/powerpoint/2010/main" val="2296223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997664" y="202063"/>
            <a:ext cx="8229600" cy="1143000"/>
          </a:xfrm>
        </p:spPr>
        <p:txBody>
          <a:bodyPr/>
          <a:lstStyle/>
          <a:p>
            <a:r>
              <a:rPr lang="en-US" dirty="0"/>
              <a:t>What about lightning made Glass?</a:t>
            </a:r>
          </a:p>
        </p:txBody>
      </p:sp>
      <p:sp>
        <p:nvSpPr>
          <p:cNvPr id="3" name="Content 1"/>
          <p:cNvSpPr>
            <a:spLocks noGrp="1"/>
          </p:cNvSpPr>
          <p:nvPr>
            <p:ph idx="1"/>
          </p:nvPr>
        </p:nvSpPr>
        <p:spPr>
          <a:xfrm>
            <a:off x="1388266" y="1653174"/>
            <a:ext cx="4016491" cy="387897"/>
          </a:xfrm>
        </p:spPr>
        <p:txBody>
          <a:bodyPr/>
          <a:lstStyle/>
          <a:p>
            <a:r>
              <a:rPr lang="en-US" dirty="0"/>
              <a:t>Fulgurites look like this</a:t>
            </a:r>
          </a:p>
          <a:p>
            <a:endParaRPr lang="en-US" dirty="0"/>
          </a:p>
          <a:p>
            <a:pPr marL="0" indent="0">
              <a:buNone/>
            </a:pPr>
            <a:endParaRPr lang="en-US" dirty="0"/>
          </a:p>
          <a:p>
            <a:pPr marL="0" indent="0">
              <a:buNone/>
            </a:pPr>
            <a:endParaRPr lang="en-US" dirty="0"/>
          </a:p>
          <a:p>
            <a:pPr marL="0" indent="0">
              <a:buNone/>
            </a:pPr>
            <a:endParaRPr lang="en-US" dirty="0"/>
          </a:p>
        </p:txBody>
      </p:sp>
      <p:pic>
        <p:nvPicPr>
          <p:cNvPr id="6" name="Picture 1" descr="Image of a hand holding a fulgurite, which is small, with the color and texture of san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7919" y="2271969"/>
            <a:ext cx="2641453" cy="3521938"/>
          </a:xfrm>
          <a:prstGeom prst="rect">
            <a:avLst/>
          </a:prstGeom>
        </p:spPr>
      </p:pic>
      <p:sp>
        <p:nvSpPr>
          <p:cNvPr id="9" name="Content 2">
            <a:extLst>
              <a:ext uri="{FF2B5EF4-FFF2-40B4-BE49-F238E27FC236}">
                <a16:creationId xmlns:a16="http://schemas.microsoft.com/office/drawing/2014/main" id="{8451D2B4-774A-4D5A-8DF4-37FBF2F99344}"/>
              </a:ext>
            </a:extLst>
          </p:cNvPr>
          <p:cNvSpPr txBox="1"/>
          <p:nvPr/>
        </p:nvSpPr>
        <p:spPr>
          <a:xfrm>
            <a:off x="6096000" y="1360835"/>
            <a:ext cx="6629400" cy="972574"/>
          </a:xfrm>
          <a:prstGeom prst="rect">
            <a:avLst/>
          </a:prstGeom>
          <a:noFill/>
        </p:spPr>
        <p:txBody>
          <a:bodyPr wrap="square">
            <a:spAutoFit/>
          </a:bodyPr>
          <a:lstStyle/>
          <a:p>
            <a:pPr marL="457200" indent="-457200">
              <a:spcBef>
                <a:spcPct val="20000"/>
              </a:spcBef>
              <a:buFont typeface="Arial" panose="020B0604020202020204" pitchFamily="34" charset="0"/>
              <a:buChar char="•"/>
            </a:pPr>
            <a:r>
              <a:rPr lang="en-US" sz="2600" dirty="0">
                <a:latin typeface="Optima"/>
              </a:rPr>
              <a:t>This is Hollywood’s version</a:t>
            </a:r>
          </a:p>
          <a:p>
            <a:pPr lvl="1">
              <a:spcBef>
                <a:spcPct val="20000"/>
              </a:spcBef>
            </a:pPr>
            <a:r>
              <a:rPr lang="en-US" sz="2600" dirty="0">
                <a:latin typeface="Optima"/>
              </a:rPr>
              <a:t>Sweet Home Alabama</a:t>
            </a:r>
          </a:p>
        </p:txBody>
      </p:sp>
      <p:pic>
        <p:nvPicPr>
          <p:cNvPr id="4" name="Picture 2" descr="Screenshot from Sweet Home Alabama in which a woman looks at a clear, twisting glass structure that looks like a tree."/>
          <p:cNvPicPr>
            <a:picLocks noChangeAspect="1"/>
          </p:cNvPicPr>
          <p:nvPr/>
        </p:nvPicPr>
        <p:blipFill>
          <a:blip r:embed="rId3"/>
          <a:stretch>
            <a:fillRect/>
          </a:stretch>
        </p:blipFill>
        <p:spPr>
          <a:xfrm>
            <a:off x="6700458" y="2333409"/>
            <a:ext cx="2710242" cy="3521939"/>
          </a:xfrm>
          <a:prstGeom prst="rect">
            <a:avLst/>
          </a:prstGeom>
        </p:spPr>
      </p:pic>
      <p:sp>
        <p:nvSpPr>
          <p:cNvPr id="5" name="URL 2"/>
          <p:cNvSpPr/>
          <p:nvPr/>
        </p:nvSpPr>
        <p:spPr>
          <a:xfrm>
            <a:off x="5965542" y="6487248"/>
            <a:ext cx="7298872" cy="523220"/>
          </a:xfrm>
          <a:prstGeom prst="rect">
            <a:avLst/>
          </a:prstGeom>
        </p:spPr>
        <p:txBody>
          <a:bodyPr wrap="square">
            <a:spAutoFit/>
          </a:bodyPr>
          <a:lstStyle/>
          <a:p>
            <a:r>
              <a:rPr lang="en-US" sz="1400" dirty="0">
                <a:hlinkClick r:id="rId4"/>
              </a:rPr>
              <a:t>http://slckismet.blogspot.com/2013/03/who-could-have-predicted-that-sweet.html</a:t>
            </a:r>
            <a:endParaRPr lang="en-US" sz="1400" dirty="0"/>
          </a:p>
          <a:p>
            <a:endParaRPr lang="en-US" sz="1400" dirty="0"/>
          </a:p>
        </p:txBody>
      </p:sp>
    </p:spTree>
    <p:extLst>
      <p:ext uri="{BB962C8B-B14F-4D97-AF65-F5344CB8AC3E}">
        <p14:creationId xmlns:p14="http://schemas.microsoft.com/office/powerpoint/2010/main" val="4260310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000088" y="-6252"/>
            <a:ext cx="8229600" cy="1143000"/>
          </a:xfrm>
        </p:spPr>
        <p:txBody>
          <a:bodyPr/>
          <a:lstStyle/>
          <a:p>
            <a:r>
              <a:rPr lang="en-US" b="1" dirty="0"/>
              <a:t>History Egypt</a:t>
            </a:r>
          </a:p>
        </p:txBody>
      </p:sp>
      <p:pic>
        <p:nvPicPr>
          <p:cNvPr id="7" name="Picture 1" descr="Photograph of glass scarab, which is a yellow-green piece of glass in the shape of a scarab body, surrounded by wings and legs, which are made of precious metals."/>
          <p:cNvPicPr>
            <a:picLocks noChangeAspect="1"/>
          </p:cNvPicPr>
          <p:nvPr/>
        </p:nvPicPr>
        <p:blipFill>
          <a:blip r:embed="rId2"/>
          <a:stretch>
            <a:fillRect/>
          </a:stretch>
        </p:blipFill>
        <p:spPr>
          <a:xfrm>
            <a:off x="970938" y="996044"/>
            <a:ext cx="4320553" cy="3093516"/>
          </a:xfrm>
          <a:prstGeom prst="rect">
            <a:avLst/>
          </a:prstGeom>
        </p:spPr>
      </p:pic>
      <p:sp>
        <p:nvSpPr>
          <p:cNvPr id="5" name="TextBox 1"/>
          <p:cNvSpPr txBox="1"/>
          <p:nvPr/>
        </p:nvSpPr>
        <p:spPr>
          <a:xfrm>
            <a:off x="1598240" y="4126428"/>
            <a:ext cx="3280642" cy="369332"/>
          </a:xfrm>
          <a:prstGeom prst="rect">
            <a:avLst/>
          </a:prstGeom>
          <a:noFill/>
        </p:spPr>
        <p:txBody>
          <a:bodyPr wrap="none" rtlCol="0">
            <a:spAutoFit/>
          </a:bodyPr>
          <a:lstStyle/>
          <a:p>
            <a:r>
              <a:rPr lang="en-US" dirty="0">
                <a:latin typeface="Optima"/>
              </a:rPr>
              <a:t>King </a:t>
            </a:r>
            <a:r>
              <a:rPr lang="en-US" dirty="0" err="1">
                <a:latin typeface="Optima"/>
              </a:rPr>
              <a:t>Tutankhamun’s</a:t>
            </a:r>
            <a:r>
              <a:rPr lang="en-US" dirty="0">
                <a:latin typeface="Optima"/>
              </a:rPr>
              <a:t> Glass Scarab</a:t>
            </a:r>
          </a:p>
        </p:txBody>
      </p:sp>
      <p:sp>
        <p:nvSpPr>
          <p:cNvPr id="3" name="TextBox 1.5"/>
          <p:cNvSpPr txBox="1"/>
          <p:nvPr/>
        </p:nvSpPr>
        <p:spPr>
          <a:xfrm>
            <a:off x="1598240" y="4675062"/>
            <a:ext cx="3532595" cy="646331"/>
          </a:xfrm>
          <a:prstGeom prst="rect">
            <a:avLst/>
          </a:prstGeom>
          <a:noFill/>
        </p:spPr>
        <p:txBody>
          <a:bodyPr wrap="square" rtlCol="0">
            <a:spAutoFit/>
          </a:bodyPr>
          <a:lstStyle/>
          <a:p>
            <a:pPr algn="ctr"/>
            <a:r>
              <a:rPr lang="en-US" dirty="0"/>
              <a:t>Desert Glass was 26M years old so most likely came from a meteorite</a:t>
            </a:r>
          </a:p>
        </p:txBody>
      </p:sp>
      <p:sp>
        <p:nvSpPr>
          <p:cNvPr id="8" name="URL 1"/>
          <p:cNvSpPr/>
          <p:nvPr/>
        </p:nvSpPr>
        <p:spPr>
          <a:xfrm>
            <a:off x="6686387" y="6226183"/>
            <a:ext cx="6098883" cy="523220"/>
          </a:xfrm>
          <a:prstGeom prst="rect">
            <a:avLst/>
          </a:prstGeom>
        </p:spPr>
        <p:txBody>
          <a:bodyPr wrap="square">
            <a:spAutoFit/>
          </a:bodyPr>
          <a:lstStyle/>
          <a:p>
            <a:r>
              <a:rPr lang="en-US" sz="1400" dirty="0">
                <a:hlinkClick r:id="rId3"/>
              </a:rPr>
              <a:t>http://www.gemselect.com/other-info/king-tuts-tomb-of-treasures.php</a:t>
            </a:r>
            <a:endParaRPr lang="en-US" sz="1400" dirty="0"/>
          </a:p>
          <a:p>
            <a:endParaRPr lang="en-US" sz="1400" dirty="0"/>
          </a:p>
        </p:txBody>
      </p:sp>
      <p:pic>
        <p:nvPicPr>
          <p:cNvPr id="10" name="Picture 2" descr="Image of two rectangular palace inlays"/>
          <p:cNvPicPr>
            <a:picLocks noChangeAspect="1"/>
          </p:cNvPicPr>
          <p:nvPr/>
        </p:nvPicPr>
        <p:blipFill>
          <a:blip r:embed="rId4"/>
          <a:stretch>
            <a:fillRect/>
          </a:stretch>
        </p:blipFill>
        <p:spPr>
          <a:xfrm>
            <a:off x="8007188" y="363622"/>
            <a:ext cx="2586572" cy="4271539"/>
          </a:xfrm>
          <a:prstGeom prst="rect">
            <a:avLst/>
          </a:prstGeom>
        </p:spPr>
      </p:pic>
      <p:sp>
        <p:nvSpPr>
          <p:cNvPr id="11" name="TextBox 2"/>
          <p:cNvSpPr/>
          <p:nvPr/>
        </p:nvSpPr>
        <p:spPr>
          <a:xfrm>
            <a:off x="6570698" y="4716108"/>
            <a:ext cx="5386266" cy="923330"/>
          </a:xfrm>
          <a:prstGeom prst="rect">
            <a:avLst/>
          </a:prstGeom>
        </p:spPr>
        <p:txBody>
          <a:bodyPr wrap="square">
            <a:spAutoFit/>
          </a:bodyPr>
          <a:lstStyle/>
          <a:p>
            <a:pPr algn="ctr"/>
            <a:r>
              <a:rPr lang="en-US" dirty="0"/>
              <a:t>Ancient Egyptian faience &amp; glass palace inlays showing Nubian &amp; Philistine slaves (1182-1151 BCE) from Thebes at Museum of Fine Arts. Boston, MA.</a:t>
            </a:r>
          </a:p>
        </p:txBody>
      </p:sp>
      <p:sp>
        <p:nvSpPr>
          <p:cNvPr id="15" name="URL 2"/>
          <p:cNvSpPr/>
          <p:nvPr/>
        </p:nvSpPr>
        <p:spPr>
          <a:xfrm>
            <a:off x="7816780" y="6476344"/>
            <a:ext cx="4750264" cy="523220"/>
          </a:xfrm>
          <a:prstGeom prst="rect">
            <a:avLst/>
          </a:prstGeom>
        </p:spPr>
        <p:txBody>
          <a:bodyPr wrap="square">
            <a:spAutoFit/>
          </a:bodyPr>
          <a:lstStyle/>
          <a:p>
            <a:r>
              <a:rPr lang="en-US" sz="1400" dirty="0">
                <a:hlinkClick r:id="rId5"/>
              </a:rPr>
              <a:t>http://travelphotobase.com/v/USMAB/MAAF2141.HTM</a:t>
            </a:r>
            <a:endParaRPr lang="en-US" sz="1400" dirty="0"/>
          </a:p>
          <a:p>
            <a:endParaRPr lang="en-US" sz="1400" dirty="0"/>
          </a:p>
        </p:txBody>
      </p:sp>
    </p:spTree>
    <p:extLst>
      <p:ext uri="{BB962C8B-B14F-4D97-AF65-F5344CB8AC3E}">
        <p14:creationId xmlns:p14="http://schemas.microsoft.com/office/powerpoint/2010/main" val="1882173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What made glass making possible?</a:t>
            </a:r>
          </a:p>
        </p:txBody>
      </p:sp>
      <p:sp>
        <p:nvSpPr>
          <p:cNvPr id="3" name="Content"/>
          <p:cNvSpPr>
            <a:spLocks noGrp="1"/>
          </p:cNvSpPr>
          <p:nvPr>
            <p:ph idx="1"/>
          </p:nvPr>
        </p:nvSpPr>
        <p:spPr/>
        <p:txBody>
          <a:bodyPr/>
          <a:lstStyle/>
          <a:p>
            <a:r>
              <a:rPr lang="en-US" dirty="0"/>
              <a:t>The Faience was made by using Nile sediment </a:t>
            </a:r>
          </a:p>
          <a:p>
            <a:r>
              <a:rPr lang="en-US" dirty="0"/>
              <a:t>This contained </a:t>
            </a:r>
            <a:r>
              <a:rPr lang="en-US" dirty="0" err="1"/>
              <a:t>Natron</a:t>
            </a:r>
            <a:r>
              <a:rPr lang="en-US" dirty="0"/>
              <a:t> (NaCO</a:t>
            </a:r>
            <a:r>
              <a:rPr lang="en-US" baseline="-25000" dirty="0"/>
              <a:t>3</a:t>
            </a:r>
            <a:r>
              <a:rPr lang="en-US" dirty="0"/>
              <a:t>)</a:t>
            </a:r>
          </a:p>
          <a:p>
            <a:r>
              <a:rPr lang="en-US" dirty="0"/>
              <a:t>Sodium is a network modifier</a:t>
            </a:r>
          </a:p>
          <a:p>
            <a:r>
              <a:rPr lang="en-US" dirty="0"/>
              <a:t>Melts at 850°C and reacts with SiO</a:t>
            </a:r>
            <a:r>
              <a:rPr lang="en-US" baseline="-25000" dirty="0"/>
              <a:t>2</a:t>
            </a:r>
          </a:p>
          <a:p>
            <a:r>
              <a:rPr lang="en-US" dirty="0"/>
              <a:t>Lower the melting point of glass significantly</a:t>
            </a:r>
          </a:p>
          <a:p>
            <a:r>
              <a:rPr lang="en-US" dirty="0"/>
              <a:t>Sodium Silicate glass dissolves in water</a:t>
            </a:r>
          </a:p>
          <a:p>
            <a:r>
              <a:rPr lang="en-US" dirty="0"/>
              <a:t>Add Lime (</a:t>
            </a:r>
            <a:r>
              <a:rPr lang="en-US" dirty="0" err="1"/>
              <a:t>CaO</a:t>
            </a:r>
            <a:r>
              <a:rPr lang="en-US" dirty="0"/>
              <a:t>) to strengthen the network</a:t>
            </a:r>
          </a:p>
          <a:p>
            <a:r>
              <a:rPr lang="en-US" dirty="0"/>
              <a:t>Thus the invention of Soda lime glass (still used today)</a:t>
            </a:r>
          </a:p>
        </p:txBody>
      </p:sp>
    </p:spTree>
    <p:extLst>
      <p:ext uri="{BB962C8B-B14F-4D97-AF65-F5344CB8AC3E}">
        <p14:creationId xmlns:p14="http://schemas.microsoft.com/office/powerpoint/2010/main" val="1679165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a:bodyPr>
          <a:lstStyle/>
          <a:p>
            <a:r>
              <a:rPr lang="en-US" dirty="0"/>
              <a:t>Brief History </a:t>
            </a:r>
          </a:p>
        </p:txBody>
      </p:sp>
      <p:sp>
        <p:nvSpPr>
          <p:cNvPr id="3" name="Content"/>
          <p:cNvSpPr>
            <a:spLocks noGrp="1"/>
          </p:cNvSpPr>
          <p:nvPr>
            <p:ph idx="1"/>
          </p:nvPr>
        </p:nvSpPr>
        <p:spPr/>
        <p:txBody>
          <a:bodyPr/>
          <a:lstStyle/>
          <a:p>
            <a:r>
              <a:rPr lang="en-US" dirty="0"/>
              <a:t>Around 3000BC faience glazes were used</a:t>
            </a:r>
          </a:p>
          <a:p>
            <a:pPr lvl="1"/>
            <a:r>
              <a:rPr lang="en-US" dirty="0"/>
              <a:t>As fires got hotter one gets more complete reaction</a:t>
            </a:r>
          </a:p>
          <a:p>
            <a:r>
              <a:rPr lang="en-US" dirty="0"/>
              <a:t>Around 1600BC glass workers started making core wound vessels</a:t>
            </a:r>
          </a:p>
          <a:p>
            <a:r>
              <a:rPr lang="en-US" dirty="0"/>
              <a:t>By 1500BC glass was in western Asia, Crete, Egypt  and Greece</a:t>
            </a:r>
          </a:p>
          <a:p>
            <a:r>
              <a:rPr lang="en-US" dirty="0"/>
              <a:t>900-600BC new methods in Greece</a:t>
            </a:r>
          </a:p>
          <a:p>
            <a:pPr lvl="1"/>
            <a:r>
              <a:rPr lang="en-US" dirty="0"/>
              <a:t>Slump Glass and Thousand Flower method</a:t>
            </a:r>
          </a:p>
          <a:p>
            <a:r>
              <a:rPr lang="en-US" dirty="0"/>
              <a:t>By 100BC glass blowing is developed in Syria /Palestine area</a:t>
            </a:r>
          </a:p>
          <a:p>
            <a:pPr lvl="1"/>
            <a:r>
              <a:rPr lang="en-US" dirty="0"/>
              <a:t>Made glass inexpensive</a:t>
            </a:r>
          </a:p>
          <a:p>
            <a:pPr lvl="1"/>
            <a:r>
              <a:rPr lang="en-US" dirty="0"/>
              <a:t>Roman Conquest took technology back to Rome</a:t>
            </a:r>
          </a:p>
        </p:txBody>
      </p:sp>
    </p:spTree>
    <p:extLst>
      <p:ext uri="{BB962C8B-B14F-4D97-AF65-F5344CB8AC3E}">
        <p14:creationId xmlns:p14="http://schemas.microsoft.com/office/powerpoint/2010/main" val="385310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Roman Glass</a:t>
            </a:r>
          </a:p>
        </p:txBody>
      </p:sp>
      <p:sp>
        <p:nvSpPr>
          <p:cNvPr id="3" name="Content"/>
          <p:cNvSpPr>
            <a:spLocks noGrp="1"/>
          </p:cNvSpPr>
          <p:nvPr>
            <p:ph idx="1"/>
          </p:nvPr>
        </p:nvSpPr>
        <p:spPr/>
        <p:txBody>
          <a:bodyPr/>
          <a:lstStyle/>
          <a:p>
            <a:r>
              <a:rPr lang="en-US" dirty="0"/>
              <a:t>Romans loved Glass</a:t>
            </a:r>
          </a:p>
          <a:p>
            <a:pPr lvl="1"/>
            <a:r>
              <a:rPr lang="en-US" dirty="0"/>
              <a:t>Made clear colorless glass in Alexandria ~100AD through addition of MnO</a:t>
            </a:r>
            <a:r>
              <a:rPr lang="en-US" baseline="-25000" dirty="0"/>
              <a:t>2 </a:t>
            </a:r>
          </a:p>
          <a:p>
            <a:pPr lvl="1"/>
            <a:r>
              <a:rPr lang="en-US" dirty="0"/>
              <a:t>Drinking vessels </a:t>
            </a:r>
          </a:p>
          <a:p>
            <a:pPr lvl="2"/>
            <a:r>
              <a:rPr lang="en-US" dirty="0"/>
              <a:t>One of the first times you could see what you were drinking</a:t>
            </a:r>
          </a:p>
          <a:p>
            <a:pPr lvl="2"/>
            <a:r>
              <a:rPr lang="en-US" dirty="0"/>
              <a:t>Contributed to appreciation of wine</a:t>
            </a:r>
          </a:p>
          <a:p>
            <a:pPr lvl="1"/>
            <a:r>
              <a:rPr lang="en-US" dirty="0"/>
              <a:t>Made first windows</a:t>
            </a:r>
          </a:p>
          <a:p>
            <a:pPr lvl="1"/>
            <a:r>
              <a:rPr lang="en-US" dirty="0"/>
              <a:t>Made first mirrors</a:t>
            </a:r>
          </a:p>
          <a:p>
            <a:pPr lvl="1"/>
            <a:endParaRPr lang="en-US" dirty="0"/>
          </a:p>
        </p:txBody>
      </p:sp>
    </p:spTree>
    <p:extLst>
      <p:ext uri="{BB962C8B-B14F-4D97-AF65-F5344CB8AC3E}">
        <p14:creationId xmlns:p14="http://schemas.microsoft.com/office/powerpoint/2010/main" val="3798866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000088" y="-6252"/>
            <a:ext cx="8229600" cy="1143000"/>
          </a:xfrm>
        </p:spPr>
        <p:txBody>
          <a:bodyPr/>
          <a:lstStyle/>
          <a:p>
            <a:r>
              <a:rPr lang="en-US" b="1" dirty="0"/>
              <a:t>History Phoenicia and Rome</a:t>
            </a:r>
          </a:p>
        </p:txBody>
      </p:sp>
      <p:pic>
        <p:nvPicPr>
          <p:cNvPr id="7" name="Picture 1" descr="Image of a clay vessel, which is decorated mostly with blu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4992" y="1028835"/>
            <a:ext cx="1768059" cy="3178533"/>
          </a:xfrm>
          <a:prstGeom prst="rect">
            <a:avLst/>
          </a:prstGeom>
        </p:spPr>
      </p:pic>
      <p:sp>
        <p:nvSpPr>
          <p:cNvPr id="8" name="Label 1"/>
          <p:cNvSpPr txBox="1"/>
          <p:nvPr/>
        </p:nvSpPr>
        <p:spPr>
          <a:xfrm>
            <a:off x="810640" y="4266635"/>
            <a:ext cx="2378895" cy="584775"/>
          </a:xfrm>
          <a:prstGeom prst="rect">
            <a:avLst/>
          </a:prstGeom>
          <a:noFill/>
        </p:spPr>
        <p:txBody>
          <a:bodyPr wrap="square" rtlCol="0">
            <a:spAutoFit/>
          </a:bodyPr>
          <a:lstStyle/>
          <a:p>
            <a:pPr algn="ctr"/>
            <a:r>
              <a:rPr lang="en-US" sz="1600" dirty="0">
                <a:latin typeface="Optima"/>
              </a:rPr>
              <a:t>400-200BC Phoenician Core wound Vessel</a:t>
            </a:r>
          </a:p>
        </p:txBody>
      </p:sp>
      <p:sp>
        <p:nvSpPr>
          <p:cNvPr id="9" name="URL 1"/>
          <p:cNvSpPr/>
          <p:nvPr/>
        </p:nvSpPr>
        <p:spPr>
          <a:xfrm>
            <a:off x="3285575" y="5952348"/>
            <a:ext cx="5139968" cy="307777"/>
          </a:xfrm>
          <a:prstGeom prst="rect">
            <a:avLst/>
          </a:prstGeom>
        </p:spPr>
        <p:txBody>
          <a:bodyPr wrap="square">
            <a:spAutoFit/>
          </a:bodyPr>
          <a:lstStyle/>
          <a:p>
            <a:r>
              <a:rPr lang="en-US" sz="1400" dirty="0">
                <a:latin typeface="Optima"/>
                <a:hlinkClick r:id="rId4"/>
              </a:rPr>
              <a:t>http://sadigh.weebly.com/featured-artifacts/category/amphoriskos</a:t>
            </a:r>
            <a:r>
              <a:rPr lang="en-US" sz="1400" dirty="0">
                <a:latin typeface="Optima"/>
              </a:rPr>
              <a:t> </a:t>
            </a:r>
          </a:p>
        </p:txBody>
      </p:sp>
      <p:pic>
        <p:nvPicPr>
          <p:cNvPr id="13" name="Picture 2" descr="Image of a clay bowl, decorated with multi-color flowers&#10;"/>
          <p:cNvPicPr>
            <a:picLocks noChangeAspect="1"/>
          </p:cNvPicPr>
          <p:nvPr/>
        </p:nvPicPr>
        <p:blipFill>
          <a:blip r:embed="rId5"/>
          <a:stretch>
            <a:fillRect/>
          </a:stretch>
        </p:blipFill>
        <p:spPr>
          <a:xfrm>
            <a:off x="4179128" y="1170299"/>
            <a:ext cx="3871520" cy="2996556"/>
          </a:xfrm>
          <a:prstGeom prst="rect">
            <a:avLst/>
          </a:prstGeom>
        </p:spPr>
      </p:pic>
      <p:sp>
        <p:nvSpPr>
          <p:cNvPr id="12" name="Label 2"/>
          <p:cNvSpPr txBox="1"/>
          <p:nvPr/>
        </p:nvSpPr>
        <p:spPr>
          <a:xfrm>
            <a:off x="4017936" y="4275983"/>
            <a:ext cx="4433399" cy="338554"/>
          </a:xfrm>
          <a:prstGeom prst="rect">
            <a:avLst/>
          </a:prstGeom>
          <a:noFill/>
        </p:spPr>
        <p:txBody>
          <a:bodyPr wrap="square" rtlCol="0">
            <a:spAutoFit/>
          </a:bodyPr>
          <a:lstStyle/>
          <a:p>
            <a:r>
              <a:rPr lang="en-US" sz="1600" dirty="0">
                <a:latin typeface="Optima"/>
              </a:rPr>
              <a:t>1-100AD </a:t>
            </a:r>
            <a:r>
              <a:rPr lang="en-US" sz="1600" dirty="0" err="1">
                <a:latin typeface="Optima"/>
              </a:rPr>
              <a:t>Milefiori</a:t>
            </a:r>
            <a:r>
              <a:rPr lang="en-US" sz="1600" dirty="0">
                <a:latin typeface="Optima"/>
              </a:rPr>
              <a:t> Roman thousand flower bowl</a:t>
            </a:r>
          </a:p>
        </p:txBody>
      </p:sp>
      <p:sp>
        <p:nvSpPr>
          <p:cNvPr id="14" name="URL 2"/>
          <p:cNvSpPr/>
          <p:nvPr/>
        </p:nvSpPr>
        <p:spPr>
          <a:xfrm>
            <a:off x="3285575" y="6205336"/>
            <a:ext cx="8608869" cy="307777"/>
          </a:xfrm>
          <a:prstGeom prst="rect">
            <a:avLst/>
          </a:prstGeom>
        </p:spPr>
        <p:txBody>
          <a:bodyPr wrap="square">
            <a:spAutoFit/>
          </a:bodyPr>
          <a:lstStyle/>
          <a:p>
            <a:r>
              <a:rPr lang="en-US" sz="1400" dirty="0">
                <a:hlinkClick r:id="rId6"/>
              </a:rPr>
              <a:t>http://ancientpeoples.tumblr.com/post/61430046465/millefiori-bowl-1-100-ad-roman-glass-source</a:t>
            </a:r>
            <a:r>
              <a:rPr lang="en-US" sz="1400" dirty="0"/>
              <a:t> </a:t>
            </a:r>
          </a:p>
        </p:txBody>
      </p:sp>
      <p:pic>
        <p:nvPicPr>
          <p:cNvPr id="10" name="Picture 3" descr="Image of a round mirror with a circular clay frame."/>
          <p:cNvPicPr>
            <a:picLocks noChangeAspect="1"/>
          </p:cNvPicPr>
          <p:nvPr/>
        </p:nvPicPr>
        <p:blipFill>
          <a:blip r:embed="rId7"/>
          <a:stretch>
            <a:fillRect/>
          </a:stretch>
        </p:blipFill>
        <p:spPr>
          <a:xfrm>
            <a:off x="9165615" y="1132346"/>
            <a:ext cx="2128146" cy="3426676"/>
          </a:xfrm>
          <a:prstGeom prst="rect">
            <a:avLst/>
          </a:prstGeom>
        </p:spPr>
      </p:pic>
      <p:sp>
        <p:nvSpPr>
          <p:cNvPr id="15" name="Label 3"/>
          <p:cNvSpPr txBox="1"/>
          <p:nvPr/>
        </p:nvSpPr>
        <p:spPr>
          <a:xfrm>
            <a:off x="9498413" y="4512856"/>
            <a:ext cx="1425401" cy="338554"/>
          </a:xfrm>
          <a:prstGeom prst="rect">
            <a:avLst/>
          </a:prstGeom>
          <a:noFill/>
        </p:spPr>
        <p:txBody>
          <a:bodyPr wrap="square" rtlCol="0">
            <a:spAutoFit/>
          </a:bodyPr>
          <a:lstStyle/>
          <a:p>
            <a:r>
              <a:rPr lang="en-US" sz="1600" dirty="0">
                <a:latin typeface="Optima"/>
              </a:rPr>
              <a:t>Roman Mirror</a:t>
            </a:r>
          </a:p>
        </p:txBody>
      </p:sp>
      <p:sp>
        <p:nvSpPr>
          <p:cNvPr id="16" name="URL 3"/>
          <p:cNvSpPr/>
          <p:nvPr/>
        </p:nvSpPr>
        <p:spPr>
          <a:xfrm>
            <a:off x="3285575" y="6483741"/>
            <a:ext cx="9470571" cy="523220"/>
          </a:xfrm>
          <a:prstGeom prst="rect">
            <a:avLst/>
          </a:prstGeom>
        </p:spPr>
        <p:txBody>
          <a:bodyPr wrap="square">
            <a:spAutoFit/>
          </a:bodyPr>
          <a:lstStyle/>
          <a:p>
            <a:r>
              <a:rPr lang="en-US" sz="1400" dirty="0">
                <a:hlinkClick r:id="rId8"/>
              </a:rPr>
              <a:t>http://mjgrafx.8m.com/Welcome%20to%20Ruby's%20World/RUBYSVILLE/Stories/The%20History%20of%20Mirrors.htm</a:t>
            </a:r>
            <a:endParaRPr lang="en-US" sz="1400" dirty="0"/>
          </a:p>
          <a:p>
            <a:endParaRPr lang="en-US" sz="1400" dirty="0"/>
          </a:p>
        </p:txBody>
      </p:sp>
    </p:spTree>
    <p:extLst>
      <p:ext uri="{BB962C8B-B14F-4D97-AF65-F5344CB8AC3E}">
        <p14:creationId xmlns:p14="http://schemas.microsoft.com/office/powerpoint/2010/main" val="1326078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981200" y="-5296"/>
            <a:ext cx="8229600" cy="1143000"/>
          </a:xfrm>
        </p:spPr>
        <p:txBody>
          <a:bodyPr/>
          <a:lstStyle/>
          <a:p>
            <a:r>
              <a:rPr lang="en-US" b="1" dirty="0"/>
              <a:t>European history</a:t>
            </a:r>
          </a:p>
        </p:txBody>
      </p:sp>
      <p:pic>
        <p:nvPicPr>
          <p:cNvPr id="5" name="Picture 1" descr="Photograph of circular stained glass, lit from the back."/>
          <p:cNvPicPr>
            <a:picLocks noChangeAspect="1"/>
          </p:cNvPicPr>
          <p:nvPr/>
        </p:nvPicPr>
        <p:blipFill>
          <a:blip r:embed="rId2"/>
          <a:stretch>
            <a:fillRect/>
          </a:stretch>
        </p:blipFill>
        <p:spPr>
          <a:xfrm>
            <a:off x="1424577" y="1052494"/>
            <a:ext cx="4064000" cy="3949700"/>
          </a:xfrm>
          <a:prstGeom prst="rect">
            <a:avLst/>
          </a:prstGeom>
        </p:spPr>
      </p:pic>
      <p:sp>
        <p:nvSpPr>
          <p:cNvPr id="4" name="Label 1"/>
          <p:cNvSpPr/>
          <p:nvPr/>
        </p:nvSpPr>
        <p:spPr>
          <a:xfrm>
            <a:off x="1732579" y="5008718"/>
            <a:ext cx="3447995" cy="646331"/>
          </a:xfrm>
          <a:prstGeom prst="rect">
            <a:avLst/>
          </a:prstGeom>
        </p:spPr>
        <p:txBody>
          <a:bodyPr wrap="none">
            <a:spAutoFit/>
          </a:bodyPr>
          <a:lstStyle/>
          <a:p>
            <a:r>
              <a:rPr lang="en-US" dirty="0">
                <a:latin typeface="Optima"/>
              </a:rPr>
              <a:t>Oldest Stain glass 670AD England</a:t>
            </a:r>
          </a:p>
          <a:p>
            <a:r>
              <a:rPr lang="en-US" dirty="0">
                <a:latin typeface="Optima"/>
              </a:rPr>
              <a:t>Impact on churches was significant</a:t>
            </a:r>
          </a:p>
        </p:txBody>
      </p:sp>
      <p:sp>
        <p:nvSpPr>
          <p:cNvPr id="6" name="URL 1"/>
          <p:cNvSpPr/>
          <p:nvPr/>
        </p:nvSpPr>
        <p:spPr>
          <a:xfrm>
            <a:off x="5082139" y="6314203"/>
            <a:ext cx="7663482" cy="307777"/>
          </a:xfrm>
          <a:prstGeom prst="rect">
            <a:avLst/>
          </a:prstGeom>
        </p:spPr>
        <p:txBody>
          <a:bodyPr wrap="square">
            <a:spAutoFit/>
          </a:bodyPr>
          <a:lstStyle/>
          <a:p>
            <a:r>
              <a:rPr lang="en-US" sz="1400" dirty="0">
                <a:hlinkClick r:id="rId3"/>
              </a:rPr>
              <a:t>http://northeasthistorytour.blogspot.com/2011/03/oldest-stained-glass-window-in-world.html</a:t>
            </a:r>
            <a:r>
              <a:rPr lang="en-US" sz="1400" dirty="0"/>
              <a:t> </a:t>
            </a:r>
          </a:p>
        </p:txBody>
      </p:sp>
      <p:pic>
        <p:nvPicPr>
          <p:cNvPr id="7" name="Picture 2" descr="Photograph of museum exhibit of a glass bowl."/>
          <p:cNvPicPr>
            <a:picLocks noChangeAspect="1"/>
          </p:cNvPicPr>
          <p:nvPr/>
        </p:nvPicPr>
        <p:blipFill>
          <a:blip r:embed="rId4"/>
          <a:stretch>
            <a:fillRect/>
          </a:stretch>
        </p:blipFill>
        <p:spPr>
          <a:xfrm>
            <a:off x="6746626" y="1052494"/>
            <a:ext cx="3505199" cy="4309801"/>
          </a:xfrm>
          <a:prstGeom prst="rect">
            <a:avLst/>
          </a:prstGeom>
        </p:spPr>
      </p:pic>
      <p:sp>
        <p:nvSpPr>
          <p:cNvPr id="8" name="Label 2"/>
          <p:cNvSpPr txBox="1"/>
          <p:nvPr/>
        </p:nvSpPr>
        <p:spPr>
          <a:xfrm>
            <a:off x="6987436" y="5331883"/>
            <a:ext cx="3098733" cy="646331"/>
          </a:xfrm>
          <a:prstGeom prst="rect">
            <a:avLst/>
          </a:prstGeom>
          <a:noFill/>
        </p:spPr>
        <p:txBody>
          <a:bodyPr wrap="none" rtlCol="0">
            <a:spAutoFit/>
          </a:bodyPr>
          <a:lstStyle/>
          <a:p>
            <a:r>
              <a:rPr lang="en-US" dirty="0">
                <a:latin typeface="Optima"/>
              </a:rPr>
              <a:t>Early </a:t>
            </a:r>
            <a:r>
              <a:rPr lang="en-US" dirty="0" err="1">
                <a:latin typeface="Optima"/>
              </a:rPr>
              <a:t>Murano</a:t>
            </a:r>
            <a:r>
              <a:rPr lang="en-US" dirty="0">
                <a:latin typeface="Optima"/>
              </a:rPr>
              <a:t> (Italy) Glass 1330</a:t>
            </a:r>
          </a:p>
          <a:p>
            <a:r>
              <a:rPr lang="en-US" dirty="0">
                <a:latin typeface="Optima"/>
              </a:rPr>
              <a:t>Ultra pure silica pebbles</a:t>
            </a:r>
          </a:p>
        </p:txBody>
      </p:sp>
      <p:sp>
        <p:nvSpPr>
          <p:cNvPr id="9" name="URL 2"/>
          <p:cNvSpPr/>
          <p:nvPr/>
        </p:nvSpPr>
        <p:spPr>
          <a:xfrm>
            <a:off x="5082139" y="6545426"/>
            <a:ext cx="3454664" cy="307777"/>
          </a:xfrm>
          <a:prstGeom prst="rect">
            <a:avLst/>
          </a:prstGeom>
        </p:spPr>
        <p:txBody>
          <a:bodyPr wrap="none">
            <a:spAutoFit/>
          </a:bodyPr>
          <a:lstStyle/>
          <a:p>
            <a:r>
              <a:rPr lang="en-US" sz="1400" dirty="0">
                <a:hlinkClick r:id="rId5"/>
              </a:rPr>
              <a:t>http://en.wikipedia.org/wiki/Venetian_glass</a:t>
            </a:r>
            <a:r>
              <a:rPr lang="en-US" sz="1400" dirty="0"/>
              <a:t> </a:t>
            </a:r>
          </a:p>
        </p:txBody>
      </p:sp>
    </p:spTree>
    <p:extLst>
      <p:ext uri="{BB962C8B-B14F-4D97-AF65-F5344CB8AC3E}">
        <p14:creationId xmlns:p14="http://schemas.microsoft.com/office/powerpoint/2010/main" val="3615523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History Continued</a:t>
            </a:r>
          </a:p>
        </p:txBody>
      </p:sp>
      <p:sp>
        <p:nvSpPr>
          <p:cNvPr id="3" name="Content"/>
          <p:cNvSpPr>
            <a:spLocks noGrp="1"/>
          </p:cNvSpPr>
          <p:nvPr>
            <p:ph idx="1"/>
          </p:nvPr>
        </p:nvSpPr>
        <p:spPr>
          <a:xfrm>
            <a:off x="1879507" y="936533"/>
            <a:ext cx="8432985" cy="4525963"/>
          </a:xfrm>
        </p:spPr>
        <p:txBody>
          <a:bodyPr/>
          <a:lstStyle/>
          <a:p>
            <a:r>
              <a:rPr lang="en-US" sz="2400" dirty="0"/>
              <a:t>1500’s and 1600’s development of telescopes and microscopes</a:t>
            </a:r>
          </a:p>
          <a:p>
            <a:pPr lvl="1"/>
            <a:r>
              <a:rPr lang="en-US" sz="2400" dirty="0"/>
              <a:t>Revolutionized science and medicine</a:t>
            </a:r>
          </a:p>
          <a:p>
            <a:pPr lvl="2"/>
            <a:r>
              <a:rPr lang="en-US" sz="2400" dirty="0"/>
              <a:t>Galileo and the solar system</a:t>
            </a:r>
          </a:p>
          <a:p>
            <a:pPr lvl="2"/>
            <a:r>
              <a:rPr lang="en-US" sz="2400" dirty="0" err="1"/>
              <a:t>Leeuwenhook</a:t>
            </a:r>
            <a:r>
              <a:rPr lang="en-US" sz="2400" dirty="0"/>
              <a:t> and bacteria</a:t>
            </a:r>
          </a:p>
          <a:p>
            <a:pPr lvl="1"/>
            <a:r>
              <a:rPr lang="en-US" sz="2400" dirty="0"/>
              <a:t>Offshoot of the printing press?</a:t>
            </a:r>
          </a:p>
          <a:p>
            <a:r>
              <a:rPr lang="en-US" sz="2400" dirty="0"/>
              <a:t>1608 Jamestown first “industry”</a:t>
            </a:r>
          </a:p>
          <a:p>
            <a:pPr lvl="1"/>
            <a:r>
              <a:rPr lang="en-US" sz="2400" dirty="0"/>
              <a:t>the first export was glass to England</a:t>
            </a:r>
          </a:p>
          <a:p>
            <a:r>
              <a:rPr lang="en-US" sz="2400" dirty="0"/>
              <a:t>1959 UK Invention of Float Glass</a:t>
            </a:r>
          </a:p>
          <a:p>
            <a:pPr lvl="1"/>
            <a:r>
              <a:rPr lang="en-US" sz="2400" dirty="0"/>
              <a:t>Use molten Tin</a:t>
            </a:r>
          </a:p>
          <a:p>
            <a:r>
              <a:rPr lang="en-US" sz="2400" dirty="0"/>
              <a:t>1970’s development of Fiber optic glass</a:t>
            </a:r>
          </a:p>
          <a:p>
            <a:pPr lvl="1"/>
            <a:r>
              <a:rPr lang="en-US" sz="2400" dirty="0"/>
              <a:t>Create chlorides and distill</a:t>
            </a:r>
          </a:p>
          <a:p>
            <a:pPr lvl="1"/>
            <a:r>
              <a:rPr lang="en-US" sz="2400" dirty="0"/>
              <a:t>Repeaters every 18.5 miles, handle 24000 calls/fiber</a:t>
            </a:r>
          </a:p>
        </p:txBody>
      </p:sp>
    </p:spTree>
    <p:extLst>
      <p:ext uri="{BB962C8B-B14F-4D97-AF65-F5344CB8AC3E}">
        <p14:creationId xmlns:p14="http://schemas.microsoft.com/office/powerpoint/2010/main" val="412247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Ceramic/Glass</a:t>
            </a:r>
          </a:p>
        </p:txBody>
      </p:sp>
      <p:sp>
        <p:nvSpPr>
          <p:cNvPr id="3" name="Content"/>
          <p:cNvSpPr>
            <a:spLocks noGrp="1"/>
          </p:cNvSpPr>
          <p:nvPr>
            <p:ph idx="1"/>
          </p:nvPr>
        </p:nvSpPr>
        <p:spPr/>
        <p:txBody>
          <a:bodyPr/>
          <a:lstStyle/>
          <a:p>
            <a:r>
              <a:rPr lang="en-US" dirty="0"/>
              <a:t>Describe a Ceramic? (Quartz)</a:t>
            </a:r>
          </a:p>
          <a:p>
            <a:endParaRPr lang="en-US" dirty="0"/>
          </a:p>
          <a:p>
            <a:endParaRPr lang="en-US" dirty="0"/>
          </a:p>
          <a:p>
            <a:endParaRPr lang="en-US" dirty="0"/>
          </a:p>
          <a:p>
            <a:endParaRPr lang="en-US" dirty="0"/>
          </a:p>
          <a:p>
            <a:r>
              <a:rPr lang="en-US" dirty="0"/>
              <a:t>Describe a Glass? (Obsidian)</a:t>
            </a:r>
          </a:p>
          <a:p>
            <a:pPr marL="0" indent="0">
              <a:buNone/>
            </a:pPr>
            <a:endParaRPr lang="en-US" dirty="0"/>
          </a:p>
        </p:txBody>
      </p:sp>
    </p:spTree>
    <p:extLst>
      <p:ext uri="{BB962C8B-B14F-4D97-AF65-F5344CB8AC3E}">
        <p14:creationId xmlns:p14="http://schemas.microsoft.com/office/powerpoint/2010/main" val="3421488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US" dirty="0"/>
              <a:t>Properties of Glass/Ceramics that can be changed</a:t>
            </a:r>
          </a:p>
        </p:txBody>
      </p:sp>
      <p:sp>
        <p:nvSpPr>
          <p:cNvPr id="3" name="Content"/>
          <p:cNvSpPr>
            <a:spLocks noGrp="1"/>
          </p:cNvSpPr>
          <p:nvPr>
            <p:ph idx="1"/>
          </p:nvPr>
        </p:nvSpPr>
        <p:spPr/>
        <p:txBody>
          <a:bodyPr/>
          <a:lstStyle/>
          <a:p>
            <a:r>
              <a:rPr lang="en-US" b="1" dirty="0"/>
              <a:t>Mechanical Properties</a:t>
            </a:r>
          </a:p>
          <a:p>
            <a:pPr lvl="1"/>
            <a:r>
              <a:rPr lang="en-US" dirty="0"/>
              <a:t>Glass and ceramics are typically very brittle</a:t>
            </a:r>
          </a:p>
          <a:p>
            <a:pPr lvl="1"/>
            <a:r>
              <a:rPr lang="en-US" dirty="0"/>
              <a:t>They are weak in tension but strong in compression</a:t>
            </a:r>
          </a:p>
          <a:p>
            <a:pPr lvl="1"/>
            <a:r>
              <a:rPr lang="en-US" dirty="0"/>
              <a:t>How does one combine these observations to make glass stronger?</a:t>
            </a:r>
          </a:p>
          <a:p>
            <a:pPr lvl="2"/>
            <a:r>
              <a:rPr lang="en-US" b="1" dirty="0"/>
              <a:t>Rupert Drop</a:t>
            </a:r>
          </a:p>
        </p:txBody>
      </p:sp>
    </p:spTree>
    <p:extLst>
      <p:ext uri="{BB962C8B-B14F-4D97-AF65-F5344CB8AC3E}">
        <p14:creationId xmlns:p14="http://schemas.microsoft.com/office/powerpoint/2010/main" val="917787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b="1" dirty="0"/>
              <a:t>Rupert Drop</a:t>
            </a:r>
          </a:p>
        </p:txBody>
      </p:sp>
      <p:sp>
        <p:nvSpPr>
          <p:cNvPr id="4" name="Content 1"/>
          <p:cNvSpPr txBox="1"/>
          <p:nvPr/>
        </p:nvSpPr>
        <p:spPr>
          <a:xfrm>
            <a:off x="2556717" y="1312278"/>
            <a:ext cx="7078567" cy="1200329"/>
          </a:xfrm>
          <a:prstGeom prst="rect">
            <a:avLst/>
          </a:prstGeom>
          <a:noFill/>
        </p:spPr>
        <p:txBody>
          <a:bodyPr wrap="square" rtlCol="0">
            <a:spAutoFit/>
          </a:bodyPr>
          <a:lstStyle/>
          <a:p>
            <a:r>
              <a:rPr lang="en-US" sz="2400" dirty="0">
                <a:latin typeface="Optima"/>
              </a:rPr>
              <a:t>Origin as early as 1625</a:t>
            </a:r>
          </a:p>
          <a:p>
            <a:r>
              <a:rPr lang="en-US" sz="2400" dirty="0">
                <a:latin typeface="Optima"/>
              </a:rPr>
              <a:t>Prince Rupert gave them to King Charles II in 1660 who gave them to the Royal Society for study</a:t>
            </a:r>
          </a:p>
        </p:txBody>
      </p:sp>
      <p:pic>
        <p:nvPicPr>
          <p:cNvPr id="6" name="Picture 1" descr="Photograph of yellow glass drop against a black background."/>
          <p:cNvPicPr>
            <a:picLocks noChangeAspect="1"/>
          </p:cNvPicPr>
          <p:nvPr/>
        </p:nvPicPr>
        <p:blipFill>
          <a:blip r:embed="rId2"/>
          <a:stretch>
            <a:fillRect/>
          </a:stretch>
        </p:blipFill>
        <p:spPr>
          <a:xfrm>
            <a:off x="3538879" y="2681883"/>
            <a:ext cx="3810000" cy="2857500"/>
          </a:xfrm>
          <a:prstGeom prst="rect">
            <a:avLst/>
          </a:prstGeom>
        </p:spPr>
      </p:pic>
      <p:sp>
        <p:nvSpPr>
          <p:cNvPr id="3" name="Content 2"/>
          <p:cNvSpPr>
            <a:spLocks noGrp="1"/>
          </p:cNvSpPr>
          <p:nvPr>
            <p:ph idx="1"/>
          </p:nvPr>
        </p:nvSpPr>
        <p:spPr>
          <a:xfrm>
            <a:off x="2210014" y="5685989"/>
            <a:ext cx="8229600" cy="825403"/>
          </a:xfrm>
        </p:spPr>
        <p:txBody>
          <a:bodyPr/>
          <a:lstStyle/>
          <a:p>
            <a:r>
              <a:rPr lang="en-US" dirty="0">
                <a:hlinkClick r:id="rId3"/>
              </a:rPr>
              <a:t>http://www.youtube.com/watch?v=xe-f4gokRBs</a:t>
            </a:r>
            <a:endParaRPr lang="en-US" dirty="0"/>
          </a:p>
        </p:txBody>
      </p:sp>
      <p:sp>
        <p:nvSpPr>
          <p:cNvPr id="8" name="URL"/>
          <p:cNvSpPr/>
          <p:nvPr/>
        </p:nvSpPr>
        <p:spPr>
          <a:xfrm>
            <a:off x="7996579" y="6542083"/>
            <a:ext cx="4572000" cy="307777"/>
          </a:xfrm>
          <a:prstGeom prst="rect">
            <a:avLst/>
          </a:prstGeom>
        </p:spPr>
        <p:txBody>
          <a:bodyPr>
            <a:spAutoFit/>
          </a:bodyPr>
          <a:lstStyle/>
          <a:p>
            <a:r>
              <a:rPr lang="en-US" sz="1400" dirty="0">
                <a:hlinkClick r:id="rId4"/>
              </a:rPr>
              <a:t>http://ceramics.org/wp-content/video/rupert_drop.jpg</a:t>
            </a:r>
            <a:r>
              <a:rPr lang="en-US" sz="1400" dirty="0"/>
              <a:t> </a:t>
            </a:r>
          </a:p>
        </p:txBody>
      </p:sp>
    </p:spTree>
    <p:extLst>
      <p:ext uri="{BB962C8B-B14F-4D97-AF65-F5344CB8AC3E}">
        <p14:creationId xmlns:p14="http://schemas.microsoft.com/office/powerpoint/2010/main" val="3731904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US" b="1" dirty="0"/>
              <a:t>What happens if you shoot a Rupert Drop with a  bullet?</a:t>
            </a:r>
          </a:p>
        </p:txBody>
      </p:sp>
      <p:pic>
        <p:nvPicPr>
          <p:cNvPr id="9" name="Picture" descr="Photograph of a bullet, to the left, facing a blue Rupert Drop, to the right, against a blue sky."/>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06854" y="1269689"/>
            <a:ext cx="5978293" cy="4062820"/>
          </a:xfrm>
          <a:prstGeom prst="rect">
            <a:avLst/>
          </a:prstGeom>
        </p:spPr>
      </p:pic>
      <p:sp>
        <p:nvSpPr>
          <p:cNvPr id="3" name="Content"/>
          <p:cNvSpPr>
            <a:spLocks noGrp="1"/>
          </p:cNvSpPr>
          <p:nvPr>
            <p:ph idx="1"/>
          </p:nvPr>
        </p:nvSpPr>
        <p:spPr>
          <a:xfrm>
            <a:off x="4596375" y="5655896"/>
            <a:ext cx="8229600" cy="825403"/>
          </a:xfrm>
        </p:spPr>
        <p:txBody>
          <a:bodyPr/>
          <a:lstStyle/>
          <a:p>
            <a:r>
              <a:rPr lang="en-US" dirty="0">
                <a:hlinkClick r:id="rId3"/>
              </a:rPr>
              <a:t>Video</a:t>
            </a:r>
            <a:endParaRPr lang="en-US" dirty="0"/>
          </a:p>
        </p:txBody>
      </p:sp>
    </p:spTree>
    <p:extLst>
      <p:ext uri="{BB962C8B-B14F-4D97-AF65-F5344CB8AC3E}">
        <p14:creationId xmlns:p14="http://schemas.microsoft.com/office/powerpoint/2010/main" val="575388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US" dirty="0"/>
              <a:t>Properties of Glass/Ceramics that can be changed</a:t>
            </a:r>
          </a:p>
        </p:txBody>
      </p:sp>
      <p:sp>
        <p:nvSpPr>
          <p:cNvPr id="3" name="Content"/>
          <p:cNvSpPr>
            <a:spLocks noGrp="1"/>
          </p:cNvSpPr>
          <p:nvPr>
            <p:ph idx="1"/>
          </p:nvPr>
        </p:nvSpPr>
        <p:spPr/>
        <p:txBody>
          <a:bodyPr/>
          <a:lstStyle/>
          <a:p>
            <a:r>
              <a:rPr lang="en-US" b="1" dirty="0"/>
              <a:t>Mechanical Properties</a:t>
            </a:r>
          </a:p>
          <a:p>
            <a:pPr lvl="1"/>
            <a:r>
              <a:rPr lang="en-US" dirty="0"/>
              <a:t>Glass and ceramics are typically very brittle</a:t>
            </a:r>
          </a:p>
          <a:p>
            <a:pPr lvl="1"/>
            <a:r>
              <a:rPr lang="en-US" dirty="0"/>
              <a:t>They are weak in tension but strong in compression</a:t>
            </a:r>
          </a:p>
          <a:p>
            <a:pPr lvl="1"/>
            <a:r>
              <a:rPr lang="en-US" dirty="0"/>
              <a:t>How does one combine these observations to make glass stronger?</a:t>
            </a:r>
          </a:p>
          <a:p>
            <a:pPr lvl="2"/>
            <a:r>
              <a:rPr lang="en-US" dirty="0"/>
              <a:t>Rupert Drop</a:t>
            </a:r>
          </a:p>
          <a:p>
            <a:pPr lvl="2"/>
            <a:r>
              <a:rPr lang="en-US" b="1" dirty="0"/>
              <a:t>Corning ware</a:t>
            </a:r>
          </a:p>
        </p:txBody>
      </p:sp>
    </p:spTree>
    <p:extLst>
      <p:ext uri="{BB962C8B-B14F-4D97-AF65-F5344CB8AC3E}">
        <p14:creationId xmlns:p14="http://schemas.microsoft.com/office/powerpoint/2010/main" val="1176521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US" dirty="0"/>
              <a:t>Properties of Glass/Ceramics that can be changed</a:t>
            </a:r>
          </a:p>
        </p:txBody>
      </p:sp>
      <p:sp>
        <p:nvSpPr>
          <p:cNvPr id="3" name="Content"/>
          <p:cNvSpPr>
            <a:spLocks noGrp="1"/>
          </p:cNvSpPr>
          <p:nvPr>
            <p:ph idx="1"/>
          </p:nvPr>
        </p:nvSpPr>
        <p:spPr/>
        <p:txBody>
          <a:bodyPr/>
          <a:lstStyle/>
          <a:p>
            <a:r>
              <a:rPr lang="en-US" b="1" dirty="0"/>
              <a:t>Mechanical Properties</a:t>
            </a:r>
          </a:p>
          <a:p>
            <a:pPr lvl="1"/>
            <a:r>
              <a:rPr lang="en-US" dirty="0"/>
              <a:t>Glass and ceramics are typically very brittle</a:t>
            </a:r>
          </a:p>
          <a:p>
            <a:pPr lvl="1"/>
            <a:r>
              <a:rPr lang="en-US" dirty="0"/>
              <a:t>They are weak in tension but strong in compression</a:t>
            </a:r>
          </a:p>
          <a:p>
            <a:pPr lvl="1"/>
            <a:r>
              <a:rPr lang="en-US" dirty="0"/>
              <a:t>How does one combine these observations to make glass stronger?</a:t>
            </a:r>
          </a:p>
          <a:p>
            <a:pPr lvl="2"/>
            <a:r>
              <a:rPr lang="en-US" dirty="0"/>
              <a:t>Rupert Drop</a:t>
            </a:r>
          </a:p>
          <a:p>
            <a:pPr lvl="2"/>
            <a:r>
              <a:rPr lang="en-US" dirty="0"/>
              <a:t>Corning ware</a:t>
            </a:r>
          </a:p>
          <a:p>
            <a:pPr lvl="2"/>
            <a:r>
              <a:rPr lang="en-US" b="1" dirty="0"/>
              <a:t>Gorilla Glass</a:t>
            </a:r>
          </a:p>
        </p:txBody>
      </p:sp>
    </p:spTree>
    <p:extLst>
      <p:ext uri="{BB962C8B-B14F-4D97-AF65-F5344CB8AC3E}">
        <p14:creationId xmlns:p14="http://schemas.microsoft.com/office/powerpoint/2010/main" val="1557956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US" dirty="0"/>
              <a:t>Properties of Glass/Ceramics that can be changed</a:t>
            </a:r>
          </a:p>
        </p:txBody>
      </p:sp>
      <p:sp>
        <p:nvSpPr>
          <p:cNvPr id="3" name="Content"/>
          <p:cNvSpPr>
            <a:spLocks noGrp="1"/>
          </p:cNvSpPr>
          <p:nvPr>
            <p:ph idx="1"/>
          </p:nvPr>
        </p:nvSpPr>
        <p:spPr/>
        <p:txBody>
          <a:bodyPr/>
          <a:lstStyle/>
          <a:p>
            <a:r>
              <a:rPr lang="en-US" b="1" dirty="0"/>
              <a:t>Mechanical Properties</a:t>
            </a:r>
          </a:p>
          <a:p>
            <a:pPr lvl="1"/>
            <a:r>
              <a:rPr lang="en-US" dirty="0"/>
              <a:t>Glass and ceramics are typically very brittle</a:t>
            </a:r>
          </a:p>
          <a:p>
            <a:pPr lvl="1"/>
            <a:r>
              <a:rPr lang="en-US" dirty="0"/>
              <a:t>They are weak in tension but strong in compression</a:t>
            </a:r>
          </a:p>
          <a:p>
            <a:pPr lvl="1"/>
            <a:r>
              <a:rPr lang="en-US" dirty="0"/>
              <a:t>How does one combine these observations to make glass stronger?</a:t>
            </a:r>
          </a:p>
          <a:p>
            <a:pPr lvl="2"/>
            <a:r>
              <a:rPr lang="en-US" dirty="0"/>
              <a:t>Rupert Drop</a:t>
            </a:r>
          </a:p>
          <a:p>
            <a:pPr lvl="2"/>
            <a:r>
              <a:rPr lang="en-US" dirty="0"/>
              <a:t>Corning ware</a:t>
            </a:r>
          </a:p>
          <a:p>
            <a:pPr lvl="2"/>
            <a:r>
              <a:rPr lang="en-US" b="1" dirty="0"/>
              <a:t>Gorilla Glass</a:t>
            </a:r>
          </a:p>
          <a:p>
            <a:pPr lvl="3"/>
            <a:r>
              <a:rPr lang="en-US" b="1" dirty="0"/>
              <a:t>Substitute K for Na</a:t>
            </a:r>
          </a:p>
        </p:txBody>
      </p:sp>
    </p:spTree>
    <p:extLst>
      <p:ext uri="{BB962C8B-B14F-4D97-AF65-F5344CB8AC3E}">
        <p14:creationId xmlns:p14="http://schemas.microsoft.com/office/powerpoint/2010/main" val="712188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a:bodyPr>
          <a:lstStyle/>
          <a:p>
            <a:r>
              <a:rPr lang="en-US" dirty="0"/>
              <a:t>Changing the properties of Glass/Ceramics</a:t>
            </a:r>
          </a:p>
        </p:txBody>
      </p:sp>
      <p:sp>
        <p:nvSpPr>
          <p:cNvPr id="3" name="Content"/>
          <p:cNvSpPr>
            <a:spLocks noGrp="1"/>
          </p:cNvSpPr>
          <p:nvPr>
            <p:ph idx="1"/>
          </p:nvPr>
        </p:nvSpPr>
        <p:spPr>
          <a:xfrm>
            <a:off x="1981200" y="1143001"/>
            <a:ext cx="8229600" cy="4525963"/>
          </a:xfrm>
        </p:spPr>
        <p:txBody>
          <a:bodyPr/>
          <a:lstStyle/>
          <a:p>
            <a:r>
              <a:rPr lang="en-US" dirty="0"/>
              <a:t>Glass and ceramics are typically very brittle</a:t>
            </a:r>
          </a:p>
          <a:p>
            <a:r>
              <a:rPr lang="en-US" dirty="0"/>
              <a:t>They are weak in tension but strong in compression</a:t>
            </a:r>
          </a:p>
          <a:p>
            <a:r>
              <a:rPr lang="en-US" dirty="0"/>
              <a:t>How does one combine these observations to make glass stronger?</a:t>
            </a:r>
          </a:p>
          <a:p>
            <a:pPr lvl="1"/>
            <a:r>
              <a:rPr lang="en-US" dirty="0"/>
              <a:t>Rupert Drop</a:t>
            </a:r>
          </a:p>
          <a:p>
            <a:pPr lvl="1"/>
            <a:r>
              <a:rPr lang="en-US" dirty="0"/>
              <a:t>Corning ware</a:t>
            </a:r>
          </a:p>
          <a:p>
            <a:pPr lvl="1"/>
            <a:r>
              <a:rPr lang="en-US" dirty="0"/>
              <a:t>Gorilla glass</a:t>
            </a:r>
          </a:p>
          <a:p>
            <a:r>
              <a:rPr lang="en-US" b="1" dirty="0"/>
              <a:t>How about a harder ceramic?</a:t>
            </a:r>
          </a:p>
          <a:p>
            <a:pPr lvl="1"/>
            <a:r>
              <a:rPr lang="en-US" b="1" dirty="0"/>
              <a:t>Sapphire?</a:t>
            </a:r>
          </a:p>
          <a:p>
            <a:pPr lvl="1"/>
            <a:r>
              <a:rPr lang="en-US" b="1" dirty="0"/>
              <a:t>On the </a:t>
            </a:r>
            <a:r>
              <a:rPr lang="en-US" b="1" dirty="0" err="1"/>
              <a:t>Mohs</a:t>
            </a:r>
            <a:r>
              <a:rPr lang="en-US" b="1" dirty="0"/>
              <a:t> Hardness scale (1-10) </a:t>
            </a:r>
          </a:p>
          <a:p>
            <a:pPr lvl="2"/>
            <a:r>
              <a:rPr lang="en-US" b="1" dirty="0"/>
              <a:t>Gorilla Glass is a 7 </a:t>
            </a:r>
          </a:p>
          <a:p>
            <a:pPr lvl="2"/>
            <a:r>
              <a:rPr lang="en-US" b="1" dirty="0"/>
              <a:t>Sapphire is a 9 (Only diamond is harder)</a:t>
            </a:r>
          </a:p>
          <a:p>
            <a:pPr lvl="1"/>
            <a:endParaRPr lang="en-US" dirty="0"/>
          </a:p>
        </p:txBody>
      </p:sp>
    </p:spTree>
    <p:extLst>
      <p:ext uri="{BB962C8B-B14F-4D97-AF65-F5344CB8AC3E}">
        <p14:creationId xmlns:p14="http://schemas.microsoft.com/office/powerpoint/2010/main" val="389415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err="1"/>
              <a:t>Chaine</a:t>
            </a:r>
            <a:r>
              <a:rPr lang="en-US" dirty="0"/>
              <a:t> </a:t>
            </a:r>
            <a:r>
              <a:rPr lang="en-US" dirty="0" err="1"/>
              <a:t>Operatoire</a:t>
            </a:r>
            <a:r>
              <a:rPr lang="en-US" dirty="0"/>
              <a:t>	</a:t>
            </a:r>
          </a:p>
        </p:txBody>
      </p:sp>
      <p:sp>
        <p:nvSpPr>
          <p:cNvPr id="3" name="Content"/>
          <p:cNvSpPr>
            <a:spLocks noGrp="1"/>
          </p:cNvSpPr>
          <p:nvPr>
            <p:ph idx="1"/>
          </p:nvPr>
        </p:nvSpPr>
        <p:spPr>
          <a:xfrm>
            <a:off x="1981200" y="874436"/>
            <a:ext cx="8229600" cy="4525963"/>
          </a:xfrm>
        </p:spPr>
        <p:txBody>
          <a:bodyPr/>
          <a:lstStyle/>
          <a:p>
            <a:r>
              <a:rPr lang="en-US" sz="2000" dirty="0" err="1"/>
              <a:t>Chaine</a:t>
            </a:r>
            <a:r>
              <a:rPr lang="en-US" sz="2000" dirty="0"/>
              <a:t> </a:t>
            </a:r>
            <a:r>
              <a:rPr lang="en-US" sz="2000" dirty="0" err="1"/>
              <a:t>Operatoire</a:t>
            </a:r>
            <a:r>
              <a:rPr lang="en-US" sz="2000" dirty="0"/>
              <a:t> is a tool used in Anthropology to study the step-by-step production, use, and eventual disposal of artifacts</a:t>
            </a:r>
          </a:p>
          <a:p>
            <a:r>
              <a:rPr lang="en-US" sz="2000" dirty="0"/>
              <a:t>“The study of the technique - or </a:t>
            </a:r>
            <a:r>
              <a:rPr lang="en-US" sz="2000" dirty="0" err="1"/>
              <a:t>chaîne</a:t>
            </a:r>
            <a:r>
              <a:rPr lang="en-US" sz="2000" dirty="0"/>
              <a:t> </a:t>
            </a:r>
            <a:r>
              <a:rPr lang="en-US" sz="2000" dirty="0" err="1"/>
              <a:t>opératoire</a:t>
            </a:r>
            <a:r>
              <a:rPr lang="en-US" sz="2000" dirty="0"/>
              <a:t> - enables one to better understand not only the society in which the technique originated, but also the social context, actions, and cognition that accompanied the production of an object.”*</a:t>
            </a:r>
          </a:p>
          <a:p>
            <a:r>
              <a:rPr lang="en-US" sz="2000" dirty="0"/>
              <a:t>A similar approach today is to study the “Lifecycle” of a material commonly termed “Cradle to Grave” analysis or “Cradle to Cradle” in the context of sustainable materials.  However as you will discover the social context considered in </a:t>
            </a:r>
            <a:r>
              <a:rPr lang="en-US" sz="2000" dirty="0" err="1"/>
              <a:t>Chaine</a:t>
            </a:r>
            <a:r>
              <a:rPr lang="en-US" sz="2000" dirty="0"/>
              <a:t> </a:t>
            </a:r>
            <a:r>
              <a:rPr lang="en-US" sz="2000" dirty="0" err="1"/>
              <a:t>Operatoire</a:t>
            </a:r>
            <a:r>
              <a:rPr lang="en-US" sz="2000" dirty="0"/>
              <a:t> is often ignored in a lifecycle analysis.  </a:t>
            </a:r>
          </a:p>
          <a:p>
            <a:r>
              <a:rPr lang="en-US" sz="2000" dirty="0"/>
              <a:t>Dr. </a:t>
            </a:r>
            <a:r>
              <a:rPr lang="en-US" sz="2000" dirty="0" err="1"/>
              <a:t>Sassaman</a:t>
            </a:r>
            <a:r>
              <a:rPr lang="en-US" sz="2000" dirty="0"/>
              <a:t> will discuss how ancient civilizations manipulated glass and ceramics and how </a:t>
            </a:r>
            <a:r>
              <a:rPr lang="en-US" sz="2000" dirty="0" err="1"/>
              <a:t>Chaine</a:t>
            </a:r>
            <a:r>
              <a:rPr lang="en-US" sz="2000" dirty="0"/>
              <a:t> </a:t>
            </a:r>
            <a:r>
              <a:rPr lang="en-US" sz="2000" dirty="0" err="1"/>
              <a:t>Operatoire</a:t>
            </a:r>
            <a:r>
              <a:rPr lang="en-US" sz="2000" dirty="0"/>
              <a:t> helps us better understand these people and their actions.</a:t>
            </a:r>
          </a:p>
          <a:p>
            <a:r>
              <a:rPr lang="en-US" sz="2000" dirty="0"/>
              <a:t>During the third class on glass you will discuss how this approach can be applied to a future functional/technical ceramic</a:t>
            </a:r>
          </a:p>
          <a:p>
            <a:endParaRPr lang="en-US" sz="2000" dirty="0"/>
          </a:p>
          <a:p>
            <a:pPr marL="0" indent="0" algn="r">
              <a:buNone/>
            </a:pPr>
            <a:r>
              <a:rPr lang="en-US" sz="1400" dirty="0"/>
              <a:t>*</a:t>
            </a:r>
            <a:r>
              <a:rPr lang="en-US" sz="1400" dirty="0" err="1"/>
              <a:t>Soressi</a:t>
            </a:r>
            <a:r>
              <a:rPr lang="en-US" sz="1400" dirty="0"/>
              <a:t>, Marie et al. </a:t>
            </a:r>
            <a:r>
              <a:rPr lang="en-US" sz="1400" i="1" dirty="0"/>
              <a:t>PaleoAnthropology</a:t>
            </a:r>
            <a:r>
              <a:rPr lang="en-US" sz="1400" dirty="0"/>
              <a:t>:336. </a:t>
            </a:r>
            <a:r>
              <a:rPr lang="en-US" sz="1400" dirty="0">
                <a:hlinkClick r:id="rId2" tooltip="Digital object identifier"/>
              </a:rPr>
              <a:t>doi</a:t>
            </a:r>
            <a:r>
              <a:rPr lang="en-US" sz="1400" dirty="0"/>
              <a:t>:</a:t>
            </a:r>
            <a:r>
              <a:rPr lang="en-US" sz="1400" dirty="0">
                <a:hlinkClick r:id="rId3"/>
              </a:rPr>
              <a:t>10.4207/PA.2011.ART63</a:t>
            </a:r>
            <a:r>
              <a:rPr lang="en-US" sz="1400" dirty="0"/>
              <a:t> </a:t>
            </a:r>
          </a:p>
        </p:txBody>
      </p:sp>
    </p:spTree>
    <p:extLst>
      <p:ext uri="{BB962C8B-B14F-4D97-AF65-F5344CB8AC3E}">
        <p14:creationId xmlns:p14="http://schemas.microsoft.com/office/powerpoint/2010/main" val="889457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Closing thought</a:t>
            </a:r>
          </a:p>
        </p:txBody>
      </p:sp>
      <p:sp>
        <p:nvSpPr>
          <p:cNvPr id="3" name="Content"/>
          <p:cNvSpPr>
            <a:spLocks noGrp="1"/>
          </p:cNvSpPr>
          <p:nvPr>
            <p:ph idx="1"/>
          </p:nvPr>
        </p:nvSpPr>
        <p:spPr>
          <a:xfrm>
            <a:off x="1981200" y="1021539"/>
            <a:ext cx="8229600" cy="4525963"/>
          </a:xfrm>
        </p:spPr>
        <p:txBody>
          <a:bodyPr/>
          <a:lstStyle/>
          <a:p>
            <a:r>
              <a:rPr lang="en-US" dirty="0"/>
              <a:t>As Mark </a:t>
            </a:r>
            <a:r>
              <a:rPr lang="en-US" dirty="0" err="1"/>
              <a:t>Miodownik</a:t>
            </a:r>
            <a:r>
              <a:rPr lang="en-US" dirty="0"/>
              <a:t> observed in his book “Stuff Matters”</a:t>
            </a:r>
          </a:p>
          <a:p>
            <a:pPr lvl="1"/>
            <a:r>
              <a:rPr lang="en-US" dirty="0"/>
              <a:t>“Perhaps it is because we look through it rather than at it that glass has not become a part of the treasured fabric of out lives.  The very thing that we value it for has disqualified it from our affections. It is inert and invisible not just optically but culturally”</a:t>
            </a:r>
          </a:p>
          <a:p>
            <a:pPr lvl="1"/>
            <a:r>
              <a:rPr lang="en-US" dirty="0"/>
              <a:t>However I would add that with the growth of new applications as you will observe with functional ceramics, these materials may indeed become treasured materials for what they can do rather than how they look.</a:t>
            </a:r>
          </a:p>
        </p:txBody>
      </p:sp>
    </p:spTree>
    <p:extLst>
      <p:ext uri="{BB962C8B-B14F-4D97-AF65-F5344CB8AC3E}">
        <p14:creationId xmlns:p14="http://schemas.microsoft.com/office/powerpoint/2010/main" val="3561588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b="1" dirty="0"/>
              <a:t>Additional Modern applications</a:t>
            </a:r>
          </a:p>
        </p:txBody>
      </p:sp>
      <p:sp>
        <p:nvSpPr>
          <p:cNvPr id="3" name="Content"/>
          <p:cNvSpPr>
            <a:spLocks noGrp="1"/>
          </p:cNvSpPr>
          <p:nvPr>
            <p:ph idx="1"/>
          </p:nvPr>
        </p:nvSpPr>
        <p:spPr>
          <a:xfrm>
            <a:off x="2232959" y="1425631"/>
            <a:ext cx="8229600" cy="3433240"/>
          </a:xfrm>
        </p:spPr>
        <p:txBody>
          <a:bodyPr/>
          <a:lstStyle/>
          <a:p>
            <a:r>
              <a:rPr lang="en-US" sz="2400" dirty="0"/>
              <a:t>Flexible Glass based on Aluminum oxide</a:t>
            </a:r>
          </a:p>
          <a:p>
            <a:pPr marL="400050" lvl="1" indent="0">
              <a:buNone/>
            </a:pPr>
            <a:r>
              <a:rPr lang="en-US" sz="2400" dirty="0">
                <a:hlinkClick r:id="rId2"/>
              </a:rPr>
              <a:t>https://www.businessinsider.com/foldable-phone-screen-flexible-display-technology-glass-plastic-lcd-oled-2019-4</a:t>
            </a:r>
            <a:endParaRPr lang="en-US" sz="2400" dirty="0"/>
          </a:p>
          <a:p>
            <a:r>
              <a:rPr lang="en-US" sz="2400" dirty="0"/>
              <a:t>Float Glass </a:t>
            </a:r>
            <a:r>
              <a:rPr lang="en-US" sz="2400" dirty="0">
                <a:hlinkClick r:id="rId3"/>
              </a:rPr>
              <a:t>https://www.youtube.com/watch?v=ig4G5WbOMLc</a:t>
            </a:r>
            <a:endParaRPr lang="en-US" sz="2400" dirty="0"/>
          </a:p>
          <a:p>
            <a:r>
              <a:rPr lang="en-US" sz="2400" dirty="0"/>
              <a:t>Gorilla Glass </a:t>
            </a:r>
            <a:r>
              <a:rPr lang="en-US" sz="2400" dirty="0">
                <a:hlinkClick r:id="rId4"/>
              </a:rPr>
              <a:t>https://www.youtube.com/watch?v=wT8xI4PEU8c</a:t>
            </a:r>
            <a:endParaRPr lang="en-US" sz="2400" dirty="0"/>
          </a:p>
          <a:p>
            <a:pPr marL="0" indent="0">
              <a:buNone/>
            </a:pPr>
            <a:r>
              <a:rPr lang="en-US" sz="2400" dirty="0"/>
              <a:t>	</a:t>
            </a:r>
            <a:r>
              <a:rPr lang="en-US" sz="2400" dirty="0">
                <a:hlinkClick r:id="rId5"/>
              </a:rPr>
              <a:t>http://wwwen.zte.com.cn/endata/magazine/mobileworld/2014/4/articles/201409/t20140903_426941.html</a:t>
            </a:r>
            <a:endParaRPr lang="en-US" sz="2400" dirty="0"/>
          </a:p>
          <a:p>
            <a:r>
              <a:rPr lang="en-US" sz="2400" dirty="0"/>
              <a:t>Fiber Optics  </a:t>
            </a:r>
            <a:r>
              <a:rPr lang="en-US" sz="2400" dirty="0">
                <a:hlinkClick r:id="rId6"/>
              </a:rPr>
              <a:t>https://www.youtube.com/watch?v=0MwMkBET_5I</a:t>
            </a:r>
            <a:r>
              <a:rPr lang="en-US" sz="2400" dirty="0"/>
              <a:t> </a:t>
            </a:r>
          </a:p>
          <a:p>
            <a:endParaRPr lang="en-US" sz="2400" dirty="0"/>
          </a:p>
        </p:txBody>
      </p:sp>
    </p:spTree>
    <p:extLst>
      <p:ext uri="{BB962C8B-B14F-4D97-AF65-F5344CB8AC3E}">
        <p14:creationId xmlns:p14="http://schemas.microsoft.com/office/powerpoint/2010/main" val="167969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Ceramic</a:t>
            </a:r>
          </a:p>
        </p:txBody>
      </p:sp>
      <p:sp>
        <p:nvSpPr>
          <p:cNvPr id="3" name="Content"/>
          <p:cNvSpPr>
            <a:spLocks noGrp="1"/>
          </p:cNvSpPr>
          <p:nvPr>
            <p:ph idx="1"/>
          </p:nvPr>
        </p:nvSpPr>
        <p:spPr/>
        <p:txBody>
          <a:bodyPr/>
          <a:lstStyle/>
          <a:p>
            <a:r>
              <a:rPr lang="en-US" dirty="0"/>
              <a:t>Inorganic, nonmetallic solid</a:t>
            </a:r>
          </a:p>
          <a:p>
            <a:r>
              <a:rPr lang="en-US" dirty="0"/>
              <a:t>Metal and nonmetal or metalloid atoms primarily held in ionic and covalent bonds</a:t>
            </a:r>
          </a:p>
          <a:p>
            <a:r>
              <a:rPr lang="en-US" dirty="0"/>
              <a:t>Brittle, high melting point, poor conductor, stiff, chemically resistant, waterproof</a:t>
            </a:r>
          </a:p>
          <a:p>
            <a:r>
              <a:rPr lang="en-US" b="1" u="sng" dirty="0" err="1"/>
              <a:t>Crystallinity</a:t>
            </a:r>
            <a:r>
              <a:rPr lang="en-US" dirty="0"/>
              <a:t> varies from crystalline to </a:t>
            </a:r>
            <a:r>
              <a:rPr lang="en-US" dirty="0" err="1"/>
              <a:t>semicrystalline</a:t>
            </a:r>
            <a:r>
              <a:rPr lang="en-US" dirty="0"/>
              <a:t> to amorphous</a:t>
            </a:r>
          </a:p>
          <a:p>
            <a:pPr marL="457200" lvl="1" indent="0">
              <a:buNone/>
            </a:pPr>
            <a:r>
              <a:rPr lang="en-US" dirty="0"/>
              <a:t> </a:t>
            </a:r>
          </a:p>
        </p:txBody>
      </p:sp>
    </p:spTree>
    <p:extLst>
      <p:ext uri="{BB962C8B-B14F-4D97-AF65-F5344CB8AC3E}">
        <p14:creationId xmlns:p14="http://schemas.microsoft.com/office/powerpoint/2010/main" val="423624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Glass</a:t>
            </a:r>
          </a:p>
        </p:txBody>
      </p:sp>
      <p:sp>
        <p:nvSpPr>
          <p:cNvPr id="3" name="Content"/>
          <p:cNvSpPr>
            <a:spLocks noGrp="1"/>
          </p:cNvSpPr>
          <p:nvPr>
            <p:ph idx="1"/>
          </p:nvPr>
        </p:nvSpPr>
        <p:spPr/>
        <p:txBody>
          <a:bodyPr/>
          <a:lstStyle/>
          <a:p>
            <a:r>
              <a:rPr lang="en-US" dirty="0"/>
              <a:t>Inorganic, nonmetallic solid</a:t>
            </a:r>
          </a:p>
          <a:p>
            <a:r>
              <a:rPr lang="en-US" dirty="0"/>
              <a:t>Metal and nonmetal or metalloid atoms primarily held in ionic and covalent bonds</a:t>
            </a:r>
          </a:p>
          <a:p>
            <a:r>
              <a:rPr lang="en-US" sz="2400" dirty="0"/>
              <a:t>Brittle, high melting point, poor conductor, chemically resistant, waterproof</a:t>
            </a:r>
          </a:p>
          <a:p>
            <a:r>
              <a:rPr lang="en-US" b="1" u="sng" dirty="0" err="1"/>
              <a:t>Crystallinity</a:t>
            </a:r>
            <a:r>
              <a:rPr lang="en-US" dirty="0"/>
              <a:t>:  Does not exist i.e. its amorphous also considered a frozen liquid</a:t>
            </a:r>
          </a:p>
          <a:p>
            <a:pPr marL="0" indent="0">
              <a:buNone/>
            </a:pPr>
            <a:endParaRPr lang="en-US" dirty="0"/>
          </a:p>
          <a:p>
            <a:pPr marL="457200" lvl="1" indent="0">
              <a:buNone/>
            </a:pPr>
            <a:r>
              <a:rPr lang="en-US" dirty="0"/>
              <a:t> </a:t>
            </a:r>
          </a:p>
        </p:txBody>
      </p:sp>
    </p:spTree>
    <p:extLst>
      <p:ext uri="{BB962C8B-B14F-4D97-AF65-F5344CB8AC3E}">
        <p14:creationId xmlns:p14="http://schemas.microsoft.com/office/powerpoint/2010/main" val="1216092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b="1" dirty="0"/>
              <a:t>Structure</a:t>
            </a:r>
          </a:p>
        </p:txBody>
      </p:sp>
      <p:pic>
        <p:nvPicPr>
          <p:cNvPr id="7" name="Picture" descr="Square image of the structure of quartz, to the left; scare image of the structure of glass, to the righ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0893" y="1281661"/>
            <a:ext cx="6910215" cy="3627409"/>
          </a:xfrm>
          <a:prstGeom prst="rect">
            <a:avLst/>
          </a:prstGeom>
        </p:spPr>
      </p:pic>
      <p:sp>
        <p:nvSpPr>
          <p:cNvPr id="3" name="Content"/>
          <p:cNvSpPr>
            <a:spLocks noGrp="1"/>
          </p:cNvSpPr>
          <p:nvPr>
            <p:ph idx="1"/>
          </p:nvPr>
        </p:nvSpPr>
        <p:spPr>
          <a:xfrm>
            <a:off x="3480160" y="4896515"/>
            <a:ext cx="5966211" cy="1187583"/>
          </a:xfrm>
        </p:spPr>
        <p:txBody>
          <a:bodyPr/>
          <a:lstStyle/>
          <a:p>
            <a:pPr marL="0" indent="0">
              <a:buNone/>
            </a:pPr>
            <a:r>
              <a:rPr lang="en-US" sz="2400" dirty="0"/>
              <a:t>Crystalline 				Amorphous</a:t>
            </a:r>
          </a:p>
        </p:txBody>
      </p:sp>
      <p:sp>
        <p:nvSpPr>
          <p:cNvPr id="4" name="URL"/>
          <p:cNvSpPr txBox="1"/>
          <p:nvPr/>
        </p:nvSpPr>
        <p:spPr>
          <a:xfrm>
            <a:off x="8829413" y="6415029"/>
            <a:ext cx="3362587" cy="307777"/>
          </a:xfrm>
          <a:prstGeom prst="rect">
            <a:avLst/>
          </a:prstGeom>
          <a:noFill/>
        </p:spPr>
        <p:txBody>
          <a:bodyPr wrap="none" rtlCol="0">
            <a:spAutoFit/>
          </a:bodyPr>
          <a:lstStyle/>
          <a:p>
            <a:r>
              <a:rPr lang="en-US" sz="1400" dirty="0">
                <a:hlinkClick r:id="rId4"/>
              </a:rPr>
              <a:t>http://www.cmog.org/article/what-is-glass</a:t>
            </a:r>
            <a:r>
              <a:rPr lang="en-US" sz="1400" dirty="0"/>
              <a:t> </a:t>
            </a:r>
          </a:p>
        </p:txBody>
      </p:sp>
    </p:spTree>
    <p:extLst>
      <p:ext uri="{BB962C8B-B14F-4D97-AF65-F5344CB8AC3E}">
        <p14:creationId xmlns:p14="http://schemas.microsoft.com/office/powerpoint/2010/main" val="2376860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Ceramics</a:t>
            </a:r>
          </a:p>
        </p:txBody>
      </p:sp>
      <p:sp>
        <p:nvSpPr>
          <p:cNvPr id="3" name="Content 1"/>
          <p:cNvSpPr>
            <a:spLocks noGrp="1"/>
          </p:cNvSpPr>
          <p:nvPr>
            <p:ph idx="1"/>
          </p:nvPr>
        </p:nvSpPr>
        <p:spPr>
          <a:xfrm>
            <a:off x="780686" y="1454224"/>
            <a:ext cx="4935515" cy="4525963"/>
          </a:xfrm>
        </p:spPr>
        <p:txBody>
          <a:bodyPr/>
          <a:lstStyle/>
          <a:p>
            <a:r>
              <a:rPr lang="en-US" dirty="0"/>
              <a:t>Ceramic comes from </a:t>
            </a:r>
            <a:r>
              <a:rPr lang="en-US" dirty="0" err="1"/>
              <a:t>Keramos</a:t>
            </a:r>
            <a:r>
              <a:rPr lang="en-US" dirty="0"/>
              <a:t> (Greek for pottery)</a:t>
            </a:r>
          </a:p>
          <a:p>
            <a:r>
              <a:rPr lang="en-US" dirty="0"/>
              <a:t>Early forms of ceramics were formed by the heat treatment of Clay</a:t>
            </a:r>
          </a:p>
          <a:p>
            <a:r>
              <a:rPr lang="en-US" dirty="0"/>
              <a:t>E.g. Kaolinite clay after firing above 1000°C forms Porcelain a ceramic</a:t>
            </a:r>
          </a:p>
          <a:p>
            <a:r>
              <a:rPr lang="en-US" dirty="0"/>
              <a:t>Other forms include </a:t>
            </a:r>
          </a:p>
          <a:p>
            <a:pPr lvl="1"/>
            <a:r>
              <a:rPr lang="en-US" dirty="0"/>
              <a:t>Earthenware</a:t>
            </a:r>
          </a:p>
          <a:p>
            <a:pPr lvl="1"/>
            <a:r>
              <a:rPr lang="en-US" dirty="0"/>
              <a:t>Stoneware</a:t>
            </a:r>
          </a:p>
          <a:p>
            <a:pPr lvl="1"/>
            <a:r>
              <a:rPr lang="en-US" dirty="0"/>
              <a:t>Bone China</a:t>
            </a:r>
          </a:p>
          <a:p>
            <a:endParaRPr lang="en-US" dirty="0"/>
          </a:p>
        </p:txBody>
      </p:sp>
      <p:pic>
        <p:nvPicPr>
          <p:cNvPr id="5" name="Picture" descr="Image of a porcelain vase decorated with blue floral patterns."/>
          <p:cNvPicPr>
            <a:picLocks noChangeAspect="1"/>
          </p:cNvPicPr>
          <p:nvPr/>
        </p:nvPicPr>
        <p:blipFill>
          <a:blip r:embed="rId2"/>
          <a:stretch>
            <a:fillRect/>
          </a:stretch>
        </p:blipFill>
        <p:spPr>
          <a:xfrm>
            <a:off x="7223993" y="1366364"/>
            <a:ext cx="3056298" cy="4056541"/>
          </a:xfrm>
          <a:prstGeom prst="rect">
            <a:avLst/>
          </a:prstGeom>
        </p:spPr>
      </p:pic>
      <p:sp>
        <p:nvSpPr>
          <p:cNvPr id="6" name="Content 2"/>
          <p:cNvSpPr/>
          <p:nvPr/>
        </p:nvSpPr>
        <p:spPr>
          <a:xfrm>
            <a:off x="6642320" y="5555051"/>
            <a:ext cx="4219644" cy="646331"/>
          </a:xfrm>
          <a:prstGeom prst="rect">
            <a:avLst/>
          </a:prstGeom>
        </p:spPr>
        <p:txBody>
          <a:bodyPr wrap="square">
            <a:spAutoFit/>
          </a:bodyPr>
          <a:lstStyle/>
          <a:p>
            <a:pPr algn="ctr"/>
            <a:r>
              <a:rPr lang="en-US" dirty="0"/>
              <a:t>A Ming Dynasty porcelain vase dated to 1403–1424</a:t>
            </a:r>
          </a:p>
        </p:txBody>
      </p:sp>
      <p:sp>
        <p:nvSpPr>
          <p:cNvPr id="7" name="URL"/>
          <p:cNvSpPr txBox="1"/>
          <p:nvPr/>
        </p:nvSpPr>
        <p:spPr>
          <a:xfrm>
            <a:off x="3434442" y="6333528"/>
            <a:ext cx="8757558" cy="738664"/>
          </a:xfrm>
          <a:prstGeom prst="rect">
            <a:avLst/>
          </a:prstGeom>
          <a:noFill/>
        </p:spPr>
        <p:txBody>
          <a:bodyPr wrap="square" rtlCol="0">
            <a:spAutoFit/>
          </a:bodyPr>
          <a:lstStyle/>
          <a:p>
            <a:r>
              <a:rPr lang="en-US" sz="1400" dirty="0">
                <a:hlinkClick r:id="rId3"/>
              </a:rPr>
              <a:t>https://upload.wikimedia.org/wikipedia/commons/thumb/4/4f/Blue_and_white_vase_Jingdezhen_Ming_Yongle_1403_1424.jpg/330px-Blue_and_white_vase_Jingdezhen_Ming_Yongle_1403_1424.jpg</a:t>
            </a:r>
            <a:endParaRPr lang="en-US" sz="1400" dirty="0"/>
          </a:p>
          <a:p>
            <a:endParaRPr lang="en-US" sz="1400" dirty="0"/>
          </a:p>
        </p:txBody>
      </p:sp>
    </p:spTree>
    <p:extLst>
      <p:ext uri="{BB962C8B-B14F-4D97-AF65-F5344CB8AC3E}">
        <p14:creationId xmlns:p14="http://schemas.microsoft.com/office/powerpoint/2010/main" val="1740140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09600" y="-65314"/>
            <a:ext cx="10972800" cy="1143000"/>
          </a:xfrm>
        </p:spPr>
        <p:txBody>
          <a:bodyPr/>
          <a:lstStyle/>
          <a:p>
            <a:r>
              <a:rPr lang="en-US" b="1" dirty="0"/>
              <a:t>Clay structure</a:t>
            </a:r>
          </a:p>
        </p:txBody>
      </p:sp>
      <p:sp>
        <p:nvSpPr>
          <p:cNvPr id="8" name="Content"/>
          <p:cNvSpPr txBox="1"/>
          <p:nvPr/>
        </p:nvSpPr>
        <p:spPr>
          <a:xfrm>
            <a:off x="8607952" y="1481667"/>
            <a:ext cx="2362090" cy="4524315"/>
          </a:xfrm>
          <a:prstGeom prst="rect">
            <a:avLst/>
          </a:prstGeom>
          <a:noFill/>
        </p:spPr>
        <p:txBody>
          <a:bodyPr wrap="square" rtlCol="0">
            <a:spAutoFit/>
          </a:bodyPr>
          <a:lstStyle/>
          <a:p>
            <a:r>
              <a:rPr lang="en-US" dirty="0">
                <a:latin typeface="Optima"/>
              </a:rPr>
              <a:t>Properties:</a:t>
            </a:r>
          </a:p>
          <a:p>
            <a:r>
              <a:rPr lang="en-US" dirty="0">
                <a:latin typeface="Optima"/>
              </a:rPr>
              <a:t>With water layers can slide past each other </a:t>
            </a:r>
          </a:p>
          <a:p>
            <a:r>
              <a:rPr lang="en-US" dirty="0">
                <a:latin typeface="Optima"/>
                <a:sym typeface="Wingdings" panose="05000000000000000000" pitchFamily="2" charset="2"/>
              </a:rPr>
              <a:t></a:t>
            </a:r>
            <a:r>
              <a:rPr lang="en-US" dirty="0">
                <a:latin typeface="Optima"/>
              </a:rPr>
              <a:t> plasticity</a:t>
            </a:r>
          </a:p>
          <a:p>
            <a:endParaRPr lang="en-US" dirty="0">
              <a:latin typeface="Optima"/>
            </a:endParaRPr>
          </a:p>
          <a:p>
            <a:r>
              <a:rPr lang="en-US" dirty="0">
                <a:latin typeface="Optima"/>
              </a:rPr>
              <a:t>Upon drying the clay it will harden but no chemical reaction is induced </a:t>
            </a:r>
            <a:r>
              <a:rPr lang="en-US" dirty="0">
                <a:latin typeface="Optima"/>
                <a:sym typeface="Wingdings" panose="05000000000000000000" pitchFamily="2" charset="2"/>
              </a:rPr>
              <a:t></a:t>
            </a:r>
            <a:r>
              <a:rPr lang="en-US" dirty="0">
                <a:latin typeface="Optima"/>
              </a:rPr>
              <a:t> sundried bricks</a:t>
            </a:r>
          </a:p>
          <a:p>
            <a:endParaRPr lang="en-US" dirty="0">
              <a:latin typeface="Optima"/>
            </a:endParaRPr>
          </a:p>
          <a:p>
            <a:r>
              <a:rPr lang="en-US" dirty="0">
                <a:latin typeface="Optima"/>
              </a:rPr>
              <a:t>Upon firing (&gt;1000°C) can induce chemical bonding of the layers</a:t>
            </a:r>
          </a:p>
          <a:p>
            <a:r>
              <a:rPr lang="en-US" dirty="0">
                <a:latin typeface="Optima"/>
              </a:rPr>
              <a:t> (formation of Si-O-Si bonds) </a:t>
            </a:r>
            <a:r>
              <a:rPr lang="en-US" dirty="0">
                <a:latin typeface="Optima"/>
                <a:sym typeface="Wingdings" panose="05000000000000000000" pitchFamily="2" charset="2"/>
              </a:rPr>
              <a:t></a:t>
            </a:r>
            <a:r>
              <a:rPr lang="en-US" dirty="0">
                <a:latin typeface="Optima"/>
              </a:rPr>
              <a:t> Ceramics</a:t>
            </a:r>
          </a:p>
        </p:txBody>
      </p:sp>
      <p:pic>
        <p:nvPicPr>
          <p:cNvPr id="6" name="Image" descr="Clay Mineral Structure, showing atomic composition of two clay mineral layers separated by &quot;Interlayer Water and cations.&quot;">
            <a:extLst>
              <a:ext uri="{FF2B5EF4-FFF2-40B4-BE49-F238E27FC236}">
                <a16:creationId xmlns:a16="http://schemas.microsoft.com/office/drawing/2014/main" id="{5DB2FFC8-835F-4709-AB13-26A894FB97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1143000"/>
            <a:ext cx="6735704" cy="5051778"/>
          </a:xfrm>
          <a:prstGeom prst="rect">
            <a:avLst/>
          </a:prstGeom>
        </p:spPr>
      </p:pic>
      <p:sp>
        <p:nvSpPr>
          <p:cNvPr id="10" name="Silica, Aluminum atom">
            <a:extLst>
              <a:ext uri="{FF2B5EF4-FFF2-40B4-BE49-F238E27FC236}">
                <a16:creationId xmlns:a16="http://schemas.microsoft.com/office/drawing/2014/main" id="{C4D910DF-E9CC-437E-969F-CC14D0A64DD2}"/>
              </a:ext>
            </a:extLst>
          </p:cNvPr>
          <p:cNvSpPr txBox="1"/>
          <p:nvPr/>
        </p:nvSpPr>
        <p:spPr>
          <a:xfrm>
            <a:off x="1885349" y="3668889"/>
            <a:ext cx="1702967" cy="292388"/>
          </a:xfrm>
          <a:prstGeom prst="rect">
            <a:avLst/>
          </a:prstGeom>
          <a:solidFill>
            <a:schemeClr val="bg1"/>
          </a:solidFill>
        </p:spPr>
        <p:txBody>
          <a:bodyPr wrap="none" rtlCol="0">
            <a:spAutoFit/>
          </a:bodyPr>
          <a:lstStyle/>
          <a:p>
            <a:r>
              <a:rPr lang="en-US" sz="1300" dirty="0"/>
              <a:t>Silica, Aluminum atom</a:t>
            </a:r>
          </a:p>
        </p:txBody>
      </p:sp>
      <p:sp>
        <p:nvSpPr>
          <p:cNvPr id="11" name="Aluminum or Magnesium">
            <a:extLst>
              <a:ext uri="{FF2B5EF4-FFF2-40B4-BE49-F238E27FC236}">
                <a16:creationId xmlns:a16="http://schemas.microsoft.com/office/drawing/2014/main" id="{1B6660E5-4645-40B7-A30F-A2FDB6C6E629}"/>
              </a:ext>
            </a:extLst>
          </p:cNvPr>
          <p:cNvSpPr txBox="1"/>
          <p:nvPr/>
        </p:nvSpPr>
        <p:spPr>
          <a:xfrm>
            <a:off x="1872248" y="3958521"/>
            <a:ext cx="1903339" cy="292388"/>
          </a:xfrm>
          <a:prstGeom prst="rect">
            <a:avLst/>
          </a:prstGeom>
          <a:solidFill>
            <a:schemeClr val="bg1"/>
          </a:solidFill>
        </p:spPr>
        <p:txBody>
          <a:bodyPr wrap="square" rtlCol="0">
            <a:spAutoFit/>
          </a:bodyPr>
          <a:lstStyle/>
          <a:p>
            <a:r>
              <a:rPr lang="en-US" sz="1300" dirty="0"/>
              <a:t>Aluminum or Magnesium</a:t>
            </a:r>
          </a:p>
        </p:txBody>
      </p:sp>
      <p:sp>
        <p:nvSpPr>
          <p:cNvPr id="12" name="Oxygen atom">
            <a:extLst>
              <a:ext uri="{FF2B5EF4-FFF2-40B4-BE49-F238E27FC236}">
                <a16:creationId xmlns:a16="http://schemas.microsoft.com/office/drawing/2014/main" id="{A34A9D42-53EF-43D1-8B54-1BB9CB1DC0ED}"/>
              </a:ext>
            </a:extLst>
          </p:cNvPr>
          <p:cNvSpPr txBox="1"/>
          <p:nvPr/>
        </p:nvSpPr>
        <p:spPr>
          <a:xfrm>
            <a:off x="1975386" y="4248153"/>
            <a:ext cx="1081130" cy="292388"/>
          </a:xfrm>
          <a:prstGeom prst="rect">
            <a:avLst/>
          </a:prstGeom>
          <a:solidFill>
            <a:schemeClr val="bg1"/>
          </a:solidFill>
        </p:spPr>
        <p:txBody>
          <a:bodyPr wrap="none" rtlCol="0">
            <a:spAutoFit/>
          </a:bodyPr>
          <a:lstStyle/>
          <a:p>
            <a:r>
              <a:rPr lang="en-US" sz="1300" dirty="0"/>
              <a:t>Oxygen atom</a:t>
            </a:r>
          </a:p>
        </p:txBody>
      </p:sp>
      <p:sp>
        <p:nvSpPr>
          <p:cNvPr id="13" name="Hydroxyl group">
            <a:extLst>
              <a:ext uri="{FF2B5EF4-FFF2-40B4-BE49-F238E27FC236}">
                <a16:creationId xmlns:a16="http://schemas.microsoft.com/office/drawing/2014/main" id="{86AFDB3C-F884-4A6A-85D9-7E148D5BD450}"/>
              </a:ext>
            </a:extLst>
          </p:cNvPr>
          <p:cNvSpPr txBox="1"/>
          <p:nvPr/>
        </p:nvSpPr>
        <p:spPr>
          <a:xfrm>
            <a:off x="1931240" y="4513366"/>
            <a:ext cx="1212833" cy="292388"/>
          </a:xfrm>
          <a:prstGeom prst="rect">
            <a:avLst/>
          </a:prstGeom>
          <a:solidFill>
            <a:schemeClr val="bg1"/>
          </a:solidFill>
        </p:spPr>
        <p:txBody>
          <a:bodyPr wrap="none" rtlCol="0">
            <a:spAutoFit/>
          </a:bodyPr>
          <a:lstStyle/>
          <a:p>
            <a:r>
              <a:rPr lang="en-US" sz="1300" dirty="0"/>
              <a:t>Hydroxyl group</a:t>
            </a:r>
          </a:p>
        </p:txBody>
      </p:sp>
    </p:spTree>
    <p:extLst>
      <p:ext uri="{BB962C8B-B14F-4D97-AF65-F5344CB8AC3E}">
        <p14:creationId xmlns:p14="http://schemas.microsoft.com/office/powerpoint/2010/main" val="1682695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Ceramics</a:t>
            </a:r>
          </a:p>
        </p:txBody>
      </p:sp>
      <p:sp>
        <p:nvSpPr>
          <p:cNvPr id="3" name="Content"/>
          <p:cNvSpPr>
            <a:spLocks noGrp="1"/>
          </p:cNvSpPr>
          <p:nvPr>
            <p:ph idx="1"/>
          </p:nvPr>
        </p:nvSpPr>
        <p:spPr>
          <a:xfrm>
            <a:off x="1788963" y="1185277"/>
            <a:ext cx="8614073" cy="4525963"/>
          </a:xfrm>
        </p:spPr>
        <p:txBody>
          <a:bodyPr/>
          <a:lstStyle/>
          <a:p>
            <a:r>
              <a:rPr lang="en-US" dirty="0"/>
              <a:t>Another type of ceramic is called a </a:t>
            </a:r>
            <a:r>
              <a:rPr lang="en-US" b="1" dirty="0">
                <a:solidFill>
                  <a:srgbClr val="FF0000"/>
                </a:solidFill>
              </a:rPr>
              <a:t>Technical Ceramic</a:t>
            </a:r>
          </a:p>
          <a:p>
            <a:pPr lvl="1"/>
            <a:r>
              <a:rPr lang="en-US" dirty="0"/>
              <a:t>Oxides </a:t>
            </a:r>
          </a:p>
          <a:p>
            <a:pPr lvl="2"/>
            <a:r>
              <a:rPr lang="en-US" dirty="0"/>
              <a:t>Quartz (SiO</a:t>
            </a:r>
            <a:r>
              <a:rPr lang="en-US" baseline="-25000" dirty="0"/>
              <a:t>2</a:t>
            </a:r>
            <a:r>
              <a:rPr lang="en-US" dirty="0"/>
              <a:t>), Alumina (Al</a:t>
            </a:r>
            <a:r>
              <a:rPr lang="en-US" baseline="-25000" dirty="0"/>
              <a:t>2</a:t>
            </a:r>
            <a:r>
              <a:rPr lang="en-US" dirty="0"/>
              <a:t>O</a:t>
            </a:r>
            <a:r>
              <a:rPr lang="en-US" baseline="-25000" dirty="0"/>
              <a:t>3</a:t>
            </a:r>
            <a:r>
              <a:rPr lang="en-US" dirty="0"/>
              <a:t>), Ceria (CeO</a:t>
            </a:r>
            <a:r>
              <a:rPr lang="en-US" baseline="-25000" dirty="0"/>
              <a:t>2</a:t>
            </a:r>
            <a:r>
              <a:rPr lang="en-US" dirty="0"/>
              <a:t>), Zirconia (ZrO</a:t>
            </a:r>
            <a:r>
              <a:rPr lang="en-US" baseline="-25000" dirty="0"/>
              <a:t>2</a:t>
            </a:r>
            <a:r>
              <a:rPr lang="en-US" dirty="0"/>
              <a:t>)</a:t>
            </a:r>
          </a:p>
          <a:p>
            <a:pPr lvl="1"/>
            <a:r>
              <a:rPr lang="en-US" dirty="0" err="1"/>
              <a:t>Nonoxides</a:t>
            </a:r>
            <a:endParaRPr lang="en-US" dirty="0"/>
          </a:p>
          <a:p>
            <a:pPr lvl="2"/>
            <a:r>
              <a:rPr lang="en-US" dirty="0"/>
              <a:t>Carbide (e.g. </a:t>
            </a:r>
            <a:r>
              <a:rPr lang="en-US" dirty="0" err="1"/>
              <a:t>SiC</a:t>
            </a:r>
            <a:r>
              <a:rPr lang="en-US" dirty="0"/>
              <a:t>), Nitride (e.g. Si2N4), Silicide (e.g. TiSi2), Boride (Nd</a:t>
            </a:r>
            <a:r>
              <a:rPr lang="en-US" baseline="-25000" dirty="0"/>
              <a:t>2</a:t>
            </a:r>
            <a:r>
              <a:rPr lang="en-US" dirty="0"/>
              <a:t>Fe</a:t>
            </a:r>
            <a:r>
              <a:rPr lang="en-US" baseline="-25000" dirty="0"/>
              <a:t>14</a:t>
            </a:r>
            <a:r>
              <a:rPr lang="en-US" dirty="0"/>
              <a:t>B)</a:t>
            </a:r>
          </a:p>
          <a:p>
            <a:pPr lvl="1"/>
            <a:r>
              <a:rPr lang="en-US" dirty="0"/>
              <a:t>Functional Ceramics</a:t>
            </a:r>
          </a:p>
          <a:p>
            <a:pPr lvl="2"/>
            <a:r>
              <a:rPr lang="en-US" dirty="0"/>
              <a:t>Electroactive, </a:t>
            </a:r>
            <a:r>
              <a:rPr lang="en-US" dirty="0" err="1"/>
              <a:t>multiferroic</a:t>
            </a:r>
            <a:r>
              <a:rPr lang="en-US" dirty="0"/>
              <a:t>, piezoelectric ceramics </a:t>
            </a:r>
          </a:p>
          <a:p>
            <a:pPr lvl="2"/>
            <a:r>
              <a:rPr lang="en-US" dirty="0"/>
              <a:t>Materials that can convert energy from one form to another or respond in unusual ways to external </a:t>
            </a:r>
            <a:r>
              <a:rPr lang="en-US" dirty="0" err="1"/>
              <a:t>stimulai</a:t>
            </a:r>
            <a:r>
              <a:rPr lang="en-US" dirty="0"/>
              <a:t> (subject of the video)</a:t>
            </a:r>
          </a:p>
        </p:txBody>
      </p:sp>
    </p:spTree>
    <p:extLst>
      <p:ext uri="{BB962C8B-B14F-4D97-AF65-F5344CB8AC3E}">
        <p14:creationId xmlns:p14="http://schemas.microsoft.com/office/powerpoint/2010/main" val="105465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258486" y="-205955"/>
            <a:ext cx="8952314" cy="1143000"/>
          </a:xfrm>
        </p:spPr>
        <p:txBody>
          <a:bodyPr/>
          <a:lstStyle/>
          <a:p>
            <a:r>
              <a:rPr lang="en-US" b="1" dirty="0"/>
              <a:t>Glass</a:t>
            </a:r>
          </a:p>
        </p:txBody>
      </p:sp>
      <p:sp>
        <p:nvSpPr>
          <p:cNvPr id="3" name="Content 1"/>
          <p:cNvSpPr>
            <a:spLocks noGrp="1"/>
          </p:cNvSpPr>
          <p:nvPr>
            <p:ph idx="1"/>
          </p:nvPr>
        </p:nvSpPr>
        <p:spPr>
          <a:xfrm>
            <a:off x="660400" y="710912"/>
            <a:ext cx="5435600" cy="2747902"/>
          </a:xfrm>
        </p:spPr>
        <p:txBody>
          <a:bodyPr/>
          <a:lstStyle/>
          <a:p>
            <a:pPr>
              <a:buNone/>
            </a:pPr>
            <a:r>
              <a:rPr lang="en-US" sz="2400" dirty="0"/>
              <a:t>Lets focus on one subset of ceramics </a:t>
            </a:r>
            <a:r>
              <a:rPr lang="en-US" sz="2400" dirty="0" err="1"/>
              <a:t>ie</a:t>
            </a:r>
            <a:r>
              <a:rPr lang="en-US" sz="2400" dirty="0"/>
              <a:t> traditional Glass (leave metallic Glass for later)</a:t>
            </a:r>
          </a:p>
          <a:p>
            <a:pPr>
              <a:buNone/>
            </a:pPr>
            <a:endParaRPr lang="en-US" sz="2400" dirty="0"/>
          </a:p>
          <a:p>
            <a:pPr>
              <a:buNone/>
            </a:pPr>
            <a:r>
              <a:rPr lang="en-US" sz="2400" dirty="0"/>
              <a:t>Glass is an Amorphous solid </a:t>
            </a:r>
          </a:p>
          <a:p>
            <a:pPr>
              <a:buNone/>
            </a:pPr>
            <a:endParaRPr lang="en-US" sz="2400" dirty="0"/>
          </a:p>
          <a:p>
            <a:pPr>
              <a:buNone/>
            </a:pPr>
            <a:r>
              <a:rPr lang="en-US" sz="2400" dirty="0"/>
              <a:t>Forms:</a:t>
            </a:r>
          </a:p>
          <a:p>
            <a:pPr>
              <a:buNone/>
            </a:pPr>
            <a:r>
              <a:rPr lang="en-US" sz="2400" dirty="0"/>
              <a:t>	Oxides, Borides, Polymers even Metals</a:t>
            </a:r>
          </a:p>
          <a:p>
            <a:pPr>
              <a:buNone/>
            </a:pPr>
            <a:endParaRPr lang="en-US" sz="2400" dirty="0"/>
          </a:p>
          <a:p>
            <a:pPr>
              <a:buNone/>
            </a:pPr>
            <a:r>
              <a:rPr lang="en-US" sz="2400" dirty="0"/>
              <a:t>Most common glasses are based on SiO</a:t>
            </a:r>
            <a:r>
              <a:rPr lang="en-US" sz="2400" baseline="-25000" dirty="0"/>
              <a:t>2</a:t>
            </a:r>
          </a:p>
        </p:txBody>
      </p:sp>
      <p:pic>
        <p:nvPicPr>
          <p:cNvPr id="4" name="Picture 1" descr="Image of green glass&#10;"/>
          <p:cNvPicPr>
            <a:picLocks noChangeAspect="1"/>
          </p:cNvPicPr>
          <p:nvPr/>
        </p:nvPicPr>
        <p:blipFill>
          <a:blip r:embed="rId3"/>
          <a:stretch>
            <a:fillRect/>
          </a:stretch>
        </p:blipFill>
        <p:spPr>
          <a:xfrm>
            <a:off x="7416799" y="132774"/>
            <a:ext cx="3579091" cy="2505364"/>
          </a:xfrm>
          <a:prstGeom prst="rect">
            <a:avLst/>
          </a:prstGeom>
        </p:spPr>
      </p:pic>
      <p:sp>
        <p:nvSpPr>
          <p:cNvPr id="5" name="Label 1"/>
          <p:cNvSpPr/>
          <p:nvPr/>
        </p:nvSpPr>
        <p:spPr>
          <a:xfrm>
            <a:off x="7356495" y="2752210"/>
            <a:ext cx="4514376" cy="646331"/>
          </a:xfrm>
          <a:prstGeom prst="rect">
            <a:avLst/>
          </a:prstGeom>
        </p:spPr>
        <p:txBody>
          <a:bodyPr wrap="square">
            <a:spAutoFit/>
          </a:bodyPr>
          <a:lstStyle/>
          <a:p>
            <a:r>
              <a:rPr lang="en-US" dirty="0" err="1">
                <a:latin typeface="Optima"/>
              </a:rPr>
              <a:t>Moldavite</a:t>
            </a:r>
            <a:r>
              <a:rPr lang="en-US" dirty="0">
                <a:latin typeface="Optima"/>
              </a:rPr>
              <a:t>, a natural glass formed by meteor impact, from </a:t>
            </a:r>
            <a:r>
              <a:rPr lang="en-US" dirty="0" err="1">
                <a:latin typeface="Optima"/>
              </a:rPr>
              <a:t>Besednice</a:t>
            </a:r>
            <a:r>
              <a:rPr lang="en-US" dirty="0">
                <a:latin typeface="Optima"/>
              </a:rPr>
              <a:t>, Bohemia</a:t>
            </a:r>
          </a:p>
        </p:txBody>
      </p:sp>
      <p:sp>
        <p:nvSpPr>
          <p:cNvPr id="6" name="URL 1"/>
          <p:cNvSpPr/>
          <p:nvPr/>
        </p:nvSpPr>
        <p:spPr>
          <a:xfrm>
            <a:off x="5009245" y="6319164"/>
            <a:ext cx="5435599" cy="307777"/>
          </a:xfrm>
          <a:prstGeom prst="rect">
            <a:avLst/>
          </a:prstGeom>
        </p:spPr>
        <p:txBody>
          <a:bodyPr wrap="square">
            <a:spAutoFit/>
          </a:bodyPr>
          <a:lstStyle/>
          <a:p>
            <a:r>
              <a:rPr lang="en-US" sz="1400" dirty="0">
                <a:hlinkClick r:id="rId4"/>
              </a:rPr>
              <a:t>https://anjouclothing.files.wordpress.com/2013/01/7.jpg?w=640</a:t>
            </a:r>
            <a:r>
              <a:rPr lang="en-US" sz="1400" dirty="0"/>
              <a:t> </a:t>
            </a:r>
          </a:p>
        </p:txBody>
      </p:sp>
      <p:pic>
        <p:nvPicPr>
          <p:cNvPr id="8" name="Picture 2" descr="Image of framed window"/>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16799" y="3679615"/>
            <a:ext cx="1900882" cy="2040304"/>
          </a:xfrm>
          <a:prstGeom prst="rect">
            <a:avLst/>
          </a:prstGeom>
        </p:spPr>
      </p:pic>
      <p:sp>
        <p:nvSpPr>
          <p:cNvPr id="10" name="Label 2"/>
          <p:cNvSpPr/>
          <p:nvPr/>
        </p:nvSpPr>
        <p:spPr>
          <a:xfrm>
            <a:off x="7356495" y="5698607"/>
            <a:ext cx="4905661" cy="646331"/>
          </a:xfrm>
          <a:prstGeom prst="rect">
            <a:avLst/>
          </a:prstGeom>
        </p:spPr>
        <p:txBody>
          <a:bodyPr wrap="square">
            <a:spAutoFit/>
          </a:bodyPr>
          <a:lstStyle/>
          <a:p>
            <a:r>
              <a:rPr lang="en-US" dirty="0">
                <a:latin typeface="Optima"/>
              </a:rPr>
              <a:t>Oldest mouth-blown window-glass in Sweden (</a:t>
            </a:r>
            <a:r>
              <a:rPr lang="en-US" dirty="0" err="1">
                <a:latin typeface="Optima"/>
              </a:rPr>
              <a:t>Kosta</a:t>
            </a:r>
            <a:r>
              <a:rPr lang="en-US" dirty="0">
                <a:latin typeface="Optima"/>
              </a:rPr>
              <a:t> </a:t>
            </a:r>
            <a:r>
              <a:rPr lang="en-US" dirty="0" err="1">
                <a:latin typeface="Optima"/>
              </a:rPr>
              <a:t>Glasbruk</a:t>
            </a:r>
            <a:r>
              <a:rPr lang="en-US" dirty="0">
                <a:latin typeface="Optima"/>
              </a:rPr>
              <a:t>, 1742)</a:t>
            </a:r>
          </a:p>
        </p:txBody>
      </p:sp>
      <p:sp>
        <p:nvSpPr>
          <p:cNvPr id="7" name="URL 2"/>
          <p:cNvSpPr/>
          <p:nvPr/>
        </p:nvSpPr>
        <p:spPr>
          <a:xfrm>
            <a:off x="5009245" y="6535629"/>
            <a:ext cx="7551585" cy="307777"/>
          </a:xfrm>
          <a:prstGeom prst="rect">
            <a:avLst/>
          </a:prstGeom>
        </p:spPr>
        <p:txBody>
          <a:bodyPr wrap="square">
            <a:spAutoFit/>
          </a:bodyPr>
          <a:lstStyle/>
          <a:p>
            <a:r>
              <a:rPr lang="en-US" sz="1400" dirty="0">
                <a:hlinkClick r:id="rId6"/>
              </a:rPr>
              <a:t>https://s-media-cache-ak0.pinimg.com/236x/cb/e8/6f/cbe86f708b15d1a2c549503c2ba6f5ee.jpg</a:t>
            </a:r>
            <a:r>
              <a:rPr lang="en-US" sz="1400" dirty="0"/>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8BE2EBE96ABE4E88241E5990F9ED56" ma:contentTypeVersion="12" ma:contentTypeDescription="Create a new document." ma:contentTypeScope="" ma:versionID="2c71e713e03f80c0c1382d138331485b">
  <xsd:schema xmlns:xsd="http://www.w3.org/2001/XMLSchema" xmlns:xs="http://www.w3.org/2001/XMLSchema" xmlns:p="http://schemas.microsoft.com/office/2006/metadata/properties" xmlns:ns2="28bdc614-2b31-40c5-bc67-72d3777859f3" xmlns:ns3="ae8eb5ba-d501-45b7-b9b6-0db9e635b265" targetNamespace="http://schemas.microsoft.com/office/2006/metadata/properties" ma:root="true" ma:fieldsID="70d963f53ca54fe7fd0a8fc4f86231ed" ns2:_="" ns3:_="">
    <xsd:import namespace="28bdc614-2b31-40c5-bc67-72d3777859f3"/>
    <xsd:import namespace="ae8eb5ba-d501-45b7-b9b6-0db9e635b2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bdc614-2b31-40c5-bc67-72d377785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8eb5ba-d501-45b7-b9b6-0db9e635b26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4BA9E5-55BC-4F91-BB3B-B7EC6E3017FF}">
  <ds:schemaRefs>
    <ds:schemaRef ds:uri="http://schemas.microsoft.com/sharepoint/v3/contenttype/forms"/>
  </ds:schemaRefs>
</ds:datastoreItem>
</file>

<file path=customXml/itemProps2.xml><?xml version="1.0" encoding="utf-8"?>
<ds:datastoreItem xmlns:ds="http://schemas.openxmlformats.org/officeDocument/2006/customXml" ds:itemID="{D499B221-6A89-4E0B-9800-9EAFCCEB7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bdc614-2b31-40c5-bc67-72d3777859f3"/>
    <ds:schemaRef ds:uri="ae8eb5ba-d501-45b7-b9b6-0db9e635b2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8083AD-1C90-4AC9-9919-5993E21268A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47047</TotalTime>
  <Words>1766</Words>
  <Application>Microsoft Macintosh PowerPoint</Application>
  <PresentationFormat>Widescreen</PresentationFormat>
  <Paragraphs>221</Paragraphs>
  <Slides>29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Optima</vt:lpstr>
      <vt:lpstr>Optima ExtraBlack</vt:lpstr>
      <vt:lpstr>Office Theme</vt:lpstr>
      <vt:lpstr>Ceramics and Glass</vt:lpstr>
      <vt:lpstr>Ceramic/Glass</vt:lpstr>
      <vt:lpstr>Ceramic</vt:lpstr>
      <vt:lpstr>Glass</vt:lpstr>
      <vt:lpstr>Structure</vt:lpstr>
      <vt:lpstr>Ceramics</vt:lpstr>
      <vt:lpstr>Clay structure</vt:lpstr>
      <vt:lpstr>Ceramics</vt:lpstr>
      <vt:lpstr>Glass</vt:lpstr>
      <vt:lpstr>SiO2</vt:lpstr>
      <vt:lpstr>Earliest Forms </vt:lpstr>
      <vt:lpstr>What about lightning made Glass?</vt:lpstr>
      <vt:lpstr>History Egypt</vt:lpstr>
      <vt:lpstr>What made glass making possible?</vt:lpstr>
      <vt:lpstr>Brief History </vt:lpstr>
      <vt:lpstr>Roman Glass</vt:lpstr>
      <vt:lpstr>History Phoenicia and Rome</vt:lpstr>
      <vt:lpstr>European history</vt:lpstr>
      <vt:lpstr>History Continued</vt:lpstr>
      <vt:lpstr>Properties of Glass/Ceramics that can be changed</vt:lpstr>
      <vt:lpstr>Rupert Drop</vt:lpstr>
      <vt:lpstr>What happens if you shoot a Rupert Drop with a  bullet?</vt:lpstr>
      <vt:lpstr>Properties of Glass/Ceramics that can be changed</vt:lpstr>
      <vt:lpstr>Properties of Glass/Ceramics that can be changed</vt:lpstr>
      <vt:lpstr>Properties of Glass/Ceramics that can be changed</vt:lpstr>
      <vt:lpstr>Changing the properties of Glass/Ceramics</vt:lpstr>
      <vt:lpstr>Chaine Operatoire </vt:lpstr>
      <vt:lpstr>Closing thought</vt:lpstr>
      <vt:lpstr>Additional Modern applications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Perry</dc:creator>
  <cp:lastModifiedBy>Collins,Perry</cp:lastModifiedBy>
  <cp:revision>115</cp:revision>
  <cp:lastPrinted>2016-09-07T12:52:36Z</cp:lastPrinted>
  <dcterms:created xsi:type="dcterms:W3CDTF">2013-09-04T14:53:10Z</dcterms:created>
  <dcterms:modified xsi:type="dcterms:W3CDTF">2021-07-10T19:46:35Z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0x010100098BE2EBE96ABE4E88241E5990F9ED56</vt:lpwstr>
  </property>
</Properties>
</file>