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89" r:id="rId5"/>
    <p:sldId id="301" r:id="rId6"/>
    <p:sldId id="290" r:id="rId7"/>
    <p:sldId id="311" r:id="rId8"/>
    <p:sldId id="310" r:id="rId9"/>
    <p:sldId id="313" r:id="rId10"/>
    <p:sldId id="312" r:id="rId11"/>
    <p:sldId id="292" r:id="rId12"/>
    <p:sldId id="314" r:id="rId13"/>
    <p:sldId id="304" r:id="rId14"/>
    <p:sldId id="315" r:id="rId15"/>
    <p:sldId id="317" r:id="rId16"/>
    <p:sldId id="316" r:id="rId17"/>
    <p:sldId id="309" r:id="rId18"/>
    <p:sldId id="30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/>
    <p:restoredTop sz="93617"/>
  </p:normalViewPr>
  <p:slideViewPr>
    <p:cSldViewPr snapToGrid="0" snapToObjects="1">
      <p:cViewPr varScale="1">
        <p:scale>
          <a:sx n="102" d="100"/>
          <a:sy n="102" d="100"/>
        </p:scale>
        <p:origin x="72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52E63-BE22-2148-AEBB-2FB8A6DD9AAB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73BC-CE2A-D54A-A0A7-720F61B43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4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5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3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3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856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4926-4D5B-4649-8B9C-F00F4EF1CEA6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small">
          <a:solidFill>
            <a:schemeClr val="tx1"/>
          </a:solidFill>
          <a:latin typeface="Optima Extra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propedia.org/Embedded_energy#cite_note-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6/62/Piezoelectric_pickup1.jpg/220px-Piezoelectric_pickup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960035" y="-5299"/>
            <a:ext cx="8229600" cy="1143000"/>
          </a:xfrm>
        </p:spPr>
        <p:txBody>
          <a:bodyPr/>
          <a:lstStyle/>
          <a:p>
            <a:r>
              <a:rPr lang="en-US" b="1" dirty="0"/>
              <a:t>Multifunctional Ceramics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2762263" y="6175503"/>
            <a:ext cx="7007328" cy="639788"/>
          </a:xfrm>
        </p:spPr>
        <p:txBody>
          <a:bodyPr/>
          <a:lstStyle/>
          <a:p>
            <a:r>
              <a:rPr lang="en-US" sz="2400" dirty="0"/>
              <a:t>Methods of Transducing Energy</a:t>
            </a:r>
          </a:p>
        </p:txBody>
      </p:sp>
      <p:pic>
        <p:nvPicPr>
          <p:cNvPr id="4" name="Picture 3" descr="Graphic of arrow pointing to &quot;Piezo-electric,&quot; which is the side of a triangle connecting points &quot;Electrical&quot; and &quot;Mechanical.&quot; &quot;Piezo-magnetic&quot; connects &quot;Mechanical&quot; and &quot;Magnetic&quot;; &quot;Magneto-electric&quot; connects &quot;Electrical&quot; and &quot;Magnetic.&quot; Inside the triangle, &quot;Electrocaloric&quot; connects &quot;Electrical&quot; and &quot;Thermal&quot;; &quot;Electrocaloric&quot; connects &quot;Mechanical&quot; and &quot;Thermal&quot;; &quot;Magnetocaloric&quot; connects &quot;Magnetic&quot; and &quot;Thermal.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0900"/>
            <a:ext cx="9144000" cy="5143500"/>
          </a:xfrm>
          <a:prstGeom prst="rect">
            <a:avLst/>
          </a:prstGeom>
        </p:spPr>
      </p:pic>
      <p:cxnSp>
        <p:nvCxnSpPr>
          <p:cNvPr id="10" name="Straight Arrow Connector"/>
          <p:cNvCxnSpPr/>
          <p:nvPr/>
        </p:nvCxnSpPr>
        <p:spPr>
          <a:xfrm>
            <a:off x="3452457" y="3033629"/>
            <a:ext cx="1105334" cy="48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7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Ceramics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2135576" y="1001777"/>
            <a:ext cx="8229600" cy="4525963"/>
          </a:xfrm>
        </p:spPr>
        <p:txBody>
          <a:bodyPr/>
          <a:lstStyle/>
          <a:p>
            <a:r>
              <a:rPr lang="en-US" dirty="0"/>
              <a:t>MnO</a:t>
            </a:r>
            <a:r>
              <a:rPr lang="en-US" baseline="-25000" dirty="0"/>
              <a:t>2</a:t>
            </a:r>
            <a:r>
              <a:rPr lang="en-US" dirty="0"/>
              <a:t>/Activated Carbon </a:t>
            </a:r>
            <a:r>
              <a:rPr lang="en-US" dirty="0" err="1"/>
              <a:t>supercapacitor</a:t>
            </a:r>
            <a:endParaRPr lang="en-US" dirty="0"/>
          </a:p>
          <a:p>
            <a:r>
              <a:rPr lang="en-US" dirty="0"/>
              <a:t>Used to store electrical charge</a:t>
            </a:r>
          </a:p>
          <a:p>
            <a:r>
              <a:rPr lang="en-US" dirty="0"/>
              <a:t>Unlike a battery the discharge is very rapid</a:t>
            </a:r>
          </a:p>
          <a:p>
            <a:r>
              <a:rPr lang="en-US" dirty="0"/>
              <a:t>The ability to store charge is both materials and structure dependent</a:t>
            </a:r>
          </a:p>
          <a:p>
            <a:r>
              <a:rPr lang="en-US" dirty="0"/>
              <a:t>Used in all circuits, Powering Transportation</a:t>
            </a:r>
          </a:p>
        </p:txBody>
      </p:sp>
      <p:pic>
        <p:nvPicPr>
          <p:cNvPr id="8" name="Picture 1" descr="Photograph of an electrical bus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32" y="3822525"/>
            <a:ext cx="3367450" cy="2416146"/>
          </a:xfrm>
          <a:prstGeom prst="rect">
            <a:avLst/>
          </a:prstGeom>
        </p:spPr>
      </p:pic>
      <p:sp>
        <p:nvSpPr>
          <p:cNvPr id="10" name="Charge capacitor at each bus stop"/>
          <p:cNvSpPr txBox="1"/>
          <p:nvPr/>
        </p:nvSpPr>
        <p:spPr>
          <a:xfrm>
            <a:off x="1707733" y="6238671"/>
            <a:ext cx="335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Charge capacitor at each bus stop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057" y="6519446"/>
            <a:ext cx="3061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citytransport.info</a:t>
            </a:r>
            <a:r>
              <a:rPr lang="en-US" sz="1400" dirty="0"/>
              <a:t>/Electbus2.htm</a:t>
            </a:r>
          </a:p>
        </p:txBody>
      </p:sp>
      <p:pic>
        <p:nvPicPr>
          <p:cNvPr id="4" name="Picture 2" descr="Graphic showing the structure of &quot;Conductive plates,&quot; including the &quot;Ceramic layer&quot; and &quot;Dielectric.&quot;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458" y="3847121"/>
            <a:ext cx="3228342" cy="2582674"/>
          </a:xfrm>
          <a:prstGeom prst="rect">
            <a:avLst/>
          </a:prstGeom>
        </p:spPr>
      </p:pic>
      <p:sp>
        <p:nvSpPr>
          <p:cNvPr id="5" name="Ceramic layer"/>
          <p:cNvSpPr txBox="1"/>
          <p:nvPr/>
        </p:nvSpPr>
        <p:spPr>
          <a:xfrm>
            <a:off x="5518296" y="5343073"/>
            <a:ext cx="146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Ceramic layer</a:t>
            </a:r>
          </a:p>
        </p:txBody>
      </p:sp>
      <p:sp>
        <p:nvSpPr>
          <p:cNvPr id="7" name="URL"/>
          <p:cNvSpPr/>
          <p:nvPr/>
        </p:nvSpPr>
        <p:spPr>
          <a:xfrm>
            <a:off x="8326639" y="6519447"/>
            <a:ext cx="3768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Polymer_capacitor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218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an Supply Chain to</a:t>
            </a:r>
            <a:br>
              <a:rPr lang="en-US" dirty="0"/>
            </a:br>
            <a:r>
              <a:rPr lang="en-US" dirty="0"/>
              <a:t>Build a super capacitor for a Bus</a:t>
            </a:r>
          </a:p>
        </p:txBody>
      </p:sp>
      <p:sp>
        <p:nvSpPr>
          <p:cNvPr id="52" name="Content"/>
          <p:cNvSpPr txBox="1"/>
          <p:nvPr/>
        </p:nvSpPr>
        <p:spPr>
          <a:xfrm>
            <a:off x="1636711" y="1097867"/>
            <a:ext cx="353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MnO</a:t>
            </a:r>
            <a:r>
              <a:rPr lang="en-US" baseline="-25000" dirty="0"/>
              <a:t>2</a:t>
            </a:r>
            <a:r>
              <a:rPr lang="en-US" dirty="0"/>
              <a:t> and Activated Charcoal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665804" y="1598892"/>
            <a:ext cx="221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Mn</a:t>
            </a:r>
            <a:endParaRPr lang="en-US" dirty="0"/>
          </a:p>
          <a:p>
            <a:pPr algn="ctr"/>
            <a:r>
              <a:rPr lang="en-US" dirty="0"/>
              <a:t>Mined in South Africa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60317" y="1756516"/>
            <a:ext cx="1048214" cy="410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/>
          <p:nvPr/>
        </p:nvSpPr>
        <p:spPr>
          <a:xfrm>
            <a:off x="7408532" y="2004283"/>
            <a:ext cx="324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 </a:t>
            </a:r>
            <a:r>
              <a:rPr lang="en-US" dirty="0" err="1"/>
              <a:t>Mn</a:t>
            </a:r>
            <a:r>
              <a:rPr lang="en-US" dirty="0"/>
              <a:t> to plant in US</a:t>
            </a:r>
          </a:p>
          <a:p>
            <a:r>
              <a:rPr lang="en-US" dirty="0"/>
              <a:t>(trade agreements, tariffs, labor)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12974" y="2650614"/>
            <a:ext cx="48322" cy="443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3"/>
          <p:cNvSpPr txBox="1"/>
          <p:nvPr/>
        </p:nvSpPr>
        <p:spPr>
          <a:xfrm>
            <a:off x="7984292" y="3137710"/>
            <a:ext cx="256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Purify </a:t>
            </a:r>
            <a:r>
              <a:rPr lang="en-US" dirty="0" err="1"/>
              <a:t>Mn</a:t>
            </a:r>
            <a:r>
              <a:rPr lang="en-US" dirty="0"/>
              <a:t> (steps, waste?)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617052" y="3455761"/>
            <a:ext cx="48322" cy="544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7745445" y="4000122"/>
            <a:ext cx="287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Convert </a:t>
            </a:r>
            <a:r>
              <a:rPr lang="en-US" dirty="0" err="1"/>
              <a:t>Mn</a:t>
            </a:r>
            <a:r>
              <a:rPr lang="en-US" dirty="0"/>
              <a:t> to MnO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(what form? Nanoparticles?)</a:t>
            </a:r>
            <a:endParaRPr lang="en-US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665374" y="4577265"/>
            <a:ext cx="213916" cy="440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/>
          <p:nvPr/>
        </p:nvSpPr>
        <p:spPr>
          <a:xfrm>
            <a:off x="7617159" y="4936824"/>
            <a:ext cx="2737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 of Activated Carbon</a:t>
            </a:r>
          </a:p>
          <a:p>
            <a:pPr algn="ctr"/>
            <a:r>
              <a:rPr lang="en-US" dirty="0"/>
              <a:t>Coal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651280" y="5583155"/>
            <a:ext cx="495357" cy="250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/>
          <p:nvPr/>
        </p:nvSpPr>
        <p:spPr>
          <a:xfrm>
            <a:off x="6293881" y="5851223"/>
            <a:ext cx="214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Mine Coal and refine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951911" y="6060573"/>
            <a:ext cx="341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7"/>
          <p:cNvSpPr txBox="1"/>
          <p:nvPr/>
        </p:nvSpPr>
        <p:spPr>
          <a:xfrm>
            <a:off x="3935816" y="5908387"/>
            <a:ext cx="216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Waste byproducts from coal refining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700279" y="5605753"/>
            <a:ext cx="559864" cy="360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/>
          <p:nvPr/>
        </p:nvSpPr>
        <p:spPr>
          <a:xfrm>
            <a:off x="2216613" y="5213822"/>
            <a:ext cx="383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Activated Carbon (what is this?)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916971" y="5018159"/>
            <a:ext cx="328911" cy="258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1524000" y="4434760"/>
            <a:ext cx="359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Fabricate </a:t>
            </a:r>
            <a:r>
              <a:rPr lang="en-US" dirty="0" err="1"/>
              <a:t>Supercapacitor</a:t>
            </a:r>
            <a:r>
              <a:rPr lang="en-US" dirty="0"/>
              <a:t> cell using</a:t>
            </a:r>
          </a:p>
          <a:p>
            <a:pPr algn="ctr"/>
            <a:r>
              <a:rPr lang="en-US" dirty="0"/>
              <a:t>MnO</a:t>
            </a:r>
            <a:r>
              <a:rPr lang="en-US" baseline="-25000" dirty="0"/>
              <a:t>2</a:t>
            </a:r>
            <a:r>
              <a:rPr lang="en-US" dirty="0"/>
              <a:t> and Activated Carbon (steps?)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851871" y="4350205"/>
            <a:ext cx="11388" cy="154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0"/>
          <p:cNvSpPr txBox="1"/>
          <p:nvPr/>
        </p:nvSpPr>
        <p:spPr>
          <a:xfrm>
            <a:off x="1809968" y="4031806"/>
            <a:ext cx="22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Cell Performance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851872" y="3770343"/>
            <a:ext cx="161879" cy="390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/>
          <p:nvPr/>
        </p:nvSpPr>
        <p:spPr>
          <a:xfrm>
            <a:off x="1726607" y="3487423"/>
            <a:ext cx="344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 to bus </a:t>
            </a:r>
            <a:r>
              <a:rPr lang="en-US"/>
              <a:t>fabrication facility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245882" y="3324164"/>
            <a:ext cx="77393" cy="264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2294311" y="3052099"/>
            <a:ext cx="217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 </a:t>
            </a:r>
            <a:r>
              <a:rPr lang="en-US"/>
              <a:t>in bus and test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468318" y="2750300"/>
            <a:ext cx="439203" cy="313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3030291" y="2469693"/>
            <a:ext cx="368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Recycle </a:t>
            </a:r>
            <a:r>
              <a:rPr lang="en-US" dirty="0" err="1"/>
              <a:t>Mn</a:t>
            </a:r>
            <a:r>
              <a:rPr lang="en-US" dirty="0"/>
              <a:t> from bus when its retired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719185" y="2639884"/>
            <a:ext cx="1265106" cy="467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59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Embodied Energy and Embedded Energy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Embodied Energy </a:t>
            </a:r>
            <a:r>
              <a:rPr lang="en-US" dirty="0"/>
              <a:t>attempts to measure the total of all the energy necessary for an entire product lifecycle including raw material extraction, transport,</a:t>
            </a:r>
            <a:r>
              <a:rPr lang="en-US" baseline="30000" dirty="0">
                <a:hlinkClick r:id="rId2"/>
              </a:rPr>
              <a:t>[1]</a:t>
            </a:r>
            <a:r>
              <a:rPr lang="en-US" dirty="0"/>
              <a:t> manufacture, assembly, installation, disassembly, deconstruction and/or decomposition.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Embedded Energy </a:t>
            </a:r>
            <a:r>
              <a:rPr lang="en-US" dirty="0"/>
              <a:t>is the energy required for each step.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E40BC-EF68-45BE-B8B6-C1D173203FEF}"/>
              </a:ext>
            </a:extLst>
          </p:cNvPr>
          <p:cNvSpPr txBox="1"/>
          <p:nvPr/>
        </p:nvSpPr>
        <p:spPr>
          <a:xfrm>
            <a:off x="7527823" y="6550223"/>
            <a:ext cx="4664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https://www.appropedia.org/Embedded_energy#cite_note-1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190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81200" y="982803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UN World Commission on Environment and Development: “sustainable development is development that meets the needs of the present without compromising the ability of future generations to meet their own needs.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8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Supply Chain to</a:t>
            </a:r>
            <a:br>
              <a:rPr lang="en-US" dirty="0"/>
            </a:br>
            <a:r>
              <a:rPr lang="en-US" dirty="0"/>
              <a:t>Build a super capacitor for a Bus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1830289" y="997652"/>
            <a:ext cx="353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MnO</a:t>
            </a:r>
            <a:r>
              <a:rPr lang="en-US" baseline="-25000" dirty="0"/>
              <a:t>2</a:t>
            </a:r>
            <a:r>
              <a:rPr lang="en-US" dirty="0"/>
              <a:t> and Activated Charcoal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3616" y="1366985"/>
            <a:ext cx="397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Mn</a:t>
            </a:r>
            <a:endParaRPr lang="en-US" dirty="0"/>
          </a:p>
          <a:p>
            <a:pPr algn="ctr"/>
            <a:r>
              <a:rPr lang="en-US" dirty="0"/>
              <a:t>How do I improve the mining operation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421121" y="2003170"/>
            <a:ext cx="987411" cy="163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7345608" y="1994240"/>
            <a:ext cx="2864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 </a:t>
            </a:r>
            <a:r>
              <a:rPr lang="en-US" dirty="0" err="1"/>
              <a:t>Mn</a:t>
            </a:r>
            <a:r>
              <a:rPr lang="en-US" dirty="0"/>
              <a:t> to plant in US</a:t>
            </a:r>
          </a:p>
          <a:p>
            <a:r>
              <a:rPr lang="en-US" dirty="0"/>
              <a:t>(modify the transportation?)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12974" y="2650614"/>
            <a:ext cx="48322" cy="443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/>
          <p:nvPr/>
        </p:nvSpPr>
        <p:spPr>
          <a:xfrm>
            <a:off x="7984292" y="3137710"/>
            <a:ext cx="256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Purify </a:t>
            </a:r>
            <a:r>
              <a:rPr lang="en-US" dirty="0" err="1"/>
              <a:t>Mn</a:t>
            </a:r>
            <a:r>
              <a:rPr lang="en-US" dirty="0"/>
              <a:t> (steps, waste?)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6636" y="1199979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 source of </a:t>
            </a:r>
            <a:r>
              <a:rPr lang="en-US" dirty="0" err="1"/>
              <a:t>Mn</a:t>
            </a:r>
            <a:r>
              <a:rPr lang="en-US" dirty="0"/>
              <a:t>?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0109626" y="1599928"/>
            <a:ext cx="109750" cy="15071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617052" y="3455761"/>
            <a:ext cx="48322" cy="544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45445" y="4000122"/>
            <a:ext cx="287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Convert </a:t>
            </a:r>
            <a:r>
              <a:rPr lang="en-US" dirty="0" err="1"/>
              <a:t>Mn</a:t>
            </a:r>
            <a:r>
              <a:rPr lang="en-US" dirty="0"/>
              <a:t> to MnO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(what form? Nanoparticles?)</a:t>
            </a:r>
            <a:endParaRPr lang="en-US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665374" y="4577265"/>
            <a:ext cx="213916" cy="440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7088" y="4936824"/>
            <a:ext cx="382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Alternative Source </a:t>
            </a:r>
            <a:r>
              <a:rPr lang="en-US" dirty="0"/>
              <a:t>of Activated Carbon</a:t>
            </a:r>
          </a:p>
          <a:p>
            <a:pPr algn="ctr"/>
            <a:r>
              <a:rPr lang="en-US" dirty="0"/>
              <a:t>Old tires?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651280" y="5583155"/>
            <a:ext cx="495357" cy="250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93882" y="5851224"/>
            <a:ext cx="250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 tires to factory</a:t>
            </a:r>
          </a:p>
          <a:p>
            <a:pPr algn="ctr"/>
            <a:r>
              <a:rPr lang="en-US" dirty="0"/>
              <a:t>(How?)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951911" y="6060573"/>
            <a:ext cx="341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92535" y="5899014"/>
            <a:ext cx="286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Tires to pure carbon</a:t>
            </a:r>
          </a:p>
          <a:p>
            <a:pPr algn="ctr"/>
            <a:r>
              <a:rPr lang="en-US" dirty="0"/>
              <a:t>Steps? Waste? Expertise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700279" y="5605753"/>
            <a:ext cx="559864" cy="360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16613" y="5213822"/>
            <a:ext cx="383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Activated Carbon (what is this?)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916971" y="5018159"/>
            <a:ext cx="328911" cy="258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434760"/>
            <a:ext cx="359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Fabricate </a:t>
            </a:r>
            <a:r>
              <a:rPr lang="en-US" dirty="0" err="1"/>
              <a:t>Supercapacitor</a:t>
            </a:r>
            <a:r>
              <a:rPr lang="en-US" dirty="0"/>
              <a:t> cell using</a:t>
            </a:r>
          </a:p>
          <a:p>
            <a:pPr algn="ctr"/>
            <a:r>
              <a:rPr lang="en-US" dirty="0"/>
              <a:t>MnO</a:t>
            </a:r>
            <a:r>
              <a:rPr lang="en-US" baseline="-25000" dirty="0"/>
              <a:t>2</a:t>
            </a:r>
            <a:r>
              <a:rPr lang="en-US" dirty="0"/>
              <a:t> and Activated Carbon (steps?)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851871" y="4350205"/>
            <a:ext cx="11388" cy="154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9968" y="4031806"/>
            <a:ext cx="22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Cell Performance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851872" y="3770343"/>
            <a:ext cx="161879" cy="390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6607" y="3487423"/>
            <a:ext cx="344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 to bus </a:t>
            </a:r>
            <a:r>
              <a:rPr lang="en-US"/>
              <a:t>fabrication facility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245882" y="3324164"/>
            <a:ext cx="77393" cy="264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94311" y="3052099"/>
            <a:ext cx="217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 </a:t>
            </a:r>
            <a:r>
              <a:rPr lang="en-US"/>
              <a:t>in bus and test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468318" y="2750300"/>
            <a:ext cx="439203" cy="313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30291" y="2469693"/>
            <a:ext cx="368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Recycle </a:t>
            </a:r>
            <a:r>
              <a:rPr lang="en-US" dirty="0" err="1"/>
              <a:t>Mn</a:t>
            </a:r>
            <a:r>
              <a:rPr lang="en-US" dirty="0"/>
              <a:t> from bus when its retired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719185" y="2639884"/>
            <a:ext cx="1265106" cy="467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0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did you address sustainability?</a:t>
            </a:r>
          </a:p>
        </p:txBody>
      </p:sp>
      <p:sp>
        <p:nvSpPr>
          <p:cNvPr id="6" name="Content"/>
          <p:cNvSpPr>
            <a:spLocks noGrp="1"/>
          </p:cNvSpPr>
          <p:nvPr>
            <p:ph idx="1"/>
          </p:nvPr>
        </p:nvSpPr>
        <p:spPr>
          <a:xfrm>
            <a:off x="1586469" y="1003123"/>
            <a:ext cx="9081531" cy="4525963"/>
          </a:xfrm>
        </p:spPr>
        <p:txBody>
          <a:bodyPr/>
          <a:lstStyle/>
          <a:p>
            <a:r>
              <a:rPr lang="en-US" dirty="0"/>
              <a:t>Did you consider</a:t>
            </a:r>
          </a:p>
          <a:p>
            <a:pPr lvl="1"/>
            <a:r>
              <a:rPr lang="en-US" dirty="0"/>
              <a:t>Changing the Energy Source for mining, refining</a:t>
            </a:r>
          </a:p>
          <a:p>
            <a:pPr lvl="1"/>
            <a:r>
              <a:rPr lang="en-US" dirty="0"/>
              <a:t>Changing Transportation methodology</a:t>
            </a:r>
          </a:p>
          <a:p>
            <a:pPr lvl="1"/>
            <a:r>
              <a:rPr lang="en-US" dirty="0"/>
              <a:t>Reducing Plastic Packaging, Cardboard</a:t>
            </a:r>
          </a:p>
          <a:p>
            <a:pPr lvl="1"/>
            <a:r>
              <a:rPr lang="en-US" dirty="0"/>
              <a:t>Improving Water utilization, reclamation</a:t>
            </a:r>
          </a:p>
          <a:p>
            <a:pPr lvl="1"/>
            <a:r>
              <a:rPr lang="en-US" dirty="0"/>
              <a:t>Improving tracking during all phases</a:t>
            </a:r>
          </a:p>
          <a:p>
            <a:pPr lvl="1"/>
            <a:r>
              <a:rPr lang="en-US" dirty="0"/>
              <a:t>Machine learning or AI to improve efficiency</a:t>
            </a:r>
          </a:p>
          <a:p>
            <a:pPr lvl="1"/>
            <a:r>
              <a:rPr lang="en-US" dirty="0"/>
              <a:t>Empowering employees to make suggestions</a:t>
            </a:r>
          </a:p>
          <a:p>
            <a:pPr lvl="1"/>
            <a:r>
              <a:rPr lang="en-US" dirty="0"/>
              <a:t>Talking to your vendors about their sustainable practices?</a:t>
            </a:r>
          </a:p>
          <a:p>
            <a:pPr lvl="1"/>
            <a:r>
              <a:rPr lang="en-US" dirty="0"/>
              <a:t>Inform the consumer about your new sustainable practices?</a:t>
            </a:r>
          </a:p>
        </p:txBody>
      </p:sp>
    </p:spTree>
    <p:extLst>
      <p:ext uri="{BB962C8B-B14F-4D97-AF65-F5344CB8AC3E}">
        <p14:creationId xmlns:p14="http://schemas.microsoft.com/office/powerpoint/2010/main" val="277929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Multifunctional ceramics</a:t>
            </a:r>
          </a:p>
        </p:txBody>
      </p:sp>
      <p:sp>
        <p:nvSpPr>
          <p:cNvPr id="6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Can take many forms:</a:t>
            </a:r>
          </a:p>
          <a:p>
            <a:pPr marL="685800" lvl="1"/>
            <a:r>
              <a:rPr lang="en-US" b="1" dirty="0" err="1"/>
              <a:t>Piezoelectrics</a:t>
            </a:r>
            <a:r>
              <a:rPr lang="en-US" b="1" dirty="0"/>
              <a:t> (mechanical to electrical) (e.g. PbZrTiO</a:t>
            </a:r>
            <a:r>
              <a:rPr lang="en-US" b="1" baseline="-25000" dirty="0"/>
              <a:t>3</a:t>
            </a:r>
            <a:r>
              <a:rPr lang="en-US" b="1" dirty="0"/>
              <a:t>)</a:t>
            </a:r>
            <a:endParaRPr lang="en-US" b="1" baseline="-25000" dirty="0"/>
          </a:p>
          <a:p>
            <a:pPr lvl="1"/>
            <a:r>
              <a:rPr lang="en-US" dirty="0" err="1"/>
              <a:t>Thermoelectrics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Ferroelectrics</a:t>
            </a:r>
          </a:p>
          <a:p>
            <a:pPr lvl="1"/>
            <a:r>
              <a:rPr lang="en-US" dirty="0"/>
              <a:t>Technical Ceramics</a:t>
            </a:r>
          </a:p>
          <a:p>
            <a:pPr lvl="1"/>
            <a:r>
              <a:rPr lang="en-US" dirty="0"/>
              <a:t>Conductive Ceramics</a:t>
            </a:r>
          </a:p>
          <a:p>
            <a:pPr lvl="1"/>
            <a:r>
              <a:rPr lang="en-US" dirty="0"/>
              <a:t>Dielectric Ceramics</a:t>
            </a:r>
          </a:p>
          <a:p>
            <a:pPr lvl="1"/>
            <a:r>
              <a:rPr lang="en-US" dirty="0"/>
              <a:t>Magnetic Ceramics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1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they work?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81201" y="1024007"/>
            <a:ext cx="8023577" cy="1046981"/>
          </a:xfrm>
        </p:spPr>
        <p:txBody>
          <a:bodyPr/>
          <a:lstStyle/>
          <a:p>
            <a:r>
              <a:rPr lang="en-US" sz="2400" dirty="0"/>
              <a:t>Use the crystal structure to facilitate the transducer action:  E.g. piezoelectric Quartz</a:t>
            </a:r>
          </a:p>
        </p:txBody>
      </p:sp>
      <p:pic>
        <p:nvPicPr>
          <p:cNvPr id="5" name="Picture 4" descr="Graphic showing the crystal structure of &quot;No Stress,&quot; &quot;Tension,&quot; and &quot;Compression&quot; as well as the relationship between Silicon Atoms and Oxygen Atoms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808" y="2173965"/>
            <a:ext cx="6616700" cy="3133377"/>
          </a:xfrm>
          <a:prstGeom prst="rect">
            <a:avLst/>
          </a:prstGeom>
        </p:spPr>
      </p:pic>
      <p:sp>
        <p:nvSpPr>
          <p:cNvPr id="6" name="TextBox"/>
          <p:cNvSpPr txBox="1"/>
          <p:nvPr/>
        </p:nvSpPr>
        <p:spPr>
          <a:xfrm>
            <a:off x="2576547" y="5663979"/>
            <a:ext cx="734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of stress induces a positive and negative side to the crystal.  This electric filed can be very large e.g. thousands of volts</a:t>
            </a:r>
          </a:p>
        </p:txBody>
      </p:sp>
      <p:sp>
        <p:nvSpPr>
          <p:cNvPr id="7" name="URL"/>
          <p:cNvSpPr txBox="1"/>
          <p:nvPr/>
        </p:nvSpPr>
        <p:spPr>
          <a:xfrm>
            <a:off x="7956941" y="6480092"/>
            <a:ext cx="409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paganpath.com</a:t>
            </a:r>
            <a:r>
              <a:rPr lang="en-US" sz="1400" dirty="0"/>
              <a:t>/study/academy/crystals/347-2</a:t>
            </a:r>
          </a:p>
        </p:txBody>
      </p:sp>
    </p:spTree>
    <p:extLst>
      <p:ext uri="{BB962C8B-B14F-4D97-AF65-F5344CB8AC3E}">
        <p14:creationId xmlns:p14="http://schemas.microsoft.com/office/powerpoint/2010/main" val="356825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Piezoelectric guitar pickup</a:t>
            </a:r>
          </a:p>
        </p:txBody>
      </p:sp>
      <p:pic>
        <p:nvPicPr>
          <p:cNvPr id="1026" name="Picture" descr="Image of an electrical cord leading into the body of an acoustic guit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120" y="1310640"/>
            <a:ext cx="5963920" cy="48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4A969-C6B6-4CA2-B228-ECE390B5C361}"/>
              </a:ext>
            </a:extLst>
          </p:cNvPr>
          <p:cNvSpPr txBox="1"/>
          <p:nvPr/>
        </p:nvSpPr>
        <p:spPr>
          <a:xfrm>
            <a:off x="3023419" y="6357851"/>
            <a:ext cx="10176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https://upload.wikimedia.org/wikipedia/commons/thumb/6/62/Piezoelectric_pickup1.jpg/220px-Piezoelectric_pickup1.jpg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200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Multifunctional ceramics</a:t>
            </a:r>
          </a:p>
        </p:txBody>
      </p:sp>
      <p:sp>
        <p:nvSpPr>
          <p:cNvPr id="6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Can take many forms:</a:t>
            </a:r>
          </a:p>
          <a:p>
            <a:pPr marL="685800" lvl="1"/>
            <a:r>
              <a:rPr lang="en-US" dirty="0" err="1"/>
              <a:t>Piezoelectrics</a:t>
            </a:r>
            <a:r>
              <a:rPr lang="en-US" dirty="0"/>
              <a:t> (mechanical to electrical) (BaTiO</a:t>
            </a:r>
            <a:r>
              <a:rPr lang="en-US" baseline="-25000" dirty="0"/>
              <a:t>3</a:t>
            </a:r>
            <a:r>
              <a:rPr lang="en-US" dirty="0"/>
              <a:t>, PbZrTiO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baseline="-25000" dirty="0"/>
          </a:p>
          <a:p>
            <a:pPr lvl="1"/>
            <a:r>
              <a:rPr lang="en-US" b="1" dirty="0" err="1"/>
              <a:t>Thermoelectrics</a:t>
            </a:r>
            <a:r>
              <a:rPr lang="en-US" b="1" dirty="0"/>
              <a:t> (Bi</a:t>
            </a:r>
            <a:r>
              <a:rPr lang="en-US" b="1" baseline="-25000" dirty="0"/>
              <a:t>2</a:t>
            </a:r>
            <a:r>
              <a:rPr lang="en-US" b="1" dirty="0"/>
              <a:t>Te</a:t>
            </a:r>
            <a:r>
              <a:rPr lang="en-US" b="1" baseline="-25000" dirty="0"/>
              <a:t>3</a:t>
            </a:r>
            <a:r>
              <a:rPr lang="en-US" b="1" dirty="0"/>
              <a:t> or Bi</a:t>
            </a:r>
            <a:r>
              <a:rPr lang="en-US" b="1" baseline="-25000" dirty="0"/>
              <a:t>2</a:t>
            </a:r>
            <a:r>
              <a:rPr lang="en-US" b="1" dirty="0"/>
              <a:t>Se</a:t>
            </a:r>
            <a:r>
              <a:rPr lang="en-US" b="1" baseline="-25000" dirty="0"/>
              <a:t>3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Ferroelectrics</a:t>
            </a:r>
          </a:p>
          <a:p>
            <a:pPr lvl="1"/>
            <a:r>
              <a:rPr lang="en-US" dirty="0"/>
              <a:t>Technical Ceramics</a:t>
            </a:r>
          </a:p>
          <a:p>
            <a:pPr lvl="1"/>
            <a:r>
              <a:rPr lang="en-US" dirty="0"/>
              <a:t>Conductive Ceramics</a:t>
            </a:r>
          </a:p>
          <a:p>
            <a:pPr lvl="1"/>
            <a:r>
              <a:rPr lang="en-US" dirty="0"/>
              <a:t>Dielectric Ceramics</a:t>
            </a:r>
          </a:p>
          <a:p>
            <a:pPr lvl="1"/>
            <a:r>
              <a:rPr lang="en-US" dirty="0"/>
              <a:t>Magnetic Ceramics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5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Thermoelectic</a:t>
            </a:r>
            <a:endParaRPr lang="en-US" dirty="0"/>
          </a:p>
        </p:txBody>
      </p:sp>
      <p:pic>
        <p:nvPicPr>
          <p:cNvPr id="6" name="Picture" descr="Photograph of an iPod plugged into a circular power brick, which also appears to be heating a cup of coffe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060" y="1930400"/>
            <a:ext cx="6200140" cy="46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Multifunctional ceramics</a:t>
            </a:r>
          </a:p>
        </p:txBody>
      </p:sp>
      <p:sp>
        <p:nvSpPr>
          <p:cNvPr id="6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Can take many forms:</a:t>
            </a:r>
          </a:p>
          <a:p>
            <a:pPr marL="685800" lvl="1"/>
            <a:r>
              <a:rPr lang="en-US" dirty="0" err="1"/>
              <a:t>Piezoelectrics</a:t>
            </a:r>
            <a:r>
              <a:rPr lang="en-US" dirty="0"/>
              <a:t> (mechanical to electrical) (PbZrTiO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baseline="-25000" dirty="0"/>
          </a:p>
          <a:p>
            <a:pPr lvl="1"/>
            <a:r>
              <a:rPr lang="en-US" dirty="0" err="1"/>
              <a:t>Thermoelectrics</a:t>
            </a:r>
            <a:r>
              <a:rPr lang="en-US" dirty="0"/>
              <a:t> (Bi</a:t>
            </a:r>
            <a:r>
              <a:rPr lang="en-US" baseline="-25000" dirty="0"/>
              <a:t>2</a:t>
            </a:r>
            <a:r>
              <a:rPr lang="en-US" dirty="0"/>
              <a:t>Te</a:t>
            </a:r>
            <a:r>
              <a:rPr lang="en-US" baseline="-25000" dirty="0"/>
              <a:t>3</a:t>
            </a:r>
            <a:r>
              <a:rPr lang="en-US" dirty="0"/>
              <a:t> or Bi</a:t>
            </a:r>
            <a:r>
              <a:rPr lang="en-US" baseline="-25000" dirty="0"/>
              <a:t>2</a:t>
            </a:r>
            <a:r>
              <a:rPr lang="en-US" dirty="0"/>
              <a:t>Se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Ferroelectrics (BaTiO</a:t>
            </a:r>
            <a:r>
              <a:rPr lang="en-US" b="1" baseline="-25000" dirty="0"/>
              <a:t>3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Technical Ceramics</a:t>
            </a:r>
          </a:p>
          <a:p>
            <a:pPr lvl="1"/>
            <a:r>
              <a:rPr lang="en-US" dirty="0"/>
              <a:t>Conductive Ceramics</a:t>
            </a:r>
          </a:p>
          <a:p>
            <a:pPr lvl="1"/>
            <a:r>
              <a:rPr lang="en-US" dirty="0"/>
              <a:t>Dielectric Ceramics</a:t>
            </a:r>
          </a:p>
          <a:p>
            <a:pPr lvl="1"/>
            <a:r>
              <a:rPr lang="en-US" dirty="0"/>
              <a:t>Magnetic Ceramics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other forms of these functional ceramics exist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24756" y="1024007"/>
            <a:ext cx="8229600" cy="4525963"/>
          </a:xfrm>
        </p:spPr>
        <p:txBody>
          <a:bodyPr/>
          <a:lstStyle/>
          <a:p>
            <a:r>
              <a:rPr lang="en-US" sz="2400" b="1" dirty="0"/>
              <a:t>Ferroelectrics</a:t>
            </a:r>
          </a:p>
          <a:p>
            <a:pPr lvl="1"/>
            <a:r>
              <a:rPr lang="en-US" sz="2400" dirty="0"/>
              <a:t>Display a permanent polarization after electric field is removed. </a:t>
            </a:r>
          </a:p>
          <a:p>
            <a:pPr lvl="1"/>
            <a:r>
              <a:rPr lang="en-US" sz="2400" dirty="0"/>
              <a:t>Way of storing information</a:t>
            </a:r>
          </a:p>
          <a:p>
            <a:pPr lvl="1"/>
            <a:r>
              <a:rPr lang="en-US" sz="2400" dirty="0"/>
              <a:t>Used in the chip for your smartcard</a:t>
            </a:r>
          </a:p>
          <a:p>
            <a:pPr lvl="1"/>
            <a:r>
              <a:rPr lang="en-US" sz="2400" dirty="0"/>
              <a:t>Examples include BaTiO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</a:p>
        </p:txBody>
      </p:sp>
      <p:pic>
        <p:nvPicPr>
          <p:cNvPr id="5" name="Picture 1" descr="Image of a credit card with a chip that reads &quot;Smart Card.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95" y="3598612"/>
            <a:ext cx="2728730" cy="2728730"/>
          </a:xfrm>
          <a:prstGeom prst="rect">
            <a:avLst/>
          </a:prstGeom>
        </p:spPr>
      </p:pic>
      <p:sp>
        <p:nvSpPr>
          <p:cNvPr id="6" name="URL"/>
          <p:cNvSpPr txBox="1"/>
          <p:nvPr/>
        </p:nvSpPr>
        <p:spPr>
          <a:xfrm>
            <a:off x="255487" y="6380947"/>
            <a:ext cx="4151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cmt-stl.org</a:t>
            </a:r>
            <a:r>
              <a:rPr lang="en-US" sz="1400" dirty="0"/>
              <a:t>/bringing-smart-cards-to-the-region/</a:t>
            </a:r>
          </a:p>
        </p:txBody>
      </p:sp>
      <p:pic>
        <p:nvPicPr>
          <p:cNvPr id="8" name="Picture 2" descr="Graphic showing the structure of ceramic polymers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978" y="3419649"/>
            <a:ext cx="4070400" cy="2715720"/>
          </a:xfrm>
          <a:prstGeom prst="rect">
            <a:avLst/>
          </a:prstGeom>
        </p:spPr>
      </p:pic>
      <p:sp>
        <p:nvSpPr>
          <p:cNvPr id="9" name="URL"/>
          <p:cNvSpPr/>
          <p:nvPr/>
        </p:nvSpPr>
        <p:spPr>
          <a:xfrm>
            <a:off x="6209070" y="6307489"/>
            <a:ext cx="5982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http://what-when-</a:t>
            </a:r>
            <a:r>
              <a:rPr lang="en-US" sz="1400" dirty="0" err="1"/>
              <a:t>how.com</a:t>
            </a:r>
            <a:r>
              <a:rPr lang="en-US" sz="1400" dirty="0"/>
              <a:t>/electronic-properties-of-materials/electrical-properties-of-polymers-ceramics-dielectrics-and-amorphous-materials-part-3/</a:t>
            </a:r>
          </a:p>
        </p:txBody>
      </p:sp>
    </p:spTree>
    <p:extLst>
      <p:ext uri="{BB962C8B-B14F-4D97-AF65-F5344CB8AC3E}">
        <p14:creationId xmlns:p14="http://schemas.microsoft.com/office/powerpoint/2010/main" val="47146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Multifunctional ceramics</a:t>
            </a:r>
          </a:p>
        </p:txBody>
      </p:sp>
      <p:sp>
        <p:nvSpPr>
          <p:cNvPr id="6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Can take many forms:</a:t>
            </a:r>
          </a:p>
          <a:p>
            <a:pPr marL="685800" lvl="1"/>
            <a:r>
              <a:rPr lang="en-US" dirty="0" err="1"/>
              <a:t>Piezoelectrics</a:t>
            </a:r>
            <a:r>
              <a:rPr lang="en-US" dirty="0"/>
              <a:t> (mechanical to electrical) (PbZrTiO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baseline="-25000" dirty="0"/>
          </a:p>
          <a:p>
            <a:pPr lvl="1"/>
            <a:r>
              <a:rPr lang="en-US" dirty="0" err="1"/>
              <a:t>Thermoelectrics</a:t>
            </a:r>
            <a:r>
              <a:rPr lang="en-US" dirty="0"/>
              <a:t> (Bi</a:t>
            </a:r>
            <a:r>
              <a:rPr lang="en-US" baseline="-25000" dirty="0"/>
              <a:t>2</a:t>
            </a:r>
            <a:r>
              <a:rPr lang="en-US" dirty="0"/>
              <a:t>Te</a:t>
            </a:r>
            <a:r>
              <a:rPr lang="en-US" baseline="-25000" dirty="0"/>
              <a:t>3</a:t>
            </a:r>
            <a:r>
              <a:rPr lang="en-US" dirty="0"/>
              <a:t> or Bi</a:t>
            </a:r>
            <a:r>
              <a:rPr lang="en-US" baseline="-25000" dirty="0"/>
              <a:t>2</a:t>
            </a:r>
            <a:r>
              <a:rPr lang="en-US" dirty="0"/>
              <a:t>Se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Ferroelectrics (BaTiO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Technical Ceramics</a:t>
            </a:r>
          </a:p>
          <a:p>
            <a:pPr lvl="1"/>
            <a:r>
              <a:rPr lang="en-US" dirty="0"/>
              <a:t>Conductive Ceramics</a:t>
            </a:r>
          </a:p>
          <a:p>
            <a:pPr lvl="1"/>
            <a:r>
              <a:rPr lang="en-US" b="1" dirty="0"/>
              <a:t>Dielectric Ceramics (MnO</a:t>
            </a:r>
            <a:r>
              <a:rPr lang="en-US" b="1" baseline="-25000" dirty="0"/>
              <a:t>2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Magnetic Ceramics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9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BE2EBE96ABE4E88241E5990F9ED56" ma:contentTypeVersion="12" ma:contentTypeDescription="Create a new document." ma:contentTypeScope="" ma:versionID="2c71e713e03f80c0c1382d138331485b">
  <xsd:schema xmlns:xsd="http://www.w3.org/2001/XMLSchema" xmlns:xs="http://www.w3.org/2001/XMLSchema" xmlns:p="http://schemas.microsoft.com/office/2006/metadata/properties" xmlns:ns2="28bdc614-2b31-40c5-bc67-72d3777859f3" xmlns:ns3="ae8eb5ba-d501-45b7-b9b6-0db9e635b265" targetNamespace="http://schemas.microsoft.com/office/2006/metadata/properties" ma:root="true" ma:fieldsID="70d963f53ca54fe7fd0a8fc4f86231ed" ns2:_="" ns3:_="">
    <xsd:import namespace="28bdc614-2b31-40c5-bc67-72d3777859f3"/>
    <xsd:import namespace="ae8eb5ba-d501-45b7-b9b6-0db9e635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dc614-2b31-40c5-bc67-72d377785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eb5ba-d501-45b7-b9b6-0db9e635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7743AF-6010-4638-B072-1BB83820930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710B5F-2203-4EE8-AFF9-96A0B28909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B03469-6122-4570-9B60-4AB5AD514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bdc614-2b31-40c5-bc67-72d3777859f3"/>
    <ds:schemaRef ds:uri="ae8eb5ba-d501-45b7-b9b6-0db9e635b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14188</TotalTime>
  <Words>766</Words>
  <Application>Microsoft Macintosh PowerPoint</Application>
  <PresentationFormat>Widescreen</PresentationFormat>
  <Paragraphs>129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Optima</vt:lpstr>
      <vt:lpstr>Optima ExtraBlack</vt:lpstr>
      <vt:lpstr>Office Theme</vt:lpstr>
      <vt:lpstr>Multifunctional Ceramics</vt:lpstr>
      <vt:lpstr>Multifunctional ceramics</vt:lpstr>
      <vt:lpstr>How do they work?</vt:lpstr>
      <vt:lpstr>Piezoelectric guitar pickup</vt:lpstr>
      <vt:lpstr>Multifunctional ceramics</vt:lpstr>
      <vt:lpstr>Thermoelectic</vt:lpstr>
      <vt:lpstr>Multifunctional ceramics</vt:lpstr>
      <vt:lpstr>What other forms of these functional ceramics exist</vt:lpstr>
      <vt:lpstr>Multifunctional ceramics</vt:lpstr>
      <vt:lpstr>Dielectric Ceramics</vt:lpstr>
      <vt:lpstr>Example of an Supply Chain to Build a super capacitor for a Bus</vt:lpstr>
      <vt:lpstr>Embodied Energy and Embedded Energy</vt:lpstr>
      <vt:lpstr>Sustainability</vt:lpstr>
      <vt:lpstr>Example of a Supply Chain to Build a super capacitor for a Bus</vt:lpstr>
      <vt:lpstr>So How did you address sustainability?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Perry</dc:creator>
  <cp:lastModifiedBy>Collins,Perry</cp:lastModifiedBy>
  <cp:revision>100</cp:revision>
  <dcterms:created xsi:type="dcterms:W3CDTF">2013-08-29T15:19:37Z</dcterms:created>
  <dcterms:modified xsi:type="dcterms:W3CDTF">2021-07-10T19:47:01Z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0x010100098BE2EBE96ABE4E88241E5990F9ED56</vt:lpwstr>
  </property>
</Properties>
</file>