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1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4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4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4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4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1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4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40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t>7/11/21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4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3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7/11/21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4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Copper and bronze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Florin Curta</a:t>
            </a:r>
          </a:p>
          <a:p>
            <a:r>
              <a:rPr lang="en-US" dirty="0"/>
              <a:t>Department of History</a:t>
            </a:r>
          </a:p>
        </p:txBody>
      </p:sp>
    </p:spTree>
    <p:extLst>
      <p:ext uri="{BB962C8B-B14F-4D97-AF65-F5344CB8AC3E}">
        <p14:creationId xmlns:p14="http://schemas.microsoft.com/office/powerpoint/2010/main" val="417483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0px-Tin-ancient-source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7" y="2217906"/>
            <a:ext cx="9144000" cy="4640094"/>
          </a:xfrm>
          <a:prstGeom prst="rect">
            <a:avLst/>
          </a:prstGeom>
        </p:spPr>
      </p:pic>
      <p:pic>
        <p:nvPicPr>
          <p:cNvPr id="3" name="Picture 2" descr="18843d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1" y="74709"/>
            <a:ext cx="3735594" cy="3735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5302" y="719069"/>
            <a:ext cx="39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 of tin (tinstone, SnO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5" name="Picture 4" descr="BAEuro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" y="719070"/>
            <a:ext cx="9094005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luburun-Shipwrec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388"/>
            <a:ext cx="6524678" cy="3557989"/>
          </a:xfrm>
          <a:prstGeom prst="rect">
            <a:avLst/>
          </a:prstGeom>
        </p:spPr>
      </p:pic>
      <p:pic>
        <p:nvPicPr>
          <p:cNvPr id="4" name="Picture 3" descr="A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419" y="1906506"/>
            <a:ext cx="4044585" cy="4878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675" y="4828032"/>
            <a:ext cx="401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Uluburun</a:t>
            </a:r>
            <a:r>
              <a:rPr lang="en-US" dirty="0"/>
              <a:t>, southern coast of Turkey</a:t>
            </a:r>
          </a:p>
        </p:txBody>
      </p:sp>
      <p:pic>
        <p:nvPicPr>
          <p:cNvPr id="6" name="Picture 5" descr="ul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741753"/>
            <a:ext cx="6919247" cy="60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cineb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24" y="1514485"/>
            <a:ext cx="7310429" cy="4770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954" y="719069"/>
            <a:ext cx="7750340" cy="3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protoindustrial</a:t>
            </a:r>
            <a:r>
              <a:rPr lang="en-US" dirty="0"/>
              <a:t> center: </a:t>
            </a:r>
            <a:r>
              <a:rPr lang="en-US" dirty="0" err="1"/>
              <a:t>Hacinebi</a:t>
            </a:r>
            <a:r>
              <a:rPr lang="en-US" dirty="0"/>
              <a:t> (Eastern Turkey)</a:t>
            </a:r>
          </a:p>
        </p:txBody>
      </p:sp>
      <p:pic>
        <p:nvPicPr>
          <p:cNvPr id="7" name="Picture 6" descr="hn_sitemap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98" y="2325303"/>
            <a:ext cx="2737650" cy="2921427"/>
          </a:xfrm>
          <a:prstGeom prst="rect">
            <a:avLst/>
          </a:prstGeom>
        </p:spPr>
      </p:pic>
      <p:pic>
        <p:nvPicPr>
          <p:cNvPr id="9" name="Picture 8" descr="areaa_ph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36" y="2325303"/>
            <a:ext cx="4575357" cy="3095495"/>
          </a:xfrm>
          <a:prstGeom prst="rect">
            <a:avLst/>
          </a:prstGeom>
        </p:spPr>
      </p:pic>
      <p:pic>
        <p:nvPicPr>
          <p:cNvPr id="10" name="Picture 9" descr="castingmold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742" y="1101953"/>
            <a:ext cx="4209087" cy="2831971"/>
          </a:xfrm>
          <a:prstGeom prst="rect">
            <a:avLst/>
          </a:prstGeom>
        </p:spPr>
      </p:pic>
      <p:pic>
        <p:nvPicPr>
          <p:cNvPr id="11" name="Picture 10" descr="metalchise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38" y="3240478"/>
            <a:ext cx="4936014" cy="30443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558" y="5327012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</a:p>
        </p:txBody>
      </p:sp>
    </p:spTree>
    <p:extLst>
      <p:ext uri="{BB962C8B-B14F-4D97-AF65-F5344CB8AC3E}">
        <p14:creationId xmlns:p14="http://schemas.microsoft.com/office/powerpoint/2010/main" val="19345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Bronze-Age hoards and burials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Sibiu (</a:t>
            </a:r>
            <a:r>
              <a:rPr lang="en-US" dirty="0" err="1"/>
              <a:t>romania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Mycenae (</a:t>
            </a:r>
            <a:r>
              <a:rPr lang="en-US" dirty="0" err="1"/>
              <a:t>greece</a:t>
            </a:r>
            <a:r>
              <a:rPr lang="en-US" dirty="0"/>
              <a:t>)</a:t>
            </a:r>
          </a:p>
        </p:txBody>
      </p:sp>
      <p:pic>
        <p:nvPicPr>
          <p:cNvPr id="7" name="Content Placeholder 6" descr="hoard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Content Placeholder 7" descr="630mycenaeGoldMaskWowSm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561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02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8" y="69446"/>
            <a:ext cx="5080000" cy="336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452" y="3520636"/>
            <a:ext cx="271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Pulverbatch</a:t>
            </a:r>
            <a:r>
              <a:rPr lang="en-US" dirty="0"/>
              <a:t> (England)</a:t>
            </a:r>
          </a:p>
        </p:txBody>
      </p:sp>
      <p:pic>
        <p:nvPicPr>
          <p:cNvPr id="4" name="Picture 3" descr="ch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836" y="3434950"/>
            <a:ext cx="5278167" cy="3387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0006" y="2904290"/>
            <a:ext cx="31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Dongxiafeng</a:t>
            </a:r>
            <a:r>
              <a:rPr lang="en-US" dirty="0"/>
              <a:t> (China)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5900" y="691057"/>
            <a:ext cx="253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Moulds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92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8345" y="485605"/>
            <a:ext cx="542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Lost wax casting</a:t>
            </a:r>
          </a:p>
        </p:txBody>
      </p:sp>
      <p:pic>
        <p:nvPicPr>
          <p:cNvPr id="4" name="Picture 3" descr="lostwa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46" y="971208"/>
            <a:ext cx="8831731" cy="5752892"/>
          </a:xfrm>
          <a:prstGeom prst="rect">
            <a:avLst/>
          </a:prstGeom>
        </p:spPr>
      </p:pic>
      <p:pic>
        <p:nvPicPr>
          <p:cNvPr id="5" name="Picture 4" descr="4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1212"/>
            <a:ext cx="9144000" cy="4345741"/>
          </a:xfrm>
          <a:prstGeom prst="rect">
            <a:avLst/>
          </a:prstGeom>
        </p:spPr>
      </p:pic>
      <p:pic>
        <p:nvPicPr>
          <p:cNvPr id="7" name="Picture 6" descr="sword1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0156"/>
            <a:ext cx="4183316" cy="1877844"/>
          </a:xfrm>
          <a:prstGeom prst="rect">
            <a:avLst/>
          </a:prstGeom>
        </p:spPr>
      </p:pic>
      <p:pic>
        <p:nvPicPr>
          <p:cNvPr id="8" name="Picture 7" descr="bronze-axe-from-hoar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965" y="4295735"/>
            <a:ext cx="4999132" cy="25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amenteri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46" y="795582"/>
            <a:ext cx="2377440" cy="3169920"/>
          </a:xfrm>
          <a:prstGeom prst="rect">
            <a:avLst/>
          </a:prstGeom>
        </p:spPr>
      </p:pic>
      <p:pic>
        <p:nvPicPr>
          <p:cNvPr id="3" name="Picture 2" descr="iow2005-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58" y="597668"/>
            <a:ext cx="3110120" cy="3774418"/>
          </a:xfrm>
          <a:prstGeom prst="rect">
            <a:avLst/>
          </a:prstGeom>
        </p:spPr>
      </p:pic>
      <p:pic>
        <p:nvPicPr>
          <p:cNvPr id="4" name="Picture 3" descr="image_66504_v2_m5657756983070465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48" y="4086907"/>
            <a:ext cx="4738573" cy="2616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825" y="877824"/>
            <a:ext cx="193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 drawing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7357" y="4622584"/>
            <a:ext cx="246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 sheet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8483" y="5705856"/>
            <a:ext cx="269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Repoussé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2323" y="345526"/>
            <a:ext cx="387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techniques</a:t>
            </a:r>
          </a:p>
        </p:txBody>
      </p:sp>
    </p:spTree>
    <p:extLst>
      <p:ext uri="{BB962C8B-B14F-4D97-AF65-F5344CB8AC3E}">
        <p14:creationId xmlns:p14="http://schemas.microsoft.com/office/powerpoint/2010/main" val="353045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Bronze-Age smiths or aristocrats?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Weissig</a:t>
            </a:r>
            <a:r>
              <a:rPr lang="en-US" dirty="0"/>
              <a:t> (Germany)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Villena</a:t>
            </a:r>
            <a:r>
              <a:rPr lang="en-US" dirty="0"/>
              <a:t> (</a:t>
            </a:r>
            <a:r>
              <a:rPr lang="en-US" dirty="0" err="1"/>
              <a:t>spain</a:t>
            </a:r>
            <a:r>
              <a:rPr lang="en-US" dirty="0"/>
              <a:t>)</a:t>
            </a:r>
          </a:p>
        </p:txBody>
      </p:sp>
      <p:pic>
        <p:nvPicPr>
          <p:cNvPr id="7" name="Content Placeholder 6" descr="weissig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Content Placeholder 7" descr="villena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8" descr="seddin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4200"/>
            <a:ext cx="9144000" cy="3131820"/>
          </a:xfrm>
          <a:prstGeom prst="rect">
            <a:avLst/>
          </a:prstGeom>
        </p:spPr>
      </p:pic>
      <p:pic>
        <p:nvPicPr>
          <p:cNvPr id="10" name="Picture 9" descr="seddin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610" y="1460503"/>
            <a:ext cx="6263762" cy="47016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4558" y="5327012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</a:p>
        </p:txBody>
      </p:sp>
    </p:spTree>
    <p:extLst>
      <p:ext uri="{BB962C8B-B14F-4D97-AF65-F5344CB8AC3E}">
        <p14:creationId xmlns:p14="http://schemas.microsoft.com/office/powerpoint/2010/main" val="14743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28" y="1092611"/>
            <a:ext cx="8242761" cy="5486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9873" y="504282"/>
            <a:ext cx="628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Mythological smiths: the dwarves of </a:t>
            </a:r>
            <a:r>
              <a:rPr lang="en-US" dirty="0" err="1"/>
              <a:t>Nidavellir</a:t>
            </a:r>
            <a:endParaRPr lang="en-US" dirty="0"/>
          </a:p>
        </p:txBody>
      </p:sp>
      <p:pic>
        <p:nvPicPr>
          <p:cNvPr id="4" name="Picture 3" descr="nidavell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63" y="1092611"/>
            <a:ext cx="7148705" cy="55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ordsmith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87" y="3642036"/>
            <a:ext cx="3984103" cy="2241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3313" y="915178"/>
            <a:ext cx="577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triple importance of metallurgy: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0267" y="1933081"/>
            <a:ext cx="526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technological: a series of new skills became necessary and commonplace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Economic: raw materials and finished products became abundantly available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4093" y="3642040"/>
            <a:ext cx="437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social: the effects of new artifact types introduced the possibility of new scales of value and new possibilities for the demonstration of social divisions</a:t>
            </a:r>
          </a:p>
        </p:txBody>
      </p:sp>
    </p:spTree>
    <p:extLst>
      <p:ext uri="{BB962C8B-B14F-4D97-AF65-F5344CB8AC3E}">
        <p14:creationId xmlns:p14="http://schemas.microsoft.com/office/powerpoint/2010/main" val="255235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Who came up with  the  idea of a “Bronze Age”?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/>
              <a:t>Christian </a:t>
            </a:r>
            <a:r>
              <a:rPr lang="en-US" sz="1200" dirty="0" err="1"/>
              <a:t>Jürgensen</a:t>
            </a:r>
            <a:r>
              <a:rPr lang="en-US" sz="1200" dirty="0"/>
              <a:t> Thomsen (1788-1865)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1200" dirty="0"/>
              <a:t>Lucretius, </a:t>
            </a:r>
            <a:r>
              <a:rPr lang="en-US" sz="1200" i="1" dirty="0"/>
              <a:t>de </a:t>
            </a:r>
            <a:r>
              <a:rPr lang="en-US" sz="1200" i="1" dirty="0" err="1"/>
              <a:t>rerum</a:t>
            </a:r>
            <a:r>
              <a:rPr lang="en-US" sz="1200" i="1" dirty="0"/>
              <a:t> </a:t>
            </a:r>
            <a:r>
              <a:rPr lang="en-US" sz="1200" i="1" dirty="0" err="1"/>
              <a:t>natura</a:t>
            </a:r>
            <a:r>
              <a:rPr lang="en-US" sz="1200" i="1" dirty="0"/>
              <a:t> </a:t>
            </a:r>
            <a:r>
              <a:rPr lang="en-US" sz="1200" dirty="0"/>
              <a:t>v 1283-1287</a:t>
            </a:r>
          </a:p>
        </p:txBody>
      </p:sp>
      <p:pic>
        <p:nvPicPr>
          <p:cNvPr id="7" name="Content Placeholder 6" descr="thomsen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2" r="-12222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Man's ancient arms</a:t>
            </a:r>
            <a:br>
              <a:rPr lang="en-US" sz="1200" dirty="0"/>
            </a:br>
            <a:r>
              <a:rPr lang="en-US" sz="1200" dirty="0"/>
              <a:t>Were hands, and nails and teeth, </a:t>
            </a:r>
            <a:r>
              <a:rPr lang="en-US" sz="1200" dirty="0">
                <a:solidFill>
                  <a:srgbClr val="FF0000"/>
                </a:solidFill>
              </a:rPr>
              <a:t>stones</a:t>
            </a:r>
            <a:r>
              <a:rPr lang="en-US" sz="1200" dirty="0"/>
              <a:t> too and boughs-</a:t>
            </a:r>
            <a:br>
              <a:rPr lang="en-US" sz="1200" dirty="0"/>
            </a:br>
            <a:r>
              <a:rPr lang="en-US" sz="1200" dirty="0"/>
              <a:t>Breakage of forest trees- and flame and fire,</a:t>
            </a:r>
            <a:br>
              <a:rPr lang="en-US" sz="1200" dirty="0"/>
            </a:br>
            <a:r>
              <a:rPr lang="en-US" sz="1200" dirty="0"/>
              <a:t>As soon as known. Thereafter force of </a:t>
            </a:r>
            <a:r>
              <a:rPr lang="en-US" sz="1200" dirty="0">
                <a:solidFill>
                  <a:srgbClr val="FF0000"/>
                </a:solidFill>
              </a:rPr>
              <a:t>iron</a:t>
            </a:r>
            <a:br>
              <a:rPr lang="en-US" sz="1200" dirty="0"/>
            </a:br>
            <a:r>
              <a:rPr lang="en-US" sz="1200" dirty="0"/>
              <a:t>And </a:t>
            </a:r>
            <a:r>
              <a:rPr lang="en-US" sz="1200" dirty="0">
                <a:solidFill>
                  <a:srgbClr val="FF0000"/>
                </a:solidFill>
              </a:rPr>
              <a:t>copper</a:t>
            </a:r>
            <a:r>
              <a:rPr lang="en-US" sz="1200" dirty="0"/>
              <a:t> discovered was; and copper's use</a:t>
            </a:r>
            <a:br>
              <a:rPr lang="en-US" sz="1200" dirty="0"/>
            </a:br>
            <a:r>
              <a:rPr lang="en-US" sz="1200" dirty="0"/>
              <a:t>Was known ere iron's, since more tractable</a:t>
            </a:r>
            <a:br>
              <a:rPr lang="en-US" sz="1200" dirty="0"/>
            </a:br>
            <a:r>
              <a:rPr lang="en-US" sz="1200" dirty="0"/>
              <a:t>Its nature is and its abundance more.</a:t>
            </a:r>
            <a:br>
              <a:rPr lang="en-US" sz="1200" dirty="0"/>
            </a:br>
            <a:r>
              <a:rPr lang="en-US" sz="1200" dirty="0"/>
              <a:t>With copper men to work the soil began,</a:t>
            </a:r>
            <a:br>
              <a:rPr lang="en-US" sz="1200" dirty="0"/>
            </a:br>
            <a:r>
              <a:rPr lang="en-US" sz="1200" dirty="0"/>
              <a:t>With copper to rouse the hurly waves of war,</a:t>
            </a:r>
            <a:br>
              <a:rPr lang="en-US" sz="1200" dirty="0"/>
            </a:br>
            <a:r>
              <a:rPr lang="en-US" sz="1200" dirty="0"/>
              <a:t>To straw the monstrous wounds, and seize away</a:t>
            </a:r>
            <a:br>
              <a:rPr lang="en-US" sz="1200" dirty="0"/>
            </a:br>
            <a:r>
              <a:rPr lang="en-US" sz="1200" dirty="0"/>
              <a:t>Another's flocks and fields. For unto them,</a:t>
            </a:r>
            <a:br>
              <a:rPr lang="en-US" sz="1200" dirty="0"/>
            </a:br>
            <a:r>
              <a:rPr lang="en-US" sz="1200" dirty="0"/>
              <a:t>Thus armed, all things naked of </a:t>
            </a:r>
            <a:r>
              <a:rPr lang="en-US" sz="1200" dirty="0" err="1"/>
              <a:t>defence</a:t>
            </a:r>
            <a:br>
              <a:rPr lang="en-US" sz="1200" dirty="0"/>
            </a:br>
            <a:r>
              <a:rPr lang="en-US" sz="1200" dirty="0"/>
              <a:t>Readily yielded. Then by slow degrees</a:t>
            </a:r>
            <a:br>
              <a:rPr lang="en-US" sz="1200" dirty="0"/>
            </a:br>
            <a:r>
              <a:rPr lang="en-US" sz="1200" dirty="0"/>
              <a:t>The sword of iron succeeded, and the shape</a:t>
            </a:r>
            <a:br>
              <a:rPr lang="en-US" sz="1200" dirty="0"/>
            </a:br>
            <a:r>
              <a:rPr lang="en-US" sz="1200" dirty="0"/>
              <a:t>Of brazen sickle into scorn was turned:</a:t>
            </a:r>
            <a:br>
              <a:rPr lang="en-US" sz="1200" dirty="0"/>
            </a:br>
            <a:r>
              <a:rPr lang="en-US" sz="1200" dirty="0"/>
              <a:t>With iron to cleave the soil of earth they '</a:t>
            </a:r>
            <a:r>
              <a:rPr lang="en-US" sz="1200" dirty="0" err="1"/>
              <a:t>gan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And the contentions of uncertain war</a:t>
            </a:r>
            <a:br>
              <a:rPr lang="en-US" sz="1200" dirty="0"/>
            </a:br>
            <a:r>
              <a:rPr lang="en-US" sz="1200" dirty="0"/>
              <a:t>Were rendered equal.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/>
              <a:t>(translation by William Ellery Leonard, 1916)</a:t>
            </a:r>
          </a:p>
        </p:txBody>
      </p:sp>
    </p:spTree>
    <p:extLst>
      <p:ext uri="{BB962C8B-B14F-4D97-AF65-F5344CB8AC3E}">
        <p14:creationId xmlns:p14="http://schemas.microsoft.com/office/powerpoint/2010/main" val="208902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Earliest evidence of the use of copper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Çatal</a:t>
            </a:r>
            <a:r>
              <a:rPr lang="en-US" dirty="0"/>
              <a:t> </a:t>
            </a:r>
            <a:r>
              <a:rPr lang="en-US" dirty="0" err="1"/>
              <a:t>Hüyük</a:t>
            </a:r>
            <a:r>
              <a:rPr lang="en-US" dirty="0"/>
              <a:t> (ca. 6500 BC)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Ötzi</a:t>
            </a:r>
            <a:r>
              <a:rPr lang="en-US" dirty="0"/>
              <a:t> (ca. 3300-3200 BC)</a:t>
            </a:r>
          </a:p>
        </p:txBody>
      </p:sp>
      <p:pic>
        <p:nvPicPr>
          <p:cNvPr id="7" name="Content Placeholder 6" descr="catal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Content Placeholder 9" descr="iceman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10" descr="kupferzeit_fund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0" y="3153383"/>
            <a:ext cx="4762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copper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no impurities, so it can be worked out by hammering</a:t>
            </a:r>
          </a:p>
        </p:txBody>
      </p:sp>
      <p:pic>
        <p:nvPicPr>
          <p:cNvPr id="5" name="Picture Placeholder 4" descr="664px-Native_Copper_Macro_Digon3-crop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776" r="-38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42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copper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treatment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annealing</a:t>
            </a:r>
          </a:p>
        </p:txBody>
      </p:sp>
      <p:pic>
        <p:nvPicPr>
          <p:cNvPr id="7" name="Content Placeholder 6" descr="brittle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Content Placeholder 7" descr="annealing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172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ac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5318182" cy="3269461"/>
          </a:xfrm>
          <a:prstGeom prst="rect">
            <a:avLst/>
          </a:prstGeom>
        </p:spPr>
      </p:pic>
      <p:pic>
        <p:nvPicPr>
          <p:cNvPr id="3" name="Picture 2" descr="Tetrahedrite__Herodsfoot__Liskeard__Cornwall__England_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061" y="3269461"/>
            <a:ext cx="5266253" cy="3439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5966" y="401562"/>
            <a:ext cx="327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Copper ores: oxidized and </a:t>
            </a:r>
            <a:r>
              <a:rPr lang="en-US" dirty="0" err="1"/>
              <a:t>sulphides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55966" y="2586783"/>
            <a:ext cx="224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Malachite (CuCO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8615" y="5948662"/>
            <a:ext cx="204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Fahlerz</a:t>
            </a:r>
            <a:r>
              <a:rPr lang="en-US" dirty="0"/>
              <a:t> (Cu</a:t>
            </a:r>
            <a:r>
              <a:rPr lang="en-US" baseline="-25000" dirty="0"/>
              <a:t>2</a:t>
            </a:r>
            <a:r>
              <a:rPr lang="en-US" dirty="0"/>
              <a:t>SBS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9" name="Picture 8" descr="2005copper_(mined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400"/>
            <a:ext cx="9144000" cy="40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smelting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Crucible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furnace</a:t>
            </a:r>
          </a:p>
        </p:txBody>
      </p:sp>
      <p:pic>
        <p:nvPicPr>
          <p:cNvPr id="8" name="Content Placeholder 7" descr="copper_f2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192" b="-26192"/>
          <a:stretch>
            <a:fillRect/>
          </a:stretch>
        </p:blipFill>
        <p:spPr/>
      </p:pic>
      <p:pic>
        <p:nvPicPr>
          <p:cNvPr id="16" name="Content Placeholder 15" descr="crucible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31" r="-18331"/>
          <a:stretch>
            <a:fillRect/>
          </a:stretch>
        </p:blipFill>
        <p:spPr/>
      </p:pic>
      <p:pic>
        <p:nvPicPr>
          <p:cNvPr id="17" name="Picture 16" descr="timn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92" y="1404749"/>
            <a:ext cx="8179876" cy="54532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8479" y="5733872"/>
            <a:ext cx="332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Timna</a:t>
            </a:r>
            <a:r>
              <a:rPr lang="en-US" dirty="0"/>
              <a:t> (Israel), 4460-4240 BC</a:t>
            </a:r>
          </a:p>
        </p:txBody>
      </p:sp>
    </p:spTree>
    <p:extLst>
      <p:ext uri="{BB962C8B-B14F-4D97-AF65-F5344CB8AC3E}">
        <p14:creationId xmlns:p14="http://schemas.microsoft.com/office/powerpoint/2010/main" val="13973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got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30" y="980548"/>
            <a:ext cx="5590931" cy="3612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674" y="522959"/>
            <a:ext cx="498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 ingots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530" y="4762663"/>
            <a:ext cx="297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Devon coast (England)</a:t>
            </a:r>
          </a:p>
        </p:txBody>
      </p:sp>
      <p:pic>
        <p:nvPicPr>
          <p:cNvPr id="9" name="Picture 8" descr="oxh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75" y="1274064"/>
            <a:ext cx="4364736" cy="5583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4249" y="793777"/>
            <a:ext cx="273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Hazor</a:t>
            </a:r>
            <a:r>
              <a:rPr lang="en-US" dirty="0"/>
              <a:t> (north Israel)</a:t>
            </a:r>
          </a:p>
        </p:txBody>
      </p:sp>
    </p:spTree>
    <p:extLst>
      <p:ext uri="{BB962C8B-B14F-4D97-AF65-F5344CB8AC3E}">
        <p14:creationId xmlns:p14="http://schemas.microsoft.com/office/powerpoint/2010/main" val="29262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a_Schwer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111" y="4284617"/>
            <a:ext cx="4919649" cy="2254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and bronze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Melting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Hardness (</a:t>
            </a:r>
            <a:r>
              <a:rPr lang="en-US" dirty="0" err="1"/>
              <a:t>brinell</a:t>
            </a:r>
            <a:r>
              <a:rPr lang="en-US" dirty="0"/>
              <a:t> scale)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Copper: 1083 </a:t>
            </a:r>
            <a:r>
              <a:rPr lang="en-US" dirty="0" err="1"/>
              <a:t>centigrades</a:t>
            </a:r>
            <a:r>
              <a:rPr lang="en-US" dirty="0"/>
              <a:t> (1981 F)</a:t>
            </a:r>
          </a:p>
          <a:p>
            <a:endParaRPr lang="en-US" dirty="0"/>
          </a:p>
          <a:p>
            <a:r>
              <a:rPr lang="en-US" dirty="0"/>
              <a:t>A 10 percent tin-copper alloy: 1000 </a:t>
            </a:r>
            <a:r>
              <a:rPr lang="en-US" dirty="0" err="1"/>
              <a:t>centigrades</a:t>
            </a:r>
            <a:r>
              <a:rPr lang="en-US" dirty="0"/>
              <a:t> (1832 F)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Copper: between 50 HB (cast) and 100 HB (cold worked)</a:t>
            </a:r>
          </a:p>
          <a:p>
            <a:r>
              <a:rPr lang="en-US" dirty="0"/>
              <a:t>A 10 percent tin-copper alloy: between 100 HB (cast) and 230 HB (cold worked)</a:t>
            </a:r>
          </a:p>
        </p:txBody>
      </p:sp>
      <p:pic>
        <p:nvPicPr>
          <p:cNvPr id="7" name="Picture 6" descr="som-517af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38" y="4633706"/>
            <a:ext cx="349377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496</Words>
  <Application>Microsoft Macintosh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Rockwell</vt:lpstr>
      <vt:lpstr>Times New Roman</vt:lpstr>
      <vt:lpstr>Wingdings 2</vt:lpstr>
      <vt:lpstr>Foundry</vt:lpstr>
      <vt:lpstr>Copper and bronze</vt:lpstr>
      <vt:lpstr>Who came up with  the  idea of a “Bronze Age”?</vt:lpstr>
      <vt:lpstr>Earliest evidence of the use of copper</vt:lpstr>
      <vt:lpstr>Native copper</vt:lpstr>
      <vt:lpstr>Working copper</vt:lpstr>
      <vt:lpstr>PowerPoint Presentation</vt:lpstr>
      <vt:lpstr>Copper smelting</vt:lpstr>
      <vt:lpstr>PowerPoint Presentation</vt:lpstr>
      <vt:lpstr>Copper and bronze</vt:lpstr>
      <vt:lpstr>PowerPoint Presentation</vt:lpstr>
      <vt:lpstr>PowerPoint Presentation</vt:lpstr>
      <vt:lpstr>PowerPoint Presentation</vt:lpstr>
      <vt:lpstr>Bronze-Age hoards and burials</vt:lpstr>
      <vt:lpstr>PowerPoint Presentation</vt:lpstr>
      <vt:lpstr>PowerPoint Presentation</vt:lpstr>
      <vt:lpstr>PowerPoint Presentation</vt:lpstr>
      <vt:lpstr>Bronze-Age smiths or aristocrats?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 and bronze</dc:title>
  <dc:creator>Florin Curta</dc:creator>
  <cp:lastModifiedBy>Collins,Perry</cp:lastModifiedBy>
  <cp:revision>25</cp:revision>
  <dcterms:created xsi:type="dcterms:W3CDTF">2014-09-23T20:09:14Z</dcterms:created>
  <dcterms:modified xsi:type="dcterms:W3CDTF">2021-07-11T20:23:25Z</dcterms:modified>
</cp:coreProperties>
</file>