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330" r:id="rId2"/>
    <p:sldId id="270" r:id="rId3"/>
    <p:sldId id="280" r:id="rId4"/>
    <p:sldId id="286" r:id="rId5"/>
    <p:sldId id="315" r:id="rId6"/>
    <p:sldId id="318" r:id="rId7"/>
    <p:sldId id="317" r:id="rId8"/>
    <p:sldId id="316" r:id="rId9"/>
    <p:sldId id="331" r:id="rId10"/>
    <p:sldId id="336" r:id="rId11"/>
    <p:sldId id="325" r:id="rId12"/>
    <p:sldId id="326" r:id="rId13"/>
    <p:sldId id="327" r:id="rId14"/>
    <p:sldId id="323" r:id="rId15"/>
    <p:sldId id="272" r:id="rId16"/>
    <p:sldId id="289" r:id="rId17"/>
    <p:sldId id="288" r:id="rId18"/>
    <p:sldId id="290" r:id="rId19"/>
    <p:sldId id="322" r:id="rId20"/>
    <p:sldId id="332" r:id="rId21"/>
    <p:sldId id="328"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20"/>
    <p:restoredTop sz="82004" autoAdjust="0"/>
  </p:normalViewPr>
  <p:slideViewPr>
    <p:cSldViewPr snapToGrid="0" snapToObjects="1">
      <p:cViewPr varScale="1">
        <p:scale>
          <a:sx n="46" d="100"/>
          <a:sy n="46" d="100"/>
        </p:scale>
        <p:origin x="60" y="33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pPr>
              <a:defRPr/>
            </a:pPr>
            <a:fld id="{47B49A82-13F4-1A41-8DE2-755995140CAC}" type="datetime1">
              <a:rPr lang="en-US" altLang="en-US"/>
              <a:pPr>
                <a:defRPr/>
              </a:pPr>
              <a:t>7/7/2021</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pPr>
              <a:defRPr/>
            </a:pPr>
            <a:fld id="{BAA879E7-FD36-7D4B-ABEB-48BB684395BE}" type="slidenum">
              <a:rPr lang="en-US" altLang="en-US"/>
              <a:pPr>
                <a:defRPr/>
              </a:pPr>
              <a:t>‹#›</a:t>
            </a:fld>
            <a:endParaRPr lang="en-US" altLang="en-US"/>
          </a:p>
        </p:txBody>
      </p:sp>
    </p:spTree>
    <p:extLst>
      <p:ext uri="{BB962C8B-B14F-4D97-AF65-F5344CB8AC3E}">
        <p14:creationId xmlns:p14="http://schemas.microsoft.com/office/powerpoint/2010/main" val="168257175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A879E7-FD36-7D4B-ABEB-48BB684395BE}" type="slidenum">
              <a:rPr lang="en-US" altLang="en-US" smtClean="0"/>
              <a:pPr>
                <a:defRPr/>
              </a:pPr>
              <a:t>1</a:t>
            </a:fld>
            <a:endParaRPr lang="en-US" altLang="en-US"/>
          </a:p>
        </p:txBody>
      </p:sp>
    </p:spTree>
    <p:extLst>
      <p:ext uri="{BB962C8B-B14F-4D97-AF65-F5344CB8AC3E}">
        <p14:creationId xmlns:p14="http://schemas.microsoft.com/office/powerpoint/2010/main" val="1982432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9222593D-E5BF-894B-B0F4-165A1ED179F9}" type="slidenum">
              <a:rPr lang="en-US" altLang="en-US"/>
              <a:pPr/>
              <a:t>22</a:t>
            </a:fld>
            <a:endParaRPr lang="en-US" altLang="en-US"/>
          </a:p>
        </p:txBody>
      </p:sp>
    </p:spTree>
    <p:extLst>
      <p:ext uri="{BB962C8B-B14F-4D97-AF65-F5344CB8AC3E}">
        <p14:creationId xmlns:p14="http://schemas.microsoft.com/office/powerpoint/2010/main" val="968271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1900FBC1-17F0-C447-B41C-457A65BA5438}" type="slidenum">
              <a:rPr lang="en-US" altLang="en-US"/>
              <a:pPr/>
              <a:t>23</a:t>
            </a:fld>
            <a:endParaRPr lang="en-US" altLang="en-US"/>
          </a:p>
        </p:txBody>
      </p:sp>
    </p:spTree>
    <p:extLst>
      <p:ext uri="{BB962C8B-B14F-4D97-AF65-F5344CB8AC3E}">
        <p14:creationId xmlns:p14="http://schemas.microsoft.com/office/powerpoint/2010/main" val="102998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A8CE7056-E45F-794C-AFBD-7D9023EC67F2}" type="slidenum">
              <a:rPr lang="en-US" altLang="en-US"/>
              <a:pPr/>
              <a:t>24</a:t>
            </a:fld>
            <a:endParaRPr lang="en-US" altLang="en-US"/>
          </a:p>
        </p:txBody>
      </p:sp>
    </p:spTree>
    <p:extLst>
      <p:ext uri="{BB962C8B-B14F-4D97-AF65-F5344CB8AC3E}">
        <p14:creationId xmlns:p14="http://schemas.microsoft.com/office/powerpoint/2010/main" val="219617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7013" indent="-227013" eaLnBrk="1" hangingPunct="1">
              <a:buFontTx/>
              <a:buAutoNum type="arabicPeriod"/>
            </a:pPr>
            <a:r>
              <a:rPr lang="en-US" altLang="en-US" dirty="0">
                <a:ea typeface="ＭＳ Ｐゴシック" charset="-128"/>
              </a:rPr>
              <a:t>http://paultan.org/topics/cars/india/tata/</a:t>
            </a:r>
          </a:p>
          <a:p>
            <a:pPr marL="227013" indent="-227013" eaLnBrk="1" hangingPunct="1">
              <a:buFontTx/>
              <a:buAutoNum type="arabicPeriod"/>
            </a:pPr>
            <a:r>
              <a:rPr lang="en-US" altLang="en-US" dirty="0">
                <a:ea typeface="ＭＳ Ｐゴシック" charset="-128"/>
              </a:rPr>
              <a:t>www.letsgodigital.org/fr/16606/apple-ipod-nano/</a:t>
            </a:r>
          </a:p>
          <a:p>
            <a:pPr marL="227013" indent="-227013" eaLnBrk="1" hangingPunct="1">
              <a:buFontTx/>
              <a:buAutoNum type="arabicPeriod"/>
            </a:pPr>
            <a:r>
              <a:rPr lang="en-US" altLang="en-US" dirty="0">
                <a:ea typeface="ＭＳ Ｐゴシック" charset="-128"/>
              </a:rPr>
              <a:t>http://www.logitech.com/index.cfm/mice_pointers/mice/</a:t>
            </a:r>
          </a:p>
          <a:p>
            <a:pPr marL="227013" indent="-227013" eaLnBrk="1" hangingPunct="1"/>
            <a:r>
              <a:rPr lang="en-US" altLang="en-US" dirty="0">
                <a:ea typeface="ＭＳ Ｐゴシック" charset="-128"/>
              </a:rPr>
              <a:t>	devices/3271&amp;cl=</a:t>
            </a:r>
            <a:r>
              <a:rPr lang="en-US" altLang="en-US" dirty="0" err="1">
                <a:ea typeface="ＭＳ Ｐゴシック" charset="-128"/>
              </a:rPr>
              <a:t>us,en</a:t>
            </a:r>
            <a:endParaRPr lang="en-US" altLang="en-US" dirty="0">
              <a:ea typeface="ＭＳ Ｐゴシック" charset="-128"/>
            </a:endParaRPr>
          </a:p>
          <a:p>
            <a:pPr marL="227013" indent="-227013" eaLnBrk="1" hangingPunct="1">
              <a:buFontTx/>
              <a:buAutoNum type="arabicPeriod" startAt="4"/>
            </a:pPr>
            <a:r>
              <a:rPr lang="en-US" altLang="en-US" dirty="0">
                <a:ea typeface="ＭＳ Ｐゴシック" charset="-128"/>
              </a:rPr>
              <a:t>http://www.arcoutdoors.com/x-system/products.html</a:t>
            </a:r>
          </a:p>
          <a:p>
            <a:pPr marL="227013" indent="-227013" eaLnBrk="1" hangingPunct="1">
              <a:buFontTx/>
              <a:buAutoNum type="arabicPeriod" startAt="4"/>
            </a:pPr>
            <a:r>
              <a:rPr lang="en-US" altLang="en-US" dirty="0">
                <a:ea typeface="ＭＳ Ｐゴシック" charset="-128"/>
              </a:rPr>
              <a:t>http://www.samsung.com/ph/silvernano/ - Samsung's </a:t>
            </a:r>
            <a:r>
              <a:rPr lang="en-US" altLang="en-US" dirty="0" err="1">
                <a:ea typeface="ＭＳ Ｐゴシック" charset="-128"/>
              </a:rPr>
              <a:t>SilverCareTM</a:t>
            </a:r>
            <a:r>
              <a:rPr lang="en-US" altLang="en-US" dirty="0">
                <a:ea typeface="ＭＳ Ｐゴシック" charset="-128"/>
              </a:rPr>
              <a:t> Technology</a:t>
            </a:r>
          </a:p>
          <a:p>
            <a:pPr marL="227013" indent="-227013" eaLnBrk="1" hangingPunct="1">
              <a:buFontTx/>
              <a:buAutoNum type="arabicPeriod" startAt="4"/>
            </a:pPr>
            <a:r>
              <a:rPr lang="en-US" altLang="en-US" dirty="0">
                <a:ea typeface="ＭＳ Ｐゴシック" charset="-128"/>
              </a:rPr>
              <a:t>http://www.alibaba.com/catalog/11163650/Nano_Silver_Babycares.html</a:t>
            </a:r>
          </a:p>
          <a:p>
            <a:pPr marL="227013" indent="-227013" eaLnBrk="1" hangingPunct="1">
              <a:spcBef>
                <a:spcPct val="0"/>
              </a:spcBef>
            </a:pPr>
            <a:endParaRPr lang="en-US" altLang="en-US" dirty="0">
              <a:ea typeface="ＭＳ Ｐゴシック" charset="-128"/>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C6A9F741-7273-F343-8EF5-5F795D8291B5}" type="slidenum">
              <a:rPr lang="en-US" altLang="en-US"/>
              <a:pPr/>
              <a:t>25</a:t>
            </a:fld>
            <a:endParaRPr lang="en-US" altLang="en-US"/>
          </a:p>
        </p:txBody>
      </p:sp>
    </p:spTree>
    <p:extLst>
      <p:ext uri="{BB962C8B-B14F-4D97-AF65-F5344CB8AC3E}">
        <p14:creationId xmlns:p14="http://schemas.microsoft.com/office/powerpoint/2010/main" val="1726097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5325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a:fld id="{48D572C2-92E8-AE45-88FF-9BA084B1E246}" type="slidenum">
              <a:rPr lang="en-US" altLang="en-US" sz="1200">
                <a:latin typeface="Calibri" charset="0"/>
              </a:rPr>
              <a:pPr algn="r"/>
              <a:t>26</a:t>
            </a:fld>
            <a:endParaRPr lang="en-US" altLang="en-US" sz="1200">
              <a:latin typeface="Calibri" charset="0"/>
            </a:endParaRPr>
          </a:p>
        </p:txBody>
      </p:sp>
    </p:spTree>
    <p:extLst>
      <p:ext uri="{BB962C8B-B14F-4D97-AF65-F5344CB8AC3E}">
        <p14:creationId xmlns:p14="http://schemas.microsoft.com/office/powerpoint/2010/main" val="163910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1EC90197-A79C-D84B-80CA-5D15325F38BB}" type="slidenum">
              <a:rPr lang="en-US" altLang="en-US"/>
              <a:pPr/>
              <a:t>27</a:t>
            </a:fld>
            <a:endParaRPr lang="en-US" altLang="en-US"/>
          </a:p>
        </p:txBody>
      </p:sp>
    </p:spTree>
    <p:extLst>
      <p:ext uri="{BB962C8B-B14F-4D97-AF65-F5344CB8AC3E}">
        <p14:creationId xmlns:p14="http://schemas.microsoft.com/office/powerpoint/2010/main" val="1766376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A06F5A82-792E-2148-8C08-B6B573451320}" type="slidenum">
              <a:rPr lang="en-US" altLang="en-US"/>
              <a:pPr/>
              <a:t>28</a:t>
            </a:fld>
            <a:endParaRPr lang="en-US" altLang="en-US"/>
          </a:p>
        </p:txBody>
      </p:sp>
    </p:spTree>
    <p:extLst>
      <p:ext uri="{BB962C8B-B14F-4D97-AF65-F5344CB8AC3E}">
        <p14:creationId xmlns:p14="http://schemas.microsoft.com/office/powerpoint/2010/main" val="678353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939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tLang="en-US" b="1">
              <a:ea typeface="ＭＳ Ｐゴシック" charset="-128"/>
            </a:endParaRPr>
          </a:p>
        </p:txBody>
      </p:sp>
    </p:spTree>
    <p:extLst>
      <p:ext uri="{BB962C8B-B14F-4D97-AF65-F5344CB8AC3E}">
        <p14:creationId xmlns:p14="http://schemas.microsoft.com/office/powerpoint/2010/main" val="91449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4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tLang="en-US" b="1" dirty="0">
              <a:ea typeface="ＭＳ Ｐゴシック" charset="-128"/>
            </a:endParaRPr>
          </a:p>
        </p:txBody>
      </p:sp>
    </p:spTree>
    <p:extLst>
      <p:ext uri="{BB962C8B-B14F-4D97-AF65-F5344CB8AC3E}">
        <p14:creationId xmlns:p14="http://schemas.microsoft.com/office/powerpoint/2010/main" val="1543207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0BB17BF7-1CF4-1541-A958-F442FF31961D}" type="slidenum">
              <a:rPr lang="en-US" altLang="en-US"/>
              <a:pPr/>
              <a:t>31</a:t>
            </a:fld>
            <a:endParaRPr lang="en-US" altLang="en-US"/>
          </a:p>
        </p:txBody>
      </p:sp>
      <p:sp>
        <p:nvSpPr>
          <p:cNvPr id="63490"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534162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charset="-128"/>
              </a:rPr>
              <a:t>What did you think of the books?  </a:t>
            </a:r>
          </a:p>
          <a:p>
            <a:pPr eaLnBrk="1" hangingPunct="1">
              <a:spcBef>
                <a:spcPct val="0"/>
              </a:spcBef>
            </a:pPr>
            <a:endParaRPr lang="en-US" altLang="en-US">
              <a:ea typeface="ＭＳ Ｐゴシック" charset="-128"/>
            </a:endParaRPr>
          </a:p>
          <a:p>
            <a:pPr eaLnBrk="1" hangingPunct="1">
              <a:spcBef>
                <a:spcPct val="0"/>
              </a:spcBef>
            </a:pPr>
            <a:r>
              <a:rPr lang="en-US" altLang="en-US">
                <a:ea typeface="ＭＳ Ｐゴシック" charset="-128"/>
              </a:rPr>
              <a:t>What is your opinion of the respective writing styles? Organizations? </a:t>
            </a:r>
          </a:p>
          <a:p>
            <a:pPr eaLnBrk="1" hangingPunct="1">
              <a:spcBef>
                <a:spcPct val="0"/>
              </a:spcBef>
            </a:pPr>
            <a:endParaRPr lang="en-US" altLang="en-US">
              <a:ea typeface="ＭＳ Ｐゴシック" charset="-128"/>
            </a:endParaRPr>
          </a:p>
          <a:p>
            <a:pPr eaLnBrk="1" hangingPunct="1">
              <a:spcBef>
                <a:spcPct val="0"/>
              </a:spcBef>
            </a:pPr>
            <a:r>
              <a:rPr lang="en-US" altLang="en-US">
                <a:ea typeface="ＭＳ Ｐゴシック" charset="-128"/>
              </a:rPr>
              <a:t>What did you learn from reading two accounts of the same period?  Did you notice differences in emphasis?</a:t>
            </a: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05F0258B-DA78-8745-9426-FC88B2976CFA}" type="slidenum">
              <a:rPr lang="en-US" altLang="en-US">
                <a:latin typeface="Calibri" charset="0"/>
              </a:rPr>
              <a:pPr/>
              <a:t>2</a:t>
            </a:fld>
            <a:endParaRPr lang="en-US" altLang="en-US">
              <a:latin typeface="Calibri" charset="0"/>
            </a:endParaRPr>
          </a:p>
        </p:txBody>
      </p:sp>
    </p:spTree>
    <p:extLst>
      <p:ext uri="{BB962C8B-B14F-4D97-AF65-F5344CB8AC3E}">
        <p14:creationId xmlns:p14="http://schemas.microsoft.com/office/powerpoint/2010/main" val="918889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553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tLang="en-US" dirty="0">
              <a:ea typeface="ＭＳ Ｐゴシック" charset="-128"/>
            </a:endParaRPr>
          </a:p>
        </p:txBody>
      </p:sp>
    </p:spTree>
    <p:extLst>
      <p:ext uri="{BB962C8B-B14F-4D97-AF65-F5344CB8AC3E}">
        <p14:creationId xmlns:p14="http://schemas.microsoft.com/office/powerpoint/2010/main" val="1973093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tLang="en-US">
              <a:ea typeface="ＭＳ Ｐゴシック" charset="-128"/>
            </a:endParaRPr>
          </a:p>
        </p:txBody>
      </p:sp>
    </p:spTree>
    <p:extLst>
      <p:ext uri="{BB962C8B-B14F-4D97-AF65-F5344CB8AC3E}">
        <p14:creationId xmlns:p14="http://schemas.microsoft.com/office/powerpoint/2010/main" val="337372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charset="-128"/>
              </a:rPr>
              <a:t>What did you think of the books?  </a:t>
            </a:r>
          </a:p>
          <a:p>
            <a:pPr eaLnBrk="1" hangingPunct="1">
              <a:spcBef>
                <a:spcPct val="0"/>
              </a:spcBef>
            </a:pPr>
            <a:endParaRPr lang="en-US" altLang="en-US">
              <a:ea typeface="ＭＳ Ｐゴシック" charset="-128"/>
            </a:endParaRPr>
          </a:p>
          <a:p>
            <a:pPr eaLnBrk="1" hangingPunct="1">
              <a:spcBef>
                <a:spcPct val="0"/>
              </a:spcBef>
            </a:pPr>
            <a:r>
              <a:rPr lang="en-US" altLang="en-US">
                <a:ea typeface="ＭＳ Ｐゴシック" charset="-128"/>
              </a:rPr>
              <a:t>What is your opinion of the respective writing styles? Organizations? </a:t>
            </a:r>
          </a:p>
          <a:p>
            <a:pPr eaLnBrk="1" hangingPunct="1">
              <a:spcBef>
                <a:spcPct val="0"/>
              </a:spcBef>
            </a:pPr>
            <a:endParaRPr lang="en-US" altLang="en-US">
              <a:ea typeface="ＭＳ Ｐゴシック" charset="-128"/>
            </a:endParaRPr>
          </a:p>
          <a:p>
            <a:pPr eaLnBrk="1" hangingPunct="1">
              <a:spcBef>
                <a:spcPct val="0"/>
              </a:spcBef>
            </a:pPr>
            <a:r>
              <a:rPr lang="en-US" altLang="en-US">
                <a:ea typeface="ＭＳ Ｐゴシック" charset="-128"/>
              </a:rPr>
              <a:t>What did you learn from reading two accounts of the same period?  Did you notice differences in emphasis?</a:t>
            </a: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0C5D276A-9A85-7146-B62D-270B64448B31}" type="slidenum">
              <a:rPr lang="en-US" altLang="en-US">
                <a:latin typeface="Calibri" charset="0"/>
              </a:rPr>
              <a:pPr/>
              <a:t>3</a:t>
            </a:fld>
            <a:endParaRPr lang="en-US" altLang="en-US">
              <a:latin typeface="Calibri" charset="0"/>
            </a:endParaRPr>
          </a:p>
        </p:txBody>
      </p:sp>
    </p:spTree>
    <p:extLst>
      <p:ext uri="{BB962C8B-B14F-4D97-AF65-F5344CB8AC3E}">
        <p14:creationId xmlns:p14="http://schemas.microsoft.com/office/powerpoint/2010/main" val="1226248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charset="-128"/>
              </a:rPr>
              <a:t>What did you think of the books?  </a:t>
            </a:r>
          </a:p>
          <a:p>
            <a:pPr eaLnBrk="1" hangingPunct="1">
              <a:spcBef>
                <a:spcPct val="0"/>
              </a:spcBef>
            </a:pPr>
            <a:endParaRPr lang="en-US" altLang="en-US">
              <a:ea typeface="ＭＳ Ｐゴシック" charset="-128"/>
            </a:endParaRPr>
          </a:p>
          <a:p>
            <a:pPr eaLnBrk="1" hangingPunct="1">
              <a:spcBef>
                <a:spcPct val="0"/>
              </a:spcBef>
            </a:pPr>
            <a:r>
              <a:rPr lang="en-US" altLang="en-US">
                <a:ea typeface="ＭＳ Ｐゴシック" charset="-128"/>
              </a:rPr>
              <a:t>What is your opinion of the respective writing styles? Organizations? </a:t>
            </a:r>
          </a:p>
          <a:p>
            <a:pPr eaLnBrk="1" hangingPunct="1">
              <a:spcBef>
                <a:spcPct val="0"/>
              </a:spcBef>
            </a:pPr>
            <a:endParaRPr lang="en-US" altLang="en-US">
              <a:ea typeface="ＭＳ Ｐゴシック" charset="-128"/>
            </a:endParaRPr>
          </a:p>
          <a:p>
            <a:pPr eaLnBrk="1" hangingPunct="1">
              <a:spcBef>
                <a:spcPct val="0"/>
              </a:spcBef>
            </a:pPr>
            <a:r>
              <a:rPr lang="en-US" altLang="en-US">
                <a:ea typeface="ＭＳ Ｐゴシック" charset="-128"/>
              </a:rPr>
              <a:t>What did you learn from reading two accounts of the same period?  Did you notice differences in emphasis?</a:t>
            </a: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E5B18690-119F-0C44-9F91-7233A5269023}" type="slidenum">
              <a:rPr lang="en-US" altLang="en-US">
                <a:latin typeface="Calibri" charset="0"/>
              </a:rPr>
              <a:pPr/>
              <a:t>4</a:t>
            </a:fld>
            <a:endParaRPr lang="en-US" altLang="en-US">
              <a:latin typeface="Calibri" charset="0"/>
            </a:endParaRPr>
          </a:p>
        </p:txBody>
      </p:sp>
    </p:spTree>
    <p:extLst>
      <p:ext uri="{BB962C8B-B14F-4D97-AF65-F5344CB8AC3E}">
        <p14:creationId xmlns:p14="http://schemas.microsoft.com/office/powerpoint/2010/main" val="162046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charset="-128"/>
              </a:rPr>
              <a:t>What did you think of the books?  </a:t>
            </a:r>
          </a:p>
          <a:p>
            <a:pPr eaLnBrk="1" hangingPunct="1">
              <a:spcBef>
                <a:spcPct val="0"/>
              </a:spcBef>
            </a:pPr>
            <a:endParaRPr lang="en-US" altLang="en-US">
              <a:ea typeface="ＭＳ Ｐゴシック" charset="-128"/>
            </a:endParaRPr>
          </a:p>
          <a:p>
            <a:pPr eaLnBrk="1" hangingPunct="1">
              <a:spcBef>
                <a:spcPct val="0"/>
              </a:spcBef>
            </a:pPr>
            <a:r>
              <a:rPr lang="en-US" altLang="en-US">
                <a:ea typeface="ＭＳ Ｐゴシック" charset="-128"/>
              </a:rPr>
              <a:t>What is your opinion of the respective writing styles? Organizations? </a:t>
            </a:r>
          </a:p>
          <a:p>
            <a:pPr eaLnBrk="1" hangingPunct="1">
              <a:spcBef>
                <a:spcPct val="0"/>
              </a:spcBef>
            </a:pPr>
            <a:endParaRPr lang="en-US" altLang="en-US">
              <a:ea typeface="ＭＳ Ｐゴシック" charset="-128"/>
            </a:endParaRPr>
          </a:p>
          <a:p>
            <a:pPr eaLnBrk="1" hangingPunct="1">
              <a:spcBef>
                <a:spcPct val="0"/>
              </a:spcBef>
            </a:pPr>
            <a:r>
              <a:rPr lang="en-US" altLang="en-US">
                <a:ea typeface="ＭＳ Ｐゴシック" charset="-128"/>
              </a:rPr>
              <a:t>What did you learn from reading two accounts of the same period?  Did you notice differences in emphasis?</a:t>
            </a: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93D15DFB-C457-C44B-A2BC-C91E49F8E698}" type="slidenum">
              <a:rPr lang="en-US" altLang="en-US">
                <a:latin typeface="Calibri" charset="0"/>
              </a:rPr>
              <a:pPr/>
              <a:t>15</a:t>
            </a:fld>
            <a:endParaRPr lang="en-US" altLang="en-US">
              <a:latin typeface="Calibri" charset="0"/>
            </a:endParaRPr>
          </a:p>
        </p:txBody>
      </p:sp>
    </p:spTree>
    <p:extLst>
      <p:ext uri="{BB962C8B-B14F-4D97-AF65-F5344CB8AC3E}">
        <p14:creationId xmlns:p14="http://schemas.microsoft.com/office/powerpoint/2010/main" val="506849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charset="-128"/>
              </a:rPr>
              <a:t>What did you think of the books?  </a:t>
            </a:r>
          </a:p>
          <a:p>
            <a:pPr eaLnBrk="1" hangingPunct="1">
              <a:spcBef>
                <a:spcPct val="0"/>
              </a:spcBef>
            </a:pPr>
            <a:endParaRPr lang="en-US" altLang="en-US">
              <a:ea typeface="ＭＳ Ｐゴシック" charset="-128"/>
            </a:endParaRPr>
          </a:p>
          <a:p>
            <a:pPr eaLnBrk="1" hangingPunct="1">
              <a:spcBef>
                <a:spcPct val="0"/>
              </a:spcBef>
            </a:pPr>
            <a:r>
              <a:rPr lang="en-US" altLang="en-US">
                <a:ea typeface="ＭＳ Ｐゴシック" charset="-128"/>
              </a:rPr>
              <a:t>What is your opinion of the respective writing styles? Organizations? </a:t>
            </a:r>
          </a:p>
          <a:p>
            <a:pPr eaLnBrk="1" hangingPunct="1">
              <a:spcBef>
                <a:spcPct val="0"/>
              </a:spcBef>
            </a:pPr>
            <a:endParaRPr lang="en-US" altLang="en-US">
              <a:ea typeface="ＭＳ Ｐゴシック" charset="-128"/>
            </a:endParaRPr>
          </a:p>
          <a:p>
            <a:pPr eaLnBrk="1" hangingPunct="1">
              <a:spcBef>
                <a:spcPct val="0"/>
              </a:spcBef>
            </a:pPr>
            <a:r>
              <a:rPr lang="en-US" altLang="en-US">
                <a:ea typeface="ＭＳ Ｐゴシック" charset="-128"/>
              </a:rPr>
              <a:t>What did you learn from reading two accounts of the same period?  Did you notice differences in emphasis?</a:t>
            </a: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1F9205D8-B945-DA4D-B031-38DC8A91EB33}" type="slidenum">
              <a:rPr lang="en-US" altLang="en-US">
                <a:latin typeface="Calibri" charset="0"/>
              </a:rPr>
              <a:pPr/>
              <a:t>16</a:t>
            </a:fld>
            <a:endParaRPr lang="en-US" altLang="en-US">
              <a:latin typeface="Calibri" charset="0"/>
            </a:endParaRPr>
          </a:p>
        </p:txBody>
      </p:sp>
    </p:spTree>
    <p:extLst>
      <p:ext uri="{BB962C8B-B14F-4D97-AF65-F5344CB8AC3E}">
        <p14:creationId xmlns:p14="http://schemas.microsoft.com/office/powerpoint/2010/main" val="1696864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charset="-128"/>
              </a:rPr>
              <a:t>What did you think of the books?  </a:t>
            </a:r>
          </a:p>
          <a:p>
            <a:pPr eaLnBrk="1" hangingPunct="1">
              <a:spcBef>
                <a:spcPct val="0"/>
              </a:spcBef>
            </a:pPr>
            <a:endParaRPr lang="en-US" altLang="en-US">
              <a:ea typeface="ＭＳ Ｐゴシック" charset="-128"/>
            </a:endParaRPr>
          </a:p>
          <a:p>
            <a:pPr eaLnBrk="1" hangingPunct="1">
              <a:spcBef>
                <a:spcPct val="0"/>
              </a:spcBef>
            </a:pPr>
            <a:r>
              <a:rPr lang="en-US" altLang="en-US">
                <a:ea typeface="ＭＳ Ｐゴシック" charset="-128"/>
              </a:rPr>
              <a:t>What is your opinion of the respective writing styles? Organizations? </a:t>
            </a:r>
          </a:p>
          <a:p>
            <a:pPr eaLnBrk="1" hangingPunct="1">
              <a:spcBef>
                <a:spcPct val="0"/>
              </a:spcBef>
            </a:pPr>
            <a:endParaRPr lang="en-US" altLang="en-US">
              <a:ea typeface="ＭＳ Ｐゴシック" charset="-128"/>
            </a:endParaRPr>
          </a:p>
          <a:p>
            <a:pPr eaLnBrk="1" hangingPunct="1">
              <a:spcBef>
                <a:spcPct val="0"/>
              </a:spcBef>
            </a:pPr>
            <a:r>
              <a:rPr lang="en-US" altLang="en-US">
                <a:ea typeface="ＭＳ Ｐゴシック" charset="-128"/>
              </a:rPr>
              <a:t>What did you learn from reading two accounts of the same period?  Did you notice differences in emphasis?</a:t>
            </a: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B7E2CF45-70E2-DB4D-9AAF-531589A020F3}" type="slidenum">
              <a:rPr lang="en-US" altLang="en-US">
                <a:latin typeface="Calibri" charset="0"/>
              </a:rPr>
              <a:pPr/>
              <a:t>17</a:t>
            </a:fld>
            <a:endParaRPr lang="en-US" altLang="en-US">
              <a:latin typeface="Calibri" charset="0"/>
            </a:endParaRPr>
          </a:p>
        </p:txBody>
      </p:sp>
    </p:spTree>
    <p:extLst>
      <p:ext uri="{BB962C8B-B14F-4D97-AF65-F5344CB8AC3E}">
        <p14:creationId xmlns:p14="http://schemas.microsoft.com/office/powerpoint/2010/main" val="621189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charset="-128"/>
              </a:rPr>
              <a:t>What did you think of the books?  </a:t>
            </a:r>
          </a:p>
          <a:p>
            <a:pPr eaLnBrk="1" hangingPunct="1">
              <a:spcBef>
                <a:spcPct val="0"/>
              </a:spcBef>
            </a:pPr>
            <a:endParaRPr lang="en-US" altLang="en-US">
              <a:ea typeface="ＭＳ Ｐゴシック" charset="-128"/>
            </a:endParaRPr>
          </a:p>
          <a:p>
            <a:pPr eaLnBrk="1" hangingPunct="1">
              <a:spcBef>
                <a:spcPct val="0"/>
              </a:spcBef>
            </a:pPr>
            <a:r>
              <a:rPr lang="en-US" altLang="en-US">
                <a:ea typeface="ＭＳ Ｐゴシック" charset="-128"/>
              </a:rPr>
              <a:t>What is your opinion of the respective writing styles? Organizations? </a:t>
            </a:r>
          </a:p>
          <a:p>
            <a:pPr eaLnBrk="1" hangingPunct="1">
              <a:spcBef>
                <a:spcPct val="0"/>
              </a:spcBef>
            </a:pPr>
            <a:endParaRPr lang="en-US" altLang="en-US">
              <a:ea typeface="ＭＳ Ｐゴシック" charset="-128"/>
            </a:endParaRPr>
          </a:p>
          <a:p>
            <a:pPr eaLnBrk="1" hangingPunct="1">
              <a:spcBef>
                <a:spcPct val="0"/>
              </a:spcBef>
            </a:pPr>
            <a:r>
              <a:rPr lang="en-US" altLang="en-US">
                <a:ea typeface="ＭＳ Ｐゴシック" charset="-128"/>
              </a:rPr>
              <a:t>What did you learn from reading two accounts of the same period?  Did you notice differences in emphasis?</a:t>
            </a: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D074B55C-5020-A145-B356-5F176A134D2A}" type="slidenum">
              <a:rPr lang="en-US" altLang="en-US">
                <a:latin typeface="Calibri" charset="0"/>
              </a:rPr>
              <a:pPr/>
              <a:t>18</a:t>
            </a:fld>
            <a:endParaRPr lang="en-US" altLang="en-US">
              <a:latin typeface="Calibri" charset="0"/>
            </a:endParaRPr>
          </a:p>
        </p:txBody>
      </p:sp>
    </p:spTree>
    <p:extLst>
      <p:ext uri="{BB962C8B-B14F-4D97-AF65-F5344CB8AC3E}">
        <p14:creationId xmlns:p14="http://schemas.microsoft.com/office/powerpoint/2010/main" val="1407649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charset="-128"/>
              </a:rPr>
              <a:t>What did you think of the books?  </a:t>
            </a:r>
          </a:p>
          <a:p>
            <a:pPr eaLnBrk="1" hangingPunct="1">
              <a:spcBef>
                <a:spcPct val="0"/>
              </a:spcBef>
            </a:pPr>
            <a:endParaRPr lang="en-US" altLang="en-US">
              <a:ea typeface="ＭＳ Ｐゴシック" charset="-128"/>
            </a:endParaRPr>
          </a:p>
          <a:p>
            <a:pPr eaLnBrk="1" hangingPunct="1">
              <a:spcBef>
                <a:spcPct val="0"/>
              </a:spcBef>
            </a:pPr>
            <a:r>
              <a:rPr lang="en-US" altLang="en-US">
                <a:ea typeface="ＭＳ Ｐゴシック" charset="-128"/>
              </a:rPr>
              <a:t>What is your opinion of the respective writing styles? Organizations? </a:t>
            </a:r>
          </a:p>
          <a:p>
            <a:pPr eaLnBrk="1" hangingPunct="1">
              <a:spcBef>
                <a:spcPct val="0"/>
              </a:spcBef>
            </a:pPr>
            <a:endParaRPr lang="en-US" altLang="en-US">
              <a:ea typeface="ＭＳ Ｐゴシック" charset="-128"/>
            </a:endParaRPr>
          </a:p>
          <a:p>
            <a:pPr eaLnBrk="1" hangingPunct="1">
              <a:spcBef>
                <a:spcPct val="0"/>
              </a:spcBef>
            </a:pPr>
            <a:r>
              <a:rPr lang="en-US" altLang="en-US">
                <a:ea typeface="ＭＳ Ｐゴシック" charset="-128"/>
              </a:rPr>
              <a:t>What did you learn from reading two accounts of the same period?  Did you notice differences in emphasis?</a:t>
            </a: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77978065-921C-9741-A854-999C7DCA398E}" type="slidenum">
              <a:rPr lang="en-US" altLang="en-US">
                <a:latin typeface="Calibri" charset="0"/>
              </a:rPr>
              <a:pPr/>
              <a:t>19</a:t>
            </a:fld>
            <a:endParaRPr lang="en-US" altLang="en-US">
              <a:latin typeface="Calibri" charset="0"/>
            </a:endParaRPr>
          </a:p>
        </p:txBody>
      </p:sp>
    </p:spTree>
    <p:extLst>
      <p:ext uri="{BB962C8B-B14F-4D97-AF65-F5344CB8AC3E}">
        <p14:creationId xmlns:p14="http://schemas.microsoft.com/office/powerpoint/2010/main" val="168398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7DAEFEE-EAFC-7440-8BA6-053F452DD4FB}" type="datetime1">
              <a:rPr lang="en-US" altLang="en-US"/>
              <a:pPr>
                <a:defRPr/>
              </a:pPr>
              <a:t>7/7/2021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51977F-6067-1C4A-B8B7-48B625AF44E0}" type="slidenum">
              <a:rPr lang="en-US" altLang="en-US"/>
              <a:pPr>
                <a:defRPr/>
              </a:pPr>
              <a:t>‹#›</a:t>
            </a:fld>
            <a:endParaRPr lang="en-US" altLang="en-US"/>
          </a:p>
        </p:txBody>
      </p:sp>
    </p:spTree>
    <p:extLst>
      <p:ext uri="{BB962C8B-B14F-4D97-AF65-F5344CB8AC3E}">
        <p14:creationId xmlns:p14="http://schemas.microsoft.com/office/powerpoint/2010/main" val="861787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38EE854-1031-8040-B7C2-0332DCD31E4E}" type="datetime1">
              <a:rPr lang="en-US" altLang="en-US"/>
              <a:pPr>
                <a:defRPr/>
              </a:pPr>
              <a:t>7/7/2021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80785F-157F-104F-9160-CD7460C75166}" type="slidenum">
              <a:rPr lang="en-US" altLang="en-US"/>
              <a:pPr>
                <a:defRPr/>
              </a:pPr>
              <a:t>‹#›</a:t>
            </a:fld>
            <a:endParaRPr lang="en-US" altLang="en-US"/>
          </a:p>
        </p:txBody>
      </p:sp>
    </p:spTree>
    <p:extLst>
      <p:ext uri="{BB962C8B-B14F-4D97-AF65-F5344CB8AC3E}">
        <p14:creationId xmlns:p14="http://schemas.microsoft.com/office/powerpoint/2010/main" val="1908932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0CCEF7A-57EA-7A4E-9CA3-F37BD7A9D0DA}" type="datetime1">
              <a:rPr lang="en-US" altLang="en-US"/>
              <a:pPr>
                <a:defRPr/>
              </a:pPr>
              <a:t>7/7/2021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74725E-A31D-6044-8B71-7828C176BD6D}" type="slidenum">
              <a:rPr lang="en-US" altLang="en-US"/>
              <a:pPr>
                <a:defRPr/>
              </a:pPr>
              <a:t>‹#›</a:t>
            </a:fld>
            <a:endParaRPr lang="en-US" altLang="en-US"/>
          </a:p>
        </p:txBody>
      </p:sp>
    </p:spTree>
    <p:extLst>
      <p:ext uri="{BB962C8B-B14F-4D97-AF65-F5344CB8AC3E}">
        <p14:creationId xmlns:p14="http://schemas.microsoft.com/office/powerpoint/2010/main" val="24320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457200" y="228600"/>
            <a:ext cx="11277600" cy="1143000"/>
          </a:xfrm>
          <a:noFill/>
        </p:spPr>
        <p:txBody>
          <a:bodyPr/>
          <a:lstStyle/>
          <a:p>
            <a:r>
              <a:rPr lang="en-US" dirty="0"/>
              <a:t>Click to edit Master title style</a:t>
            </a:r>
          </a:p>
        </p:txBody>
      </p:sp>
    </p:spTree>
    <p:extLst>
      <p:ext uri="{BB962C8B-B14F-4D97-AF65-F5344CB8AC3E}">
        <p14:creationId xmlns:p14="http://schemas.microsoft.com/office/powerpoint/2010/main" val="729994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82D26E-723A-EF45-9DBA-18C37960596A}" type="datetime1">
              <a:rPr lang="en-US" altLang="en-US"/>
              <a:pPr>
                <a:defRPr/>
              </a:pPr>
              <a:t>7/7/2021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6C0320-357B-934D-A3F8-F4BE5681E216}" type="slidenum">
              <a:rPr lang="en-US" altLang="en-US"/>
              <a:pPr>
                <a:defRPr/>
              </a:pPr>
              <a:t>‹#›</a:t>
            </a:fld>
            <a:endParaRPr lang="en-US" altLang="en-US"/>
          </a:p>
        </p:txBody>
      </p:sp>
    </p:spTree>
    <p:extLst>
      <p:ext uri="{BB962C8B-B14F-4D97-AF65-F5344CB8AC3E}">
        <p14:creationId xmlns:p14="http://schemas.microsoft.com/office/powerpoint/2010/main" val="1437956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235E2AB-F305-0A4F-89E8-3EC4E4C0B90B}" type="datetime1">
              <a:rPr lang="en-US" altLang="en-US"/>
              <a:pPr>
                <a:defRPr/>
              </a:pPr>
              <a:t>7/7/2021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4D01C3-45DA-7945-99AF-D30EC1A67409}" type="slidenum">
              <a:rPr lang="en-US" altLang="en-US"/>
              <a:pPr>
                <a:defRPr/>
              </a:pPr>
              <a:t>‹#›</a:t>
            </a:fld>
            <a:endParaRPr lang="en-US" altLang="en-US"/>
          </a:p>
        </p:txBody>
      </p:sp>
    </p:spTree>
    <p:extLst>
      <p:ext uri="{BB962C8B-B14F-4D97-AF65-F5344CB8AC3E}">
        <p14:creationId xmlns:p14="http://schemas.microsoft.com/office/powerpoint/2010/main" val="2107819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56BA728-A43F-3F4F-9845-18B4B71C626D}" type="datetime1">
              <a:rPr lang="en-US" altLang="en-US"/>
              <a:pPr>
                <a:defRPr/>
              </a:pPr>
              <a:t>7/7/2021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D6A3B57-F55A-6F4B-BD48-51EB55D0E54A}" type="slidenum">
              <a:rPr lang="en-US" altLang="en-US"/>
              <a:pPr>
                <a:defRPr/>
              </a:pPr>
              <a:t>‹#›</a:t>
            </a:fld>
            <a:endParaRPr lang="en-US" altLang="en-US"/>
          </a:p>
        </p:txBody>
      </p:sp>
    </p:spTree>
    <p:extLst>
      <p:ext uri="{BB962C8B-B14F-4D97-AF65-F5344CB8AC3E}">
        <p14:creationId xmlns:p14="http://schemas.microsoft.com/office/powerpoint/2010/main" val="1228330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8969374-EC15-FA48-940F-84845E135563}" type="datetime1">
              <a:rPr lang="en-US" altLang="en-US"/>
              <a:pPr>
                <a:defRPr/>
              </a:pPr>
              <a:t>7/7/2021</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077392C-29E3-E748-802F-31387D8F7D6D}" type="slidenum">
              <a:rPr lang="en-US" altLang="en-US"/>
              <a:pPr>
                <a:defRPr/>
              </a:pPr>
              <a:t>‹#›</a:t>
            </a:fld>
            <a:endParaRPr lang="en-US" altLang="en-US"/>
          </a:p>
        </p:txBody>
      </p:sp>
    </p:spTree>
    <p:extLst>
      <p:ext uri="{BB962C8B-B14F-4D97-AF65-F5344CB8AC3E}">
        <p14:creationId xmlns:p14="http://schemas.microsoft.com/office/powerpoint/2010/main" val="79579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E53A223-F613-3B46-92EF-DF1A6807122E}" type="datetime1">
              <a:rPr lang="en-US" altLang="en-US"/>
              <a:pPr>
                <a:defRPr/>
              </a:pPr>
              <a:t>7/7/2021</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7DF94A9-59EE-FC4D-B02B-C4B4CFABB762}" type="slidenum">
              <a:rPr lang="en-US" altLang="en-US"/>
              <a:pPr>
                <a:defRPr/>
              </a:pPr>
              <a:t>‹#›</a:t>
            </a:fld>
            <a:endParaRPr lang="en-US" altLang="en-US"/>
          </a:p>
        </p:txBody>
      </p:sp>
    </p:spTree>
    <p:extLst>
      <p:ext uri="{BB962C8B-B14F-4D97-AF65-F5344CB8AC3E}">
        <p14:creationId xmlns:p14="http://schemas.microsoft.com/office/powerpoint/2010/main" val="366965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B138386-7B15-5A4E-8433-C9C04C868B96}" type="datetime1">
              <a:rPr lang="en-US" altLang="en-US"/>
              <a:pPr>
                <a:defRPr/>
              </a:pPr>
              <a:t>7/7/2021</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60608E1-B823-E742-A547-4547461C6E88}" type="slidenum">
              <a:rPr lang="en-US" altLang="en-US"/>
              <a:pPr>
                <a:defRPr/>
              </a:pPr>
              <a:t>‹#›</a:t>
            </a:fld>
            <a:endParaRPr lang="en-US" altLang="en-US"/>
          </a:p>
        </p:txBody>
      </p:sp>
    </p:spTree>
    <p:extLst>
      <p:ext uri="{BB962C8B-B14F-4D97-AF65-F5344CB8AC3E}">
        <p14:creationId xmlns:p14="http://schemas.microsoft.com/office/powerpoint/2010/main" val="17586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F283711-BC3C-604C-8065-E8CA34017DFC}" type="datetime1">
              <a:rPr lang="en-US" altLang="en-US"/>
              <a:pPr>
                <a:defRPr/>
              </a:pPr>
              <a:t>7/7/2021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C95368-FD53-784A-A2EB-947A24B84F13}" type="slidenum">
              <a:rPr lang="en-US" altLang="en-US"/>
              <a:pPr>
                <a:defRPr/>
              </a:pPr>
              <a:t>‹#›</a:t>
            </a:fld>
            <a:endParaRPr lang="en-US" altLang="en-US"/>
          </a:p>
        </p:txBody>
      </p:sp>
    </p:spTree>
    <p:extLst>
      <p:ext uri="{BB962C8B-B14F-4D97-AF65-F5344CB8AC3E}">
        <p14:creationId xmlns:p14="http://schemas.microsoft.com/office/powerpoint/2010/main" val="1371466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D8DA399-B957-2146-836F-BC8446E3169E}" type="datetime1">
              <a:rPr lang="en-US" altLang="en-US"/>
              <a:pPr>
                <a:defRPr/>
              </a:pPr>
              <a:t>7/7/2021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538E1D-2713-244F-B863-D5A0FF56079F}" type="slidenum">
              <a:rPr lang="en-US" altLang="en-US"/>
              <a:pPr>
                <a:defRPr/>
              </a:pPr>
              <a:t>‹#›</a:t>
            </a:fld>
            <a:endParaRPr lang="en-US" altLang="en-US"/>
          </a:p>
        </p:txBody>
      </p:sp>
    </p:spTree>
    <p:extLst>
      <p:ext uri="{BB962C8B-B14F-4D97-AF65-F5344CB8AC3E}">
        <p14:creationId xmlns:p14="http://schemas.microsoft.com/office/powerpoint/2010/main" val="1287683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609600" y="134778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defRPr>
            </a:lvl1pPr>
          </a:lstStyle>
          <a:p>
            <a:pPr>
              <a:defRPr/>
            </a:pPr>
            <a:fld id="{9BB1B144-D317-8E48-BCB9-70CFFAA34067}" type="datetime1">
              <a:rPr lang="en-US" altLang="en-US"/>
              <a:pPr>
                <a:defRPr/>
              </a:pPr>
              <a:t>7/7/2021</a:t>
            </a:fld>
            <a:endParaRPr lang="en-US" alt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defRPr>
            </a:lvl1pPr>
          </a:lstStyle>
          <a:p>
            <a:pPr>
              <a:defRPr/>
            </a:pPr>
            <a:fld id="{EF60E2E8-C705-F14D-B473-014431ECC73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ctr" defTabSz="457200" rtl="0" eaLnBrk="0" fontAlgn="base" hangingPunct="0">
        <a:spcBef>
          <a:spcPct val="0"/>
        </a:spcBef>
        <a:spcAft>
          <a:spcPct val="0"/>
        </a:spcAft>
        <a:defRPr sz="3600" kern="1200" cap="small">
          <a:solidFill>
            <a:schemeClr val="tx1"/>
          </a:solidFill>
          <a:latin typeface="Optima ExtraBlack"/>
          <a:ea typeface="ＭＳ Ｐゴシック" panose="020B0600070205080204" pitchFamily="34" charset="-128"/>
          <a:cs typeface="ＭＳ Ｐゴシック" pitchFamily="-109" charset="-128"/>
        </a:defRPr>
      </a:lvl1pPr>
      <a:lvl2pPr algn="ctr" defTabSz="457200" rtl="0" eaLnBrk="0" fontAlgn="base" hangingPunct="0">
        <a:spcBef>
          <a:spcPct val="0"/>
        </a:spcBef>
        <a:spcAft>
          <a:spcPct val="0"/>
        </a:spcAft>
        <a:defRPr sz="3600">
          <a:solidFill>
            <a:schemeClr val="tx1"/>
          </a:solidFill>
          <a:latin typeface="Optima ExtraBlack" charset="0"/>
          <a:ea typeface="ＭＳ Ｐゴシック" panose="020B0600070205080204" pitchFamily="34" charset="-128"/>
          <a:cs typeface="ＭＳ Ｐゴシック" pitchFamily="-109" charset="-128"/>
        </a:defRPr>
      </a:lvl2pPr>
      <a:lvl3pPr algn="ctr" defTabSz="457200" rtl="0" eaLnBrk="0" fontAlgn="base" hangingPunct="0">
        <a:spcBef>
          <a:spcPct val="0"/>
        </a:spcBef>
        <a:spcAft>
          <a:spcPct val="0"/>
        </a:spcAft>
        <a:defRPr sz="3600">
          <a:solidFill>
            <a:schemeClr val="tx1"/>
          </a:solidFill>
          <a:latin typeface="Optima ExtraBlack" charset="0"/>
          <a:ea typeface="ＭＳ Ｐゴシック" panose="020B0600070205080204" pitchFamily="34" charset="-128"/>
          <a:cs typeface="ＭＳ Ｐゴシック" pitchFamily="-109" charset="-128"/>
        </a:defRPr>
      </a:lvl3pPr>
      <a:lvl4pPr algn="ctr" defTabSz="457200" rtl="0" eaLnBrk="0" fontAlgn="base" hangingPunct="0">
        <a:spcBef>
          <a:spcPct val="0"/>
        </a:spcBef>
        <a:spcAft>
          <a:spcPct val="0"/>
        </a:spcAft>
        <a:defRPr sz="3600">
          <a:solidFill>
            <a:schemeClr val="tx1"/>
          </a:solidFill>
          <a:latin typeface="Optima ExtraBlack" charset="0"/>
          <a:ea typeface="ＭＳ Ｐゴシック" panose="020B0600070205080204" pitchFamily="34" charset="-128"/>
          <a:cs typeface="ＭＳ Ｐゴシック" pitchFamily="-109" charset="-128"/>
        </a:defRPr>
      </a:lvl4pPr>
      <a:lvl5pPr algn="ctr" defTabSz="457200" rtl="0" eaLnBrk="0" fontAlgn="base" hangingPunct="0">
        <a:spcBef>
          <a:spcPct val="0"/>
        </a:spcBef>
        <a:spcAft>
          <a:spcPct val="0"/>
        </a:spcAft>
        <a:defRPr sz="3600">
          <a:solidFill>
            <a:schemeClr val="tx1"/>
          </a:solidFill>
          <a:latin typeface="Optima ExtraBlack" charset="0"/>
          <a:ea typeface="ＭＳ Ｐゴシック" panose="020B0600070205080204" pitchFamily="34" charset="-128"/>
          <a:cs typeface="ＭＳ Ｐゴシック" pitchFamily="-109" charset="-128"/>
        </a:defRPr>
      </a:lvl5pPr>
      <a:lvl6pPr marL="457200" algn="ctr" defTabSz="457200" rtl="0" fontAlgn="base">
        <a:spcBef>
          <a:spcPct val="0"/>
        </a:spcBef>
        <a:spcAft>
          <a:spcPct val="0"/>
        </a:spcAft>
        <a:defRPr sz="3600">
          <a:solidFill>
            <a:schemeClr val="tx1"/>
          </a:solidFill>
          <a:latin typeface="Optima ExtraBlack" charset="0"/>
          <a:ea typeface="ＭＳ Ｐゴシック" charset="-128"/>
        </a:defRPr>
      </a:lvl6pPr>
      <a:lvl7pPr marL="914400" algn="ctr" defTabSz="457200" rtl="0" fontAlgn="base">
        <a:spcBef>
          <a:spcPct val="0"/>
        </a:spcBef>
        <a:spcAft>
          <a:spcPct val="0"/>
        </a:spcAft>
        <a:defRPr sz="3600">
          <a:solidFill>
            <a:schemeClr val="tx1"/>
          </a:solidFill>
          <a:latin typeface="Optima ExtraBlack" charset="0"/>
          <a:ea typeface="ＭＳ Ｐゴシック" charset="-128"/>
        </a:defRPr>
      </a:lvl7pPr>
      <a:lvl8pPr marL="1371600" algn="ctr" defTabSz="457200" rtl="0" fontAlgn="base">
        <a:spcBef>
          <a:spcPct val="0"/>
        </a:spcBef>
        <a:spcAft>
          <a:spcPct val="0"/>
        </a:spcAft>
        <a:defRPr sz="3600">
          <a:solidFill>
            <a:schemeClr val="tx1"/>
          </a:solidFill>
          <a:latin typeface="Optima ExtraBlack" charset="0"/>
          <a:ea typeface="ＭＳ Ｐゴシック" charset="-128"/>
        </a:defRPr>
      </a:lvl8pPr>
      <a:lvl9pPr marL="1828800" algn="ctr" defTabSz="457200" rtl="0" fontAlgn="base">
        <a:spcBef>
          <a:spcPct val="0"/>
        </a:spcBef>
        <a:spcAft>
          <a:spcPct val="0"/>
        </a:spcAft>
        <a:defRPr sz="3600">
          <a:solidFill>
            <a:schemeClr val="tx1"/>
          </a:solidFill>
          <a:latin typeface="Optima ExtraBlack"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600" kern="1200">
          <a:solidFill>
            <a:schemeClr val="tx1"/>
          </a:solidFill>
          <a:latin typeface="Optima"/>
          <a:ea typeface="ＭＳ Ｐゴシック" panose="020B0600070205080204" pitchFamily="34" charset="-128"/>
          <a:cs typeface="Optima"/>
        </a:defRPr>
      </a:lvl1pPr>
      <a:lvl2pPr marL="742950" indent="-285750" algn="l" defTabSz="457200" rtl="0" eaLnBrk="0" fontAlgn="base" hangingPunct="0">
        <a:spcBef>
          <a:spcPct val="20000"/>
        </a:spcBef>
        <a:spcAft>
          <a:spcPct val="0"/>
        </a:spcAft>
        <a:buFont typeface="Arial" charset="0"/>
        <a:buChar char="–"/>
        <a:defRPr sz="2600" kern="1200">
          <a:solidFill>
            <a:schemeClr val="tx1"/>
          </a:solidFill>
          <a:latin typeface="Optima"/>
          <a:ea typeface="ＭＳ Ｐゴシック" panose="020B0600070205080204" pitchFamily="34" charset="-128"/>
          <a:cs typeface="Optima"/>
        </a:defRPr>
      </a:lvl2pPr>
      <a:lvl3pPr marL="1143000" indent="-228600" algn="l" defTabSz="457200" rtl="0" eaLnBrk="0" fontAlgn="base" hangingPunct="0">
        <a:spcBef>
          <a:spcPct val="20000"/>
        </a:spcBef>
        <a:spcAft>
          <a:spcPct val="0"/>
        </a:spcAft>
        <a:buFont typeface="Arial" charset="0"/>
        <a:buChar char="•"/>
        <a:defRPr sz="2600" kern="1200">
          <a:solidFill>
            <a:schemeClr val="tx1"/>
          </a:solidFill>
          <a:latin typeface="Optima"/>
          <a:ea typeface="ＭＳ Ｐゴシック" panose="020B0600070205080204" pitchFamily="34" charset="-128"/>
          <a:cs typeface="Optima"/>
        </a:defRPr>
      </a:lvl3pPr>
      <a:lvl4pPr marL="1600200" indent="-228600" algn="l" defTabSz="457200" rtl="0" eaLnBrk="0" fontAlgn="base" hangingPunct="0">
        <a:spcBef>
          <a:spcPct val="20000"/>
        </a:spcBef>
        <a:spcAft>
          <a:spcPct val="0"/>
        </a:spcAft>
        <a:buFont typeface="Arial" charset="0"/>
        <a:buChar char="–"/>
        <a:defRPr sz="2600" kern="1200">
          <a:solidFill>
            <a:schemeClr val="tx1"/>
          </a:solidFill>
          <a:latin typeface="Optima"/>
          <a:ea typeface="ＭＳ Ｐゴシック" panose="020B0600070205080204" pitchFamily="34" charset="-128"/>
          <a:cs typeface="Optima"/>
        </a:defRPr>
      </a:lvl4pPr>
      <a:lvl5pPr marL="2057400" indent="-228600" algn="l" defTabSz="457200" rtl="0" eaLnBrk="0" fontAlgn="base" hangingPunct="0">
        <a:spcBef>
          <a:spcPct val="20000"/>
        </a:spcBef>
        <a:spcAft>
          <a:spcPct val="0"/>
        </a:spcAft>
        <a:buFont typeface="Arial" charset="0"/>
        <a:buChar char="»"/>
        <a:defRPr sz="2600" kern="1200">
          <a:solidFill>
            <a:schemeClr val="tx1"/>
          </a:solidFill>
          <a:latin typeface="Optima"/>
          <a:ea typeface="ＭＳ Ｐゴシック" panose="020B0600070205080204" pitchFamily="34" charset="-128"/>
          <a:cs typeface="Opti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pO8kTRv4l3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youtube.com/watch?v=R5xzaDo5Q54"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User:Anwar_saadat/bubble_maps_(FAQ)"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www.bgs.ac.uk/mineralsuk/commodity/world/home.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dollardaze.org/blog/pages/00063/GoldUses2005.gi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dollardaze.org/blog/pages/00066/SilvUses2005.gi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jmaw.org/wp-content/uploads/2013/11/CA-Gold-Rush-Stamp.jp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wmf"/><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i.ebayimg.com/00/s/MTUwMFgxNTAw/z/EPIAAOSwYshUZBVE/$_3.JPG?set_id=2"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Gold_parting"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p:cNvSpPr txBox="1">
            <a:spLocks noChangeArrowheads="1"/>
          </p:cNvSpPr>
          <p:nvPr/>
        </p:nvSpPr>
        <p:spPr bwMode="auto">
          <a:xfrm>
            <a:off x="4224339" y="1946276"/>
            <a:ext cx="3108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3600" b="1">
                <a:latin typeface="Arial" charset="0"/>
                <a:hlinkClick r:id="rId3"/>
              </a:rPr>
              <a:t>Heart of Gold</a:t>
            </a:r>
            <a:endParaRPr lang="en-US" altLang="en-US" sz="3600" b="1">
              <a:latin typeface="Arial" charset="0"/>
            </a:endParaRPr>
          </a:p>
        </p:txBody>
      </p:sp>
      <p:sp>
        <p:nvSpPr>
          <p:cNvPr id="14337" name="Content"/>
          <p:cNvSpPr>
            <a:spLocks noGrp="1"/>
          </p:cNvSpPr>
          <p:nvPr>
            <p:ph type="ctrTitle"/>
          </p:nvPr>
        </p:nvSpPr>
        <p:spPr bwMode="auto">
          <a:xfrm>
            <a:off x="2187575" y="3001964"/>
            <a:ext cx="7772400" cy="1470025"/>
          </a:xfrm>
        </p:spPr>
        <p:txBody>
          <a:bodyPr wrap="square" numCol="1" anchorCtr="0" compatLnSpc="1">
            <a:prstTxWarp prst="textNoShape">
              <a:avLst/>
            </a:prstTxWarp>
          </a:bodyPr>
          <a:lstStyle/>
          <a:p>
            <a:r>
              <a:rPr lang="en-US" altLang="en-US" b="1" cap="none">
                <a:latin typeface="Arial" charset="0"/>
                <a:ea typeface="ＭＳ Ｐゴシック" charset="-128"/>
                <a:hlinkClick r:id="rId4"/>
              </a:rPr>
              <a:t>Up Up and Away</a:t>
            </a:r>
            <a:endParaRPr lang="en-US" altLang="en-US" b="1" cap="none">
              <a:latin typeface="Arial" charset="0"/>
              <a:ea typeface="ＭＳ Ｐゴシック"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981200" y="0"/>
            <a:ext cx="8229600" cy="896938"/>
          </a:xfrm>
        </p:spPr>
        <p:txBody>
          <a:bodyPr/>
          <a:lstStyle/>
          <a:p>
            <a:pPr>
              <a:defRPr/>
            </a:pPr>
            <a:r>
              <a:rPr lang="en-US" b="1" dirty="0">
                <a:ea typeface="ＭＳ Ｐゴシック" charset="-128"/>
              </a:rPr>
              <a:t>History of Gold</a:t>
            </a:r>
          </a:p>
        </p:txBody>
      </p:sp>
      <p:sp>
        <p:nvSpPr>
          <p:cNvPr id="26626" name="Content"/>
          <p:cNvSpPr txBox="1">
            <a:spLocks noChangeArrowheads="1"/>
          </p:cNvSpPr>
          <p:nvPr/>
        </p:nvSpPr>
        <p:spPr bwMode="auto">
          <a:xfrm>
            <a:off x="1524000" y="671514"/>
            <a:ext cx="9144000"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1800" dirty="0">
                <a:latin typeface="Arial" charset="0"/>
              </a:rPr>
              <a:t>40,000 B.C.  Experts of fossil study have observed that bits of natural gold were found in 	Spanish caves allegedly used by the Paleolithic Man </a:t>
            </a:r>
          </a:p>
          <a:p>
            <a:pPr>
              <a:spcBef>
                <a:spcPct val="0"/>
              </a:spcBef>
              <a:buFontTx/>
              <a:buNone/>
            </a:pPr>
            <a:endParaRPr lang="en-US" altLang="en-US" sz="1800" dirty="0">
              <a:latin typeface="Arial" charset="0"/>
            </a:endParaRPr>
          </a:p>
          <a:p>
            <a:pPr>
              <a:spcBef>
                <a:spcPct val="0"/>
              </a:spcBef>
              <a:buFontTx/>
              <a:buNone/>
            </a:pPr>
            <a:r>
              <a:rPr lang="en-US" altLang="en-US" sz="1800" dirty="0">
                <a:latin typeface="Arial" charset="0"/>
              </a:rPr>
              <a:t>3000 B.C. Pharaohs and temple priests used the relic metal for adornment in ancient 	Egypt.  However, it is curious to note that the early Egyptian's medium of exchange 	was not gold but barley. Egyptians liked gold (King </a:t>
            </a:r>
            <a:r>
              <a:rPr lang="en-US" altLang="en-US" sz="1800" dirty="0" err="1">
                <a:latin typeface="Arial" charset="0"/>
              </a:rPr>
              <a:t>Tut’s</a:t>
            </a:r>
            <a:r>
              <a:rPr lang="en-US" altLang="en-US" sz="1800" dirty="0">
                <a:latin typeface="Arial" charset="0"/>
              </a:rPr>
              <a:t> tomb 240lbs of gold, $7M)</a:t>
            </a:r>
          </a:p>
          <a:p>
            <a:pPr eaLnBrk="1" hangingPunct="1">
              <a:spcBef>
                <a:spcPct val="0"/>
              </a:spcBef>
              <a:buFontTx/>
              <a:buNone/>
            </a:pPr>
            <a:endParaRPr lang="en-US" altLang="en-US" sz="1800" dirty="0">
              <a:latin typeface="Arial" charset="0"/>
            </a:endParaRPr>
          </a:p>
          <a:p>
            <a:pPr eaLnBrk="1" hangingPunct="1">
              <a:spcBef>
                <a:spcPct val="0"/>
              </a:spcBef>
              <a:buFontTx/>
              <a:buNone/>
            </a:pPr>
            <a:r>
              <a:rPr lang="en-US" altLang="en-US" sz="1800" dirty="0">
                <a:latin typeface="Arial" charset="0"/>
              </a:rPr>
              <a:t>560 B.C. The first coins made purely from gold are minted in Lydia, a kingdom of Asia 	Minor.</a:t>
            </a:r>
          </a:p>
          <a:p>
            <a:pPr eaLnBrk="1" hangingPunct="1">
              <a:spcBef>
                <a:spcPct val="0"/>
              </a:spcBef>
              <a:buFontTx/>
              <a:buNone/>
            </a:pPr>
            <a:endParaRPr lang="en-US" altLang="en-US" sz="1800" dirty="0">
              <a:latin typeface="Arial" charset="0"/>
            </a:endParaRPr>
          </a:p>
          <a:p>
            <a:pPr eaLnBrk="1" hangingPunct="1">
              <a:spcBef>
                <a:spcPct val="0"/>
              </a:spcBef>
              <a:buFontTx/>
              <a:buNone/>
            </a:pPr>
            <a:r>
              <a:rPr lang="en-US" altLang="en-US" sz="1800" dirty="0">
                <a:latin typeface="Arial" charset="0"/>
              </a:rPr>
              <a:t>344 B.C. Alexander the Great crosses the Hellespont with 40,000 men, beginning 	one 	of the most extraordinary campaigns in military history sponsored by Gold</a:t>
            </a:r>
          </a:p>
          <a:p>
            <a:pPr eaLnBrk="1" hangingPunct="1">
              <a:spcBef>
                <a:spcPct val="0"/>
              </a:spcBef>
              <a:buFontTx/>
              <a:buNone/>
            </a:pPr>
            <a:endParaRPr lang="en-US" altLang="en-US" sz="1800" dirty="0">
              <a:latin typeface="Arial" charset="0"/>
            </a:endParaRPr>
          </a:p>
          <a:p>
            <a:pPr eaLnBrk="1" hangingPunct="1">
              <a:spcBef>
                <a:spcPct val="0"/>
              </a:spcBef>
              <a:buFontTx/>
              <a:buNone/>
            </a:pPr>
            <a:r>
              <a:rPr lang="en-US" altLang="en-US" sz="1800" dirty="0">
                <a:latin typeface="Arial" charset="0"/>
              </a:rPr>
              <a:t>300 B.C. Greeks and Jews of Alexandria begin to practice alchemy, quest to	turn base 	metals into gold. Reaches its pinnacle late Dark Ages through the Renaissance.</a:t>
            </a:r>
          </a:p>
          <a:p>
            <a:pPr eaLnBrk="1" hangingPunct="1">
              <a:spcBef>
                <a:spcPct val="0"/>
              </a:spcBef>
              <a:buFontTx/>
              <a:buNone/>
            </a:pPr>
            <a:endParaRPr lang="en-US" altLang="en-US" sz="1800" dirty="0">
              <a:latin typeface="Arial" charset="0"/>
            </a:endParaRPr>
          </a:p>
          <a:p>
            <a:pPr eaLnBrk="1" hangingPunct="1">
              <a:spcBef>
                <a:spcPct val="0"/>
              </a:spcBef>
              <a:buFontTx/>
              <a:buNone/>
            </a:pPr>
            <a:r>
              <a:rPr lang="en-US" altLang="en-US" sz="1800" dirty="0">
                <a:latin typeface="Arial" charset="0"/>
              </a:rPr>
              <a:t>58 B.C. After a victorious campaign in Gaul, Julius Caesar brings back enough gold to 	give 200 coins to each of his soldiers and repay all of Rome’s debts.</a:t>
            </a:r>
          </a:p>
          <a:p>
            <a:pPr eaLnBrk="1" hangingPunct="1">
              <a:spcBef>
                <a:spcPct val="0"/>
              </a:spcBef>
              <a:buFontTx/>
              <a:buNone/>
            </a:pPr>
            <a:r>
              <a:rPr lang="en-US" altLang="en-US" sz="1800" dirty="0">
                <a:latin typeface="Arial" charset="0"/>
              </a:rPr>
              <a:t>	(Romans pioneered Amalgamation and Liquation)</a:t>
            </a:r>
          </a:p>
          <a:p>
            <a:pPr eaLnBrk="1" hangingPunct="1">
              <a:spcBef>
                <a:spcPct val="0"/>
              </a:spcBef>
              <a:buFontTx/>
              <a:buNone/>
            </a:pPr>
            <a:endParaRPr lang="en-US" altLang="en-US" sz="1800" dirty="0">
              <a:latin typeface="Arial" charset="0"/>
            </a:endParaRPr>
          </a:p>
          <a:p>
            <a:pPr eaLnBrk="1" hangingPunct="1">
              <a:spcBef>
                <a:spcPct val="0"/>
              </a:spcBef>
              <a:buFontTx/>
              <a:buNone/>
            </a:pPr>
            <a:r>
              <a:rPr lang="en-US" altLang="en-US" sz="1800" dirty="0">
                <a:latin typeface="Arial" charset="0"/>
              </a:rPr>
              <a:t>742 A.D. – 814 A.D. Charlemagne overruns the </a:t>
            </a:r>
            <a:r>
              <a:rPr lang="en-US" altLang="en-US" sz="1800" dirty="0" err="1">
                <a:latin typeface="Arial" charset="0"/>
              </a:rPr>
              <a:t>Avars</a:t>
            </a:r>
            <a:r>
              <a:rPr lang="en-US" altLang="en-US" sz="1800" dirty="0">
                <a:latin typeface="Arial" charset="0"/>
              </a:rPr>
              <a:t> (Russia) and plunders their vast 	quantities of gold, enabling control over much of western Europe</a:t>
            </a:r>
          </a:p>
        </p:txBody>
      </p:sp>
    </p:spTree>
    <p:extLst>
      <p:ext uri="{BB962C8B-B14F-4D97-AF65-F5344CB8AC3E}">
        <p14:creationId xmlns:p14="http://schemas.microsoft.com/office/powerpoint/2010/main" val="130757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26">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626">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62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981200" y="-236538"/>
            <a:ext cx="8229600" cy="1143001"/>
          </a:xfrm>
        </p:spPr>
        <p:txBody>
          <a:bodyPr/>
          <a:lstStyle/>
          <a:p>
            <a:pPr>
              <a:defRPr/>
            </a:pPr>
            <a:r>
              <a:rPr lang="en-US" b="1" dirty="0">
                <a:ea typeface="ＭＳ Ｐゴシック" charset="-128"/>
              </a:rPr>
              <a:t>History of Gold</a:t>
            </a:r>
          </a:p>
        </p:txBody>
      </p:sp>
      <p:sp>
        <p:nvSpPr>
          <p:cNvPr id="27650" name="Content"/>
          <p:cNvSpPr txBox="1">
            <a:spLocks noChangeArrowheads="1"/>
          </p:cNvSpPr>
          <p:nvPr/>
        </p:nvSpPr>
        <p:spPr bwMode="auto">
          <a:xfrm>
            <a:off x="1582738" y="654050"/>
            <a:ext cx="9085262"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eaLnBrk="1" hangingPunct="1">
              <a:spcBef>
                <a:spcPct val="0"/>
              </a:spcBef>
              <a:buFontTx/>
              <a:buNone/>
            </a:pPr>
            <a:r>
              <a:rPr lang="en-US" altLang="en-US" sz="1800" dirty="0">
                <a:latin typeface="Arial" charset="0"/>
              </a:rPr>
              <a:t>1066 A.D. With the Norman conquest, a metallic currency standard is finally re-	established in Great Britain with the introduction of a system of pounds, 	shillings, 	and pence. The pound is literally a pound of sterling silver.</a:t>
            </a:r>
            <a:endParaRPr lang="ro-RO" altLang="en-US" sz="1800" dirty="0">
              <a:latin typeface="Arial" charset="0"/>
            </a:endParaRPr>
          </a:p>
          <a:p>
            <a:pPr eaLnBrk="1" hangingPunct="1">
              <a:spcBef>
                <a:spcPct val="0"/>
              </a:spcBef>
              <a:buFontTx/>
              <a:buNone/>
            </a:pPr>
            <a:endParaRPr lang="en-US" altLang="en-US" sz="1800" dirty="0">
              <a:latin typeface="Arial" charset="0"/>
            </a:endParaRPr>
          </a:p>
          <a:p>
            <a:pPr eaLnBrk="1" hangingPunct="1">
              <a:spcBef>
                <a:spcPct val="0"/>
              </a:spcBef>
              <a:buFontTx/>
              <a:buNone/>
            </a:pPr>
            <a:r>
              <a:rPr lang="en-US" altLang="en-US" sz="1800" dirty="0">
                <a:latin typeface="Arial" charset="0"/>
              </a:rPr>
              <a:t>1511 A.D. King Ferdinand of Spain says to explorers, “Get gold, humanely if you can, 	but all hazards, get gold,” launching massive expeditions to the newly</a:t>
            </a:r>
          </a:p>
          <a:p>
            <a:pPr eaLnBrk="1" hangingPunct="1">
              <a:spcBef>
                <a:spcPct val="0"/>
              </a:spcBef>
              <a:buFontTx/>
              <a:buNone/>
            </a:pPr>
            <a:r>
              <a:rPr lang="en-US" altLang="en-US" sz="1800" dirty="0">
                <a:latin typeface="Arial" charset="0"/>
              </a:rPr>
              <a:t>	discovered lands of the Western Hemisphere.</a:t>
            </a:r>
          </a:p>
          <a:p>
            <a:pPr eaLnBrk="1" hangingPunct="1">
              <a:spcBef>
                <a:spcPct val="0"/>
              </a:spcBef>
              <a:buFontTx/>
              <a:buNone/>
            </a:pPr>
            <a:endParaRPr lang="en-US" altLang="en-US" sz="1800" dirty="0">
              <a:latin typeface="Arial" charset="0"/>
            </a:endParaRPr>
          </a:p>
          <a:p>
            <a:pPr eaLnBrk="1" hangingPunct="1">
              <a:spcBef>
                <a:spcPct val="0"/>
              </a:spcBef>
              <a:buFontTx/>
              <a:buNone/>
            </a:pPr>
            <a:r>
              <a:rPr lang="en-US" altLang="en-US" sz="1800" dirty="0">
                <a:latin typeface="Arial" charset="0"/>
              </a:rPr>
              <a:t>1700 A.D. Gold is discovered in Brazil, which becomes the</a:t>
            </a:r>
          </a:p>
          <a:p>
            <a:pPr eaLnBrk="1" hangingPunct="1">
              <a:spcBef>
                <a:spcPct val="0"/>
              </a:spcBef>
              <a:buFontTx/>
              <a:buNone/>
            </a:pPr>
            <a:r>
              <a:rPr lang="en-US" altLang="en-US" sz="1800" dirty="0">
                <a:latin typeface="Arial" charset="0"/>
              </a:rPr>
              <a:t>	largest producer of gold by 1720, with nearly two thirds of the world’s output.</a:t>
            </a:r>
          </a:p>
          <a:p>
            <a:pPr eaLnBrk="1" hangingPunct="1">
              <a:spcBef>
                <a:spcPct val="0"/>
              </a:spcBef>
              <a:buFontTx/>
              <a:buNone/>
            </a:pPr>
            <a:endParaRPr lang="en-US" altLang="en-US" sz="1800" dirty="0">
              <a:latin typeface="Arial" charset="0"/>
            </a:endParaRPr>
          </a:p>
          <a:p>
            <a:pPr eaLnBrk="1" hangingPunct="1">
              <a:spcBef>
                <a:spcPct val="0"/>
              </a:spcBef>
              <a:buFontTx/>
              <a:buNone/>
            </a:pPr>
            <a:r>
              <a:rPr lang="en-US" altLang="en-US" sz="1800" dirty="0">
                <a:latin typeface="Arial" charset="0"/>
              </a:rPr>
              <a:t>1799 A.D. A 17-pound gold nugget is found in Cabarrus County, North Carolina, the first 	documented gold discovery in the United States.</a:t>
            </a:r>
          </a:p>
          <a:p>
            <a:pPr eaLnBrk="1" hangingPunct="1">
              <a:spcBef>
                <a:spcPct val="0"/>
              </a:spcBef>
              <a:buFontTx/>
              <a:buNone/>
            </a:pPr>
            <a:endParaRPr lang="en-US" altLang="en-US" sz="1800" dirty="0">
              <a:latin typeface="Arial" charset="0"/>
            </a:endParaRPr>
          </a:p>
          <a:p>
            <a:pPr eaLnBrk="1" hangingPunct="1">
              <a:spcBef>
                <a:spcPct val="0"/>
              </a:spcBef>
              <a:buFontTx/>
              <a:buNone/>
            </a:pPr>
            <a:r>
              <a:rPr lang="en-US" altLang="en-US" sz="1800" dirty="0">
                <a:latin typeface="Arial" charset="0"/>
              </a:rPr>
              <a:t>1803 A.D. Gold is discovered at Little Meadow Creek, North Carolina, sparking the first 	U.S. gold rush</a:t>
            </a:r>
          </a:p>
          <a:p>
            <a:pPr eaLnBrk="1" hangingPunct="1">
              <a:spcBef>
                <a:spcPct val="0"/>
              </a:spcBef>
              <a:buFontTx/>
              <a:buNone/>
            </a:pPr>
            <a:endParaRPr lang="en-US" altLang="en-US" sz="1800" dirty="0">
              <a:latin typeface="Arial" charset="0"/>
            </a:endParaRPr>
          </a:p>
          <a:p>
            <a:pPr eaLnBrk="1" hangingPunct="1">
              <a:spcBef>
                <a:spcPct val="0"/>
              </a:spcBef>
              <a:buFontTx/>
              <a:buNone/>
            </a:pPr>
            <a:r>
              <a:rPr lang="en-US" altLang="en-US" sz="1800" dirty="0">
                <a:latin typeface="Arial" charset="0"/>
              </a:rPr>
              <a:t>1848 A.D. John Marshall finds flakes of gold while building a sawmill for John Sutter 	near Sacramento, California, triggering the California Gold Rush and hastening</a:t>
            </a:r>
          </a:p>
          <a:p>
            <a:pPr eaLnBrk="1" hangingPunct="1">
              <a:spcBef>
                <a:spcPct val="0"/>
              </a:spcBef>
              <a:buFontTx/>
              <a:buNone/>
            </a:pPr>
            <a:r>
              <a:rPr lang="en-US" altLang="en-US" sz="1800" dirty="0">
                <a:latin typeface="Arial" charset="0"/>
              </a:rPr>
              <a:t>	the settlement of the American West.</a:t>
            </a:r>
          </a:p>
          <a:p>
            <a:pPr eaLnBrk="1" hangingPunct="1">
              <a:spcBef>
                <a:spcPct val="0"/>
              </a:spcBef>
              <a:buFontTx/>
              <a:buNone/>
            </a:pPr>
            <a:endParaRPr lang="en-US" altLang="en-US" sz="1800" dirty="0">
              <a:latin typeface="Arial" charset="0"/>
            </a:endParaRPr>
          </a:p>
          <a:p>
            <a:pPr eaLnBrk="1" hangingPunct="1">
              <a:spcBef>
                <a:spcPct val="0"/>
              </a:spcBef>
              <a:buFontTx/>
              <a:buNone/>
            </a:pPr>
            <a:endParaRPr lang="en-US" altLang="en-US" sz="18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65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50">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50">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65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981200" y="-195263"/>
            <a:ext cx="8229600" cy="1143001"/>
          </a:xfrm>
        </p:spPr>
        <p:txBody>
          <a:bodyPr/>
          <a:lstStyle/>
          <a:p>
            <a:pPr>
              <a:defRPr/>
            </a:pPr>
            <a:r>
              <a:rPr lang="en-US" b="1" dirty="0">
                <a:ea typeface="ＭＳ Ｐゴシック" charset="-128"/>
              </a:rPr>
              <a:t>History of Gold</a:t>
            </a:r>
          </a:p>
        </p:txBody>
      </p:sp>
      <p:sp>
        <p:nvSpPr>
          <p:cNvPr id="28674" name="Content"/>
          <p:cNvSpPr txBox="1">
            <a:spLocks noChangeArrowheads="1"/>
          </p:cNvSpPr>
          <p:nvPr/>
        </p:nvSpPr>
        <p:spPr bwMode="auto">
          <a:xfrm>
            <a:off x="1981200" y="658814"/>
            <a:ext cx="88900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eaLnBrk="1" hangingPunct="1">
              <a:spcBef>
                <a:spcPct val="0"/>
              </a:spcBef>
              <a:buFontTx/>
              <a:buNone/>
            </a:pPr>
            <a:endParaRPr lang="en-US" altLang="en-US" sz="1800" dirty="0">
              <a:latin typeface="Arial" charset="0"/>
            </a:endParaRPr>
          </a:p>
          <a:p>
            <a:pPr eaLnBrk="1" hangingPunct="1">
              <a:spcBef>
                <a:spcPct val="0"/>
              </a:spcBef>
              <a:buFontTx/>
              <a:buNone/>
            </a:pPr>
            <a:r>
              <a:rPr lang="en-US" altLang="en-US" sz="1800" dirty="0">
                <a:latin typeface="Arial" charset="0"/>
              </a:rPr>
              <a:t>1850 A.D. Edward </a:t>
            </a:r>
            <a:r>
              <a:rPr lang="en-US" altLang="en-US" sz="1800" dirty="0" err="1">
                <a:latin typeface="Arial" charset="0"/>
              </a:rPr>
              <a:t>Hammong</a:t>
            </a:r>
            <a:r>
              <a:rPr lang="en-US" altLang="en-US" sz="1800" dirty="0">
                <a:latin typeface="Arial" charset="0"/>
              </a:rPr>
              <a:t> </a:t>
            </a:r>
            <a:r>
              <a:rPr lang="en-US" altLang="en-US" sz="1800" dirty="0" err="1">
                <a:latin typeface="Arial" charset="0"/>
              </a:rPr>
              <a:t>Hargraves</a:t>
            </a:r>
            <a:r>
              <a:rPr lang="en-US" altLang="en-US" sz="1800" dirty="0">
                <a:latin typeface="Arial" charset="0"/>
              </a:rPr>
              <a:t>, returning to Australia from California, 	predicts he will find gold in his home country in one week. He discovered gold in</a:t>
            </a:r>
          </a:p>
          <a:p>
            <a:pPr eaLnBrk="1" hangingPunct="1">
              <a:spcBef>
                <a:spcPct val="0"/>
              </a:spcBef>
              <a:buFontTx/>
              <a:buNone/>
            </a:pPr>
            <a:r>
              <a:rPr lang="en-US" altLang="en-US" sz="1800" dirty="0">
                <a:latin typeface="Arial" charset="0"/>
              </a:rPr>
              <a:t>	New South Wales within one week of landing.</a:t>
            </a:r>
          </a:p>
          <a:p>
            <a:pPr eaLnBrk="1" hangingPunct="1">
              <a:spcBef>
                <a:spcPct val="0"/>
              </a:spcBef>
              <a:buFontTx/>
              <a:buNone/>
            </a:pPr>
            <a:endParaRPr lang="en-US" altLang="en-US" sz="1800" dirty="0">
              <a:latin typeface="Arial" charset="0"/>
            </a:endParaRPr>
          </a:p>
          <a:p>
            <a:pPr eaLnBrk="1" hangingPunct="1">
              <a:spcBef>
                <a:spcPct val="0"/>
              </a:spcBef>
              <a:buFontTx/>
              <a:buNone/>
            </a:pPr>
            <a:r>
              <a:rPr lang="en-US" altLang="en-US" sz="1800" dirty="0">
                <a:latin typeface="Arial" charset="0"/>
              </a:rPr>
              <a:t>1857 USS Central America sinks, 30,000 </a:t>
            </a:r>
            <a:r>
              <a:rPr lang="en-US" altLang="en-US" sz="1800" dirty="0" err="1">
                <a:latin typeface="Arial" charset="0"/>
              </a:rPr>
              <a:t>lbs</a:t>
            </a:r>
            <a:r>
              <a:rPr lang="en-US" altLang="en-US" sz="1800" dirty="0">
                <a:latin typeface="Arial" charset="0"/>
              </a:rPr>
              <a:t> of gold lost off North Carolina</a:t>
            </a:r>
          </a:p>
          <a:p>
            <a:pPr eaLnBrk="1" hangingPunct="1">
              <a:spcBef>
                <a:spcPct val="0"/>
              </a:spcBef>
              <a:buFontTx/>
              <a:buNone/>
            </a:pPr>
            <a:r>
              <a:rPr lang="en-US" altLang="en-US" sz="1800" dirty="0">
                <a:latin typeface="Arial" charset="0"/>
              </a:rPr>
              <a:t>		(Ship of Gold in a Deep Blue Sea)</a:t>
            </a:r>
          </a:p>
          <a:p>
            <a:pPr eaLnBrk="1" hangingPunct="1">
              <a:spcBef>
                <a:spcPct val="0"/>
              </a:spcBef>
              <a:buFontTx/>
              <a:buNone/>
            </a:pPr>
            <a:endParaRPr lang="en-US" altLang="en-US" sz="1800" dirty="0">
              <a:latin typeface="Arial" charset="0"/>
            </a:endParaRPr>
          </a:p>
          <a:p>
            <a:pPr eaLnBrk="1" hangingPunct="1">
              <a:spcBef>
                <a:spcPct val="0"/>
              </a:spcBef>
              <a:buFontTx/>
              <a:buNone/>
            </a:pPr>
            <a:r>
              <a:rPr lang="en-US" altLang="en-US" sz="1800" dirty="0">
                <a:latin typeface="Arial" charset="0"/>
              </a:rPr>
              <a:t>1859 A.D. Comstock lode of gold and silver is struck in Nevada.</a:t>
            </a:r>
          </a:p>
          <a:p>
            <a:pPr eaLnBrk="1" hangingPunct="1">
              <a:spcBef>
                <a:spcPct val="0"/>
              </a:spcBef>
              <a:buFontTx/>
              <a:buNone/>
            </a:pPr>
            <a:endParaRPr lang="en-US" altLang="en-US" sz="1800" dirty="0">
              <a:latin typeface="Arial" charset="0"/>
            </a:endParaRPr>
          </a:p>
          <a:p>
            <a:pPr eaLnBrk="1" hangingPunct="1">
              <a:spcBef>
                <a:spcPct val="0"/>
              </a:spcBef>
              <a:buFontTx/>
              <a:buNone/>
            </a:pPr>
            <a:r>
              <a:rPr lang="en-US" altLang="en-US" sz="1800" dirty="0">
                <a:latin typeface="Arial" charset="0"/>
              </a:rPr>
              <a:t>1868 A.D. George Harrison, while digging up stones to build a house, discovers gold 	in South Africa – since then, the source of nearly 40% of all gold ever mined.</a:t>
            </a:r>
          </a:p>
          <a:p>
            <a:pPr eaLnBrk="1" hangingPunct="1">
              <a:spcBef>
                <a:spcPct val="0"/>
              </a:spcBef>
              <a:buFontTx/>
              <a:buNone/>
            </a:pPr>
            <a:endParaRPr lang="en-US" altLang="en-US" sz="1800" dirty="0">
              <a:latin typeface="Arial" charset="0"/>
            </a:endParaRPr>
          </a:p>
          <a:p>
            <a:pPr eaLnBrk="1" hangingPunct="1">
              <a:spcBef>
                <a:spcPct val="0"/>
              </a:spcBef>
              <a:buFontTx/>
              <a:buNone/>
            </a:pPr>
            <a:r>
              <a:rPr lang="en-US" altLang="en-US" sz="1800" dirty="0">
                <a:latin typeface="Arial" charset="0"/>
              </a:rPr>
              <a:t>1898 A.D. Two prospectors discover gold while fishing in Klondike, Alaska, spawning 	the last gold rush of the century.</a:t>
            </a:r>
          </a:p>
          <a:p>
            <a:pPr eaLnBrk="1" hangingPunct="1">
              <a:spcBef>
                <a:spcPct val="0"/>
              </a:spcBef>
              <a:buFontTx/>
              <a:buNone/>
            </a:pPr>
            <a:endParaRPr lang="en-US" altLang="en-US" sz="1800" dirty="0">
              <a:latin typeface="Arial" charset="0"/>
            </a:endParaRPr>
          </a:p>
          <a:p>
            <a:pPr eaLnBrk="1" hangingPunct="1">
              <a:spcBef>
                <a:spcPct val="0"/>
              </a:spcBef>
              <a:buFontTx/>
              <a:buNone/>
            </a:pPr>
            <a:r>
              <a:rPr lang="en-US" altLang="en-US" sz="1800" dirty="0">
                <a:latin typeface="Arial" charset="0"/>
              </a:rPr>
              <a:t>1903 A.D. The Engelhard Corporation introduces an organic medium to print gold on 	surfaces. First used for decoration, the medium becomes the foundation for</a:t>
            </a:r>
          </a:p>
          <a:p>
            <a:pPr eaLnBrk="1" hangingPunct="1">
              <a:spcBef>
                <a:spcPct val="0"/>
              </a:spcBef>
              <a:buFontTx/>
              <a:buNone/>
            </a:pPr>
            <a:r>
              <a:rPr lang="en-US" altLang="en-US" sz="1800" dirty="0">
                <a:latin typeface="Arial" charset="0"/>
              </a:rPr>
              <a:t>	microcircuit printing technology</a:t>
            </a:r>
          </a:p>
          <a:p>
            <a:pPr eaLnBrk="1" hangingPunct="1">
              <a:spcBef>
                <a:spcPct val="0"/>
              </a:spcBef>
              <a:buFontTx/>
              <a:buNone/>
            </a:pPr>
            <a:r>
              <a:rPr lang="en-US" altLang="en-US" sz="1800" dirty="0">
                <a:latin typeface="Arial" charset="0"/>
              </a:rPr>
              <a:t>.</a:t>
            </a:r>
          </a:p>
          <a:p>
            <a:pPr eaLnBrk="1" hangingPunct="1">
              <a:spcBef>
                <a:spcPct val="0"/>
              </a:spcBef>
              <a:buFontTx/>
              <a:buNone/>
            </a:pPr>
            <a:r>
              <a:rPr lang="en-US" altLang="en-US" sz="1800" dirty="0">
                <a:latin typeface="Arial" charset="0"/>
              </a:rPr>
              <a:t>1933 A.D. To alleviate the banking panic, President Franklin D. Roosevelt prohibits private holdings of all gold coins, bullion, and certificates.</a:t>
            </a:r>
          </a:p>
          <a:p>
            <a:pPr eaLnBrk="1" hangingPunct="1">
              <a:spcBef>
                <a:spcPct val="0"/>
              </a:spcBef>
              <a:buFontTx/>
              <a:buNone/>
            </a:pPr>
            <a:endParaRPr lang="en-US" altLang="en-US" sz="1800" dirty="0">
              <a:latin typeface="Arial" charset="0"/>
            </a:endParaRPr>
          </a:p>
          <a:p>
            <a:pPr eaLnBrk="1" hangingPunct="1">
              <a:spcBef>
                <a:spcPct val="0"/>
              </a:spcBef>
              <a:buFontTx/>
              <a:buNone/>
            </a:pPr>
            <a:endParaRPr lang="en-US" altLang="en-US" sz="18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67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4">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674">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674">
                                            <p:txEl>
                                              <p:pRg st="14" end="1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867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981200" y="0"/>
            <a:ext cx="8229600" cy="1143001"/>
          </a:xfrm>
        </p:spPr>
        <p:txBody>
          <a:bodyPr/>
          <a:lstStyle/>
          <a:p>
            <a:pPr>
              <a:defRPr/>
            </a:pPr>
            <a:r>
              <a:rPr lang="en-US" b="1" dirty="0">
                <a:ea typeface="ＭＳ Ｐゴシック" charset="-128"/>
              </a:rPr>
              <a:t>History of Gold</a:t>
            </a:r>
          </a:p>
        </p:txBody>
      </p:sp>
      <p:sp>
        <p:nvSpPr>
          <p:cNvPr id="29699" name="Content"/>
          <p:cNvSpPr txBox="1">
            <a:spLocks noChangeArrowheads="1"/>
          </p:cNvSpPr>
          <p:nvPr/>
        </p:nvSpPr>
        <p:spPr bwMode="auto">
          <a:xfrm>
            <a:off x="1524000" y="971324"/>
            <a:ext cx="914400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eaLnBrk="1" hangingPunct="1">
              <a:spcBef>
                <a:spcPct val="0"/>
              </a:spcBef>
              <a:buFontTx/>
              <a:buNone/>
            </a:pPr>
            <a:endParaRPr lang="en-US" altLang="en-US" sz="1800" dirty="0">
              <a:latin typeface="Arial" charset="0"/>
            </a:endParaRPr>
          </a:p>
          <a:p>
            <a:pPr eaLnBrk="1" hangingPunct="1">
              <a:spcBef>
                <a:spcPct val="0"/>
              </a:spcBef>
              <a:buFontTx/>
              <a:buNone/>
            </a:pPr>
            <a:r>
              <a:rPr lang="en-US" altLang="en-US" sz="1800" dirty="0">
                <a:latin typeface="Arial" charset="0"/>
              </a:rPr>
              <a:t>1935 A.D. Western Electric Alloy #1 (69% gold, 25% silver, and 6% platinum) finds universal use in all switching contacts for AT&amp;T telecommunications equipment.</a:t>
            </a:r>
          </a:p>
          <a:p>
            <a:pPr eaLnBrk="1" hangingPunct="1">
              <a:spcBef>
                <a:spcPct val="0"/>
              </a:spcBef>
              <a:buFontTx/>
              <a:buNone/>
            </a:pPr>
            <a:endParaRPr lang="en-US" altLang="en-US" sz="1800" dirty="0">
              <a:latin typeface="Arial" charset="0"/>
            </a:endParaRPr>
          </a:p>
          <a:p>
            <a:pPr eaLnBrk="1" hangingPunct="1">
              <a:spcBef>
                <a:spcPct val="0"/>
              </a:spcBef>
              <a:buFontTx/>
              <a:buNone/>
            </a:pPr>
            <a:r>
              <a:rPr lang="en-US" altLang="en-US" sz="1800" dirty="0">
                <a:latin typeface="Arial" charset="0"/>
              </a:rPr>
              <a:t>1940 </a:t>
            </a:r>
            <a:r>
              <a:rPr lang="en-US" altLang="en-US" sz="1800" dirty="0" err="1">
                <a:latin typeface="Arial" charset="0"/>
              </a:rPr>
              <a:t>Niels</a:t>
            </a:r>
            <a:r>
              <a:rPr lang="en-US" altLang="en-US" sz="1800" dirty="0">
                <a:latin typeface="Arial" charset="0"/>
              </a:rPr>
              <a:t> Bohr Nobel Prize and the Nazi’s</a:t>
            </a:r>
          </a:p>
          <a:p>
            <a:pPr eaLnBrk="1" hangingPunct="1">
              <a:spcBef>
                <a:spcPct val="0"/>
              </a:spcBef>
              <a:buFontTx/>
              <a:buNone/>
            </a:pPr>
            <a:endParaRPr lang="en-US" altLang="en-US" sz="1800" dirty="0">
              <a:latin typeface="Arial" charset="0"/>
            </a:endParaRPr>
          </a:p>
          <a:p>
            <a:pPr eaLnBrk="1" hangingPunct="1">
              <a:spcBef>
                <a:spcPct val="0"/>
              </a:spcBef>
              <a:buFontTx/>
              <a:buNone/>
            </a:pPr>
            <a:r>
              <a:rPr lang="en-US" altLang="en-US" sz="1800" dirty="0">
                <a:latin typeface="Arial" charset="0"/>
              </a:rPr>
              <a:t>1974 Americans permitted to own gold again</a:t>
            </a:r>
          </a:p>
          <a:p>
            <a:pPr eaLnBrk="1" hangingPunct="1">
              <a:spcBef>
                <a:spcPct val="0"/>
              </a:spcBef>
              <a:buFontTx/>
              <a:buNone/>
            </a:pPr>
            <a:endParaRPr lang="en-US" altLang="en-US" sz="1800" dirty="0">
              <a:latin typeface="Arial" charset="0"/>
            </a:endParaRPr>
          </a:p>
          <a:p>
            <a:pPr eaLnBrk="1" hangingPunct="1">
              <a:spcBef>
                <a:spcPct val="0"/>
              </a:spcBef>
              <a:buFontTx/>
              <a:buNone/>
            </a:pPr>
            <a:r>
              <a:rPr lang="en-US" altLang="en-US" sz="1800" dirty="0">
                <a:latin typeface="Arial" charset="0"/>
              </a:rPr>
              <a:t>1988 USS Central America discovered by Tommy Thompson. 5% recovered</a:t>
            </a:r>
          </a:p>
          <a:p>
            <a:pPr eaLnBrk="1" hangingPunct="1">
              <a:spcBef>
                <a:spcPct val="0"/>
              </a:spcBef>
              <a:buFontTx/>
              <a:buNone/>
            </a:pPr>
            <a:endParaRPr lang="en-US" altLang="en-US" sz="1800" dirty="0"/>
          </a:p>
          <a:p>
            <a:pPr eaLnBrk="1" hangingPunct="1">
              <a:spcBef>
                <a:spcPct val="0"/>
              </a:spcBef>
              <a:buFontTx/>
              <a:buNone/>
            </a:pPr>
            <a:r>
              <a:rPr lang="en-US" altLang="en-US" sz="1800" dirty="0">
                <a:latin typeface="Arial" charset="0"/>
                <a:ea typeface="Arial" charset="0"/>
                <a:cs typeface="Arial" charset="0"/>
              </a:rPr>
              <a:t>2012 Tommy Thompson goes into hiding to avoid paying his investors</a:t>
            </a:r>
          </a:p>
          <a:p>
            <a:pPr eaLnBrk="1" hangingPunct="1">
              <a:spcBef>
                <a:spcPct val="0"/>
              </a:spcBef>
              <a:buFontTx/>
              <a:buNone/>
            </a:pPr>
            <a:endParaRPr lang="en-US" altLang="en-US" sz="1800" dirty="0">
              <a:latin typeface="Arial" charset="0"/>
              <a:ea typeface="Arial" charset="0"/>
              <a:cs typeface="Arial" charset="0"/>
            </a:endParaRPr>
          </a:p>
          <a:p>
            <a:pPr eaLnBrk="1" hangingPunct="1">
              <a:spcBef>
                <a:spcPct val="0"/>
              </a:spcBef>
              <a:buFontTx/>
              <a:buNone/>
            </a:pPr>
            <a:r>
              <a:rPr lang="en-US" altLang="en-US" sz="1800" dirty="0">
                <a:latin typeface="Arial" charset="0"/>
                <a:ea typeface="Arial" charset="0"/>
                <a:cs typeface="Arial" charset="0"/>
              </a:rPr>
              <a:t>2015 Tommy Thompson found and prosecuted</a:t>
            </a:r>
          </a:p>
          <a:p>
            <a:pPr eaLnBrk="1" hangingPunct="1">
              <a:spcBef>
                <a:spcPct val="0"/>
              </a:spcBef>
              <a:buFontTx/>
              <a:buNone/>
            </a:pPr>
            <a:endParaRPr lang="en-US" altLang="en-US" sz="1800" dirty="0">
              <a:latin typeface="Arial" charset="0"/>
              <a:ea typeface="Arial" charset="0"/>
              <a:cs typeface="Arial" charset="0"/>
            </a:endParaRPr>
          </a:p>
          <a:p>
            <a:pPr eaLnBrk="1" hangingPunct="1">
              <a:spcBef>
                <a:spcPct val="0"/>
              </a:spcBef>
              <a:buFontTx/>
              <a:buNone/>
            </a:pPr>
            <a:r>
              <a:rPr lang="en-US" altLang="en-US" sz="1800" dirty="0">
                <a:latin typeface="Arial" charset="0"/>
                <a:ea typeface="Arial" charset="0"/>
                <a:cs typeface="Arial" charset="0"/>
              </a:rPr>
              <a:t>To date only about 1/5 of the 0.5 Billion dollars in gold on the ship has been recovered</a:t>
            </a:r>
          </a:p>
          <a:p>
            <a:pPr eaLnBrk="1" hangingPunct="1">
              <a:spcBef>
                <a:spcPct val="0"/>
              </a:spcBef>
              <a:buFontTx/>
              <a:buNone/>
            </a:pPr>
            <a:endParaRPr lang="en-US" altLang="en-US" sz="1800" dirty="0"/>
          </a:p>
          <a:p>
            <a:pPr>
              <a:spcBef>
                <a:spcPct val="0"/>
              </a:spcBef>
              <a:buFontTx/>
              <a:buNone/>
            </a:pPr>
            <a:r>
              <a:rPr lang="en-US" altLang="en-US" sz="2000" b="1" dirty="0"/>
              <a:t>Total gold found to date a single cube 20 meters on a side (174,100 tons)</a:t>
            </a:r>
          </a:p>
          <a:p>
            <a:pPr>
              <a:spcBef>
                <a:spcPct val="0"/>
              </a:spcBef>
              <a:buFontTx/>
              <a:buNone/>
            </a:pPr>
            <a:endParaRPr lang="en-US" altLang="en-US" sz="2000" b="1" dirty="0"/>
          </a:p>
          <a:p>
            <a:pPr>
              <a:spcBef>
                <a:spcPct val="0"/>
              </a:spcBef>
              <a:buFontTx/>
              <a:buNone/>
            </a:pPr>
            <a:r>
              <a:rPr lang="en-US" altLang="en-US" sz="2000" b="1" dirty="0"/>
              <a:t>All of it from meteors why?</a:t>
            </a:r>
          </a:p>
          <a:p>
            <a:pPr eaLnBrk="1" hangingPunct="1">
              <a:spcBef>
                <a:spcPct val="0"/>
              </a:spcBef>
              <a:buFontTx/>
              <a:buNone/>
            </a:pPr>
            <a:endParaRPr lang="en-US" altLang="en-US" sz="18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699">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699">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699">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699">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699">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p:txBody>
          <a:bodyPr wrap="square" numCol="1" anchorCtr="0" compatLnSpc="1">
            <a:prstTxWarp prst="textNoShape">
              <a:avLst/>
            </a:prstTxWarp>
          </a:bodyPr>
          <a:lstStyle/>
          <a:p>
            <a:pPr eaLnBrk="1" hangingPunct="1">
              <a:defRPr/>
            </a:pPr>
            <a:r>
              <a:rPr lang="en-US" b="1" dirty="0">
                <a:latin typeface="Optima"/>
                <a:ea typeface="ＭＳ Ｐゴシック" charset="-128"/>
                <a:cs typeface="+mj-cs"/>
              </a:rPr>
              <a:t>Modern Sources of Gold</a:t>
            </a:r>
          </a:p>
        </p:txBody>
      </p:sp>
      <p:pic>
        <p:nvPicPr>
          <p:cNvPr id="30721" name="Picture" descr="Map showing the locations of gold m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912" y="1412876"/>
            <a:ext cx="9115426"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Content"/>
          <p:cNvSpPr>
            <a:spLocks noChangeArrowheads="1"/>
          </p:cNvSpPr>
          <p:nvPr/>
        </p:nvSpPr>
        <p:spPr bwMode="auto">
          <a:xfrm>
            <a:off x="2185988" y="5646738"/>
            <a:ext cx="80248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eaLnBrk="1" hangingPunct="1">
              <a:spcBef>
                <a:spcPct val="0"/>
              </a:spcBef>
              <a:buFontTx/>
              <a:buNone/>
            </a:pPr>
            <a:r>
              <a:rPr lang="en-US" altLang="en-US" sz="1800" dirty="0"/>
              <a:t>This </a:t>
            </a:r>
            <a:r>
              <a:rPr lang="en-US" altLang="en-US" sz="1800" dirty="0">
                <a:hlinkClick r:id="rId3" tooltip="en:User:Anwar saadat/bubble maps (FAQ)"/>
              </a:rPr>
              <a:t>bubble map</a:t>
            </a:r>
            <a:r>
              <a:rPr lang="en-US" altLang="en-US" sz="1800" dirty="0"/>
              <a:t> shows the global distribution of mined output of gold in 2005 as a percentage of the </a:t>
            </a:r>
            <a:r>
              <a:rPr lang="en-US" altLang="en-US" sz="1800" dirty="0" err="1"/>
              <a:t>the</a:t>
            </a:r>
            <a:r>
              <a:rPr lang="en-US" altLang="en-US" sz="1800" dirty="0"/>
              <a:t> top producer (South Africa - 294 </a:t>
            </a:r>
            <a:r>
              <a:rPr lang="en-US" altLang="en-US" sz="1800" dirty="0" err="1"/>
              <a:t>tonnes</a:t>
            </a:r>
            <a:r>
              <a:rPr lang="en-US" altLang="en-US" sz="1800" dirty="0"/>
              <a:t>). </a:t>
            </a:r>
          </a:p>
        </p:txBody>
      </p:sp>
      <p:sp>
        <p:nvSpPr>
          <p:cNvPr id="7" name="URL">
            <a:extLst>
              <a:ext uri="{FF2B5EF4-FFF2-40B4-BE49-F238E27FC236}">
                <a16:creationId xmlns:a16="http://schemas.microsoft.com/office/drawing/2014/main" id="{5A4559D1-5BDD-462B-BB94-8A2A0D020459}"/>
              </a:ext>
            </a:extLst>
          </p:cNvPr>
          <p:cNvSpPr txBox="1"/>
          <p:nvPr/>
        </p:nvSpPr>
        <p:spPr>
          <a:xfrm>
            <a:off x="7161440" y="6529606"/>
            <a:ext cx="6098720" cy="307777"/>
          </a:xfrm>
          <a:prstGeom prst="rect">
            <a:avLst/>
          </a:prstGeom>
          <a:noFill/>
        </p:spPr>
        <p:txBody>
          <a:bodyPr wrap="square">
            <a:spAutoFit/>
          </a:bodyPr>
          <a:lstStyle/>
          <a:p>
            <a:pPr eaLnBrk="1" hangingPunct="1">
              <a:spcBef>
                <a:spcPct val="0"/>
              </a:spcBef>
              <a:buFontTx/>
              <a:buNone/>
            </a:pPr>
            <a:r>
              <a:rPr lang="en-US" altLang="en-US" sz="1400" dirty="0">
                <a:hlinkClick r:id="rId4"/>
              </a:rPr>
              <a:t>http://www.bgs.ac.uk/mineralsuk/commodity/world/home.html</a:t>
            </a:r>
            <a:r>
              <a:rPr lang="en-US" altLang="en-US" sz="1400"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2133600" y="0"/>
            <a:ext cx="8229600" cy="1143000"/>
          </a:xfrm>
          <a:prstGeom prst="rect">
            <a:avLst/>
          </a:prstGeom>
        </p:spPr>
        <p:txBody>
          <a:bodyPr anchor="ctr">
            <a:normAutofit/>
          </a:bodyPr>
          <a:lstStyle/>
          <a:p>
            <a:pPr algn="ctr" eaLnBrk="1" hangingPunct="1">
              <a:defRPr/>
            </a:pPr>
            <a:r>
              <a:rPr lang="en-US" sz="3600" b="1" cap="small" dirty="0">
                <a:latin typeface="Optima"/>
                <a:cs typeface="+mj-cs"/>
              </a:rPr>
              <a:t>Modern Uses of Gold</a:t>
            </a:r>
          </a:p>
        </p:txBody>
      </p:sp>
      <p:sp>
        <p:nvSpPr>
          <p:cNvPr id="31747" name="Content"/>
          <p:cNvSpPr txBox="1">
            <a:spLocks/>
          </p:cNvSpPr>
          <p:nvPr/>
        </p:nvSpPr>
        <p:spPr bwMode="auto">
          <a:xfrm>
            <a:off x="1884364" y="922338"/>
            <a:ext cx="8478837" cy="551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eaLnBrk="1" hangingPunct="1"/>
            <a:r>
              <a:rPr lang="en-US" altLang="en-US" sz="2400"/>
              <a:t>Most all of the uses of gold can be tied to its lack of chemical reactivity.</a:t>
            </a:r>
          </a:p>
          <a:p>
            <a:pPr eaLnBrk="1" hangingPunct="1"/>
            <a:r>
              <a:rPr lang="en-US" altLang="en-US" sz="2400"/>
              <a:t>Gold was also considered a currency standard.</a:t>
            </a:r>
          </a:p>
          <a:p>
            <a:pPr lvl="1" eaLnBrk="1" hangingPunct="1">
              <a:buFont typeface="Arial" charset="0"/>
              <a:buChar char="•"/>
            </a:pPr>
            <a:r>
              <a:rPr lang="en-US" altLang="en-US" sz="2400"/>
              <a:t>Left that around WW-I too much debt</a:t>
            </a:r>
          </a:p>
          <a:p>
            <a:pPr eaLnBrk="1" hangingPunct="1"/>
            <a:r>
              <a:rPr lang="en-US" altLang="en-US" sz="2400"/>
              <a:t>The primary use of gold is for jewelry and awards. </a:t>
            </a:r>
          </a:p>
          <a:p>
            <a:pPr eaLnBrk="1" hangingPunct="1"/>
            <a:r>
              <a:rPr lang="en-US" altLang="en-US" sz="2400"/>
              <a:t>Gold is used in the dental industry.</a:t>
            </a:r>
          </a:p>
          <a:p>
            <a:pPr eaLnBrk="1" hangingPunct="1"/>
            <a:r>
              <a:rPr lang="en-US" altLang="en-US" sz="2400"/>
              <a:t>The conductivity and stability of gold make it useful in the microelectronics industry.</a:t>
            </a:r>
          </a:p>
          <a:p>
            <a:pPr eaLnBrk="1" hangingPunct="1"/>
            <a:r>
              <a:rPr lang="en-US" altLang="en-US" sz="2400"/>
              <a:t>Gold leaf is applied for decorative purposes (furniture, dishes, architecture).</a:t>
            </a:r>
          </a:p>
          <a:p>
            <a:pPr eaLnBrk="1" hangingPunct="1"/>
            <a:r>
              <a:rPr lang="en-US" altLang="en-US" sz="2400"/>
              <a:t>Gold particles used for intense red coloring in glass</a:t>
            </a:r>
          </a:p>
          <a:p>
            <a:pPr eaLnBrk="1" hangingPunct="1"/>
            <a:r>
              <a:rPr lang="en-US" altLang="en-US" sz="2400"/>
              <a:t>Gold is a great reflector (face shields) and used in cockpits for deicing (so thin)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descr="Pie graph showing &quot;Uses of Gold in 2005,&quot; (Data from DB Global Markets Research, GFMS). Jewelry 67%. Electronics 7%. Bar Hoarding 6%. Net Producer Hedging 3%. Coins 3%. Dentistry 2%. Other Industrial Uses 2%.  Medals 2%. Implied Investmen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1" y="289152"/>
            <a:ext cx="5999163" cy="608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URL"/>
          <p:cNvSpPr>
            <a:spLocks noChangeArrowheads="1"/>
          </p:cNvSpPr>
          <p:nvPr/>
        </p:nvSpPr>
        <p:spPr bwMode="auto">
          <a:xfrm>
            <a:off x="7483929" y="6499197"/>
            <a:ext cx="52371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eaLnBrk="1" hangingPunct="1">
              <a:spcBef>
                <a:spcPct val="0"/>
              </a:spcBef>
              <a:buFontTx/>
              <a:buNone/>
            </a:pPr>
            <a:r>
              <a:rPr lang="en-US" altLang="en-US" sz="1400" dirty="0">
                <a:latin typeface="Arial" charset="0"/>
                <a:hlinkClick r:id="rId4"/>
              </a:rPr>
              <a:t>http://dollardaze.org/blog/pages/00063/GoldUses2005.gif</a:t>
            </a:r>
            <a:r>
              <a:rPr lang="en-US" altLang="en-US" sz="1400" dirty="0">
                <a:latin typeface="Arial"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2133600" y="0"/>
            <a:ext cx="8229600" cy="1143000"/>
          </a:xfrm>
          <a:prstGeom prst="rect">
            <a:avLst/>
          </a:prstGeom>
        </p:spPr>
        <p:txBody>
          <a:bodyPr anchor="ctr">
            <a:normAutofit/>
          </a:bodyPr>
          <a:lstStyle/>
          <a:p>
            <a:pPr algn="ctr" eaLnBrk="1" hangingPunct="1">
              <a:defRPr/>
            </a:pPr>
            <a:r>
              <a:rPr lang="en-US" sz="3600" b="1" cap="small" dirty="0">
                <a:latin typeface="Optima"/>
                <a:cs typeface="+mj-cs"/>
              </a:rPr>
              <a:t>Uses of Silver</a:t>
            </a:r>
          </a:p>
        </p:txBody>
      </p:sp>
      <p:sp>
        <p:nvSpPr>
          <p:cNvPr id="35841" name="Content"/>
          <p:cNvSpPr>
            <a:spLocks noGrp="1"/>
          </p:cNvSpPr>
          <p:nvPr>
            <p:ph idx="1"/>
          </p:nvPr>
        </p:nvSpPr>
        <p:spPr>
          <a:xfrm>
            <a:off x="1981200" y="1143001"/>
            <a:ext cx="8229600" cy="5510213"/>
          </a:xfrm>
        </p:spPr>
        <p:txBody>
          <a:bodyPr/>
          <a:lstStyle/>
          <a:p>
            <a:pPr eaLnBrk="1" hangingPunct="1"/>
            <a:r>
              <a:rPr lang="en-US" altLang="en-US" sz="2400">
                <a:latin typeface="Optima" charset="0"/>
                <a:ea typeface="ＭＳ Ｐゴシック" charset="-128"/>
                <a:cs typeface="Optima" charset="0"/>
              </a:rPr>
              <a:t>Silver is one of the most useful metals and has uses in decorative arts, industry and photography. </a:t>
            </a:r>
          </a:p>
          <a:p>
            <a:pPr eaLnBrk="1" hangingPunct="1"/>
            <a:r>
              <a:rPr lang="en-US" altLang="en-US" sz="2400">
                <a:latin typeface="Optima" charset="0"/>
                <a:ea typeface="ＭＳ Ｐゴシック" charset="-128"/>
                <a:cs typeface="Optima" charset="0"/>
              </a:rPr>
              <a:t>It is the world</a:t>
            </a:r>
            <a:r>
              <a:rPr lang="ja-JP" altLang="en-US" sz="2400">
                <a:latin typeface="Optima" charset="0"/>
                <a:ea typeface="ＭＳ Ｐゴシック" charset="-128"/>
                <a:cs typeface="Optima" charset="0"/>
              </a:rPr>
              <a:t>’</a:t>
            </a:r>
            <a:r>
              <a:rPr lang="en-US" altLang="ja-JP" sz="2400">
                <a:latin typeface="Optima" charset="0"/>
                <a:ea typeface="ＭＳ Ｐゴシック" charset="-128"/>
                <a:cs typeface="Optima" charset="0"/>
              </a:rPr>
              <a:t>s best conductor of electricity and heat and is used to make coins and bullion, jewelry silverware, photographic film. </a:t>
            </a:r>
          </a:p>
          <a:p>
            <a:pPr eaLnBrk="1" hangingPunct="1"/>
            <a:r>
              <a:rPr lang="en-US" altLang="en-US" sz="2400">
                <a:latin typeface="Optima" charset="0"/>
                <a:ea typeface="ＭＳ Ｐゴシック" charset="-128"/>
                <a:cs typeface="Optima" charset="0"/>
              </a:rPr>
              <a:t>The typical concentration of Silver used in coins is 90% with the other 10% being Copper for added strength. </a:t>
            </a:r>
          </a:p>
          <a:p>
            <a:pPr eaLnBrk="1" hangingPunct="1"/>
            <a:r>
              <a:rPr lang="en-US" altLang="en-US" sz="2400">
                <a:latin typeface="Optima" charset="0"/>
                <a:ea typeface="ＭＳ Ｐゴシック" charset="-128"/>
                <a:cs typeface="Optima" charset="0"/>
              </a:rPr>
              <a:t>Dentistry mixtures and electrical contacts use Silver alloys and photographic emulsions contain silver halides that are sensitive to light.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descr="Pie graph showing &quot;Uses of Silver in 2005.&quot; Jewelry &amp; Silverware, 28%. Electrical &amp; Electronics, 20%. Other Industrial Uses 20%. Photograph 18%. Brazing Alloy &amp; Solders 5%. Coins &amp; Medals 4%. Implied Investment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55789" y="305935"/>
            <a:ext cx="8061325" cy="6254750"/>
          </a:xfrm>
          <a:noFill/>
        </p:spPr>
      </p:pic>
      <p:sp>
        <p:nvSpPr>
          <p:cNvPr id="37891" name="URL"/>
          <p:cNvSpPr>
            <a:spLocks noChangeArrowheads="1"/>
          </p:cNvSpPr>
          <p:nvPr/>
        </p:nvSpPr>
        <p:spPr bwMode="auto">
          <a:xfrm>
            <a:off x="7531668" y="6535737"/>
            <a:ext cx="52169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eaLnBrk="1" hangingPunct="1">
              <a:spcBef>
                <a:spcPct val="0"/>
              </a:spcBef>
              <a:buFontTx/>
              <a:buNone/>
            </a:pPr>
            <a:r>
              <a:rPr lang="en-US" altLang="en-US" sz="1400" dirty="0">
                <a:latin typeface="Arial" charset="0"/>
                <a:hlinkClick r:id="rId4"/>
              </a:rPr>
              <a:t>http://dollardaze.org/blog/pages/00066/SilvUses2005.gif</a:t>
            </a:r>
            <a:r>
              <a:rPr lang="en-US" altLang="en-US" sz="1400" dirty="0">
                <a:latin typeface="Arial"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a:spLocks noGrp="1"/>
          </p:cNvSpPr>
          <p:nvPr>
            <p:ph type="title"/>
          </p:nvPr>
        </p:nvSpPr>
        <p:spPr/>
        <p:txBody>
          <a:bodyPr wrap="square" numCol="1" anchorCtr="0" compatLnSpc="1">
            <a:prstTxWarp prst="textNoShape">
              <a:avLst/>
            </a:prstTxWarp>
          </a:bodyPr>
          <a:lstStyle/>
          <a:p>
            <a:pPr eaLnBrk="1" hangingPunct="1">
              <a:defRPr/>
            </a:pPr>
            <a:r>
              <a:rPr lang="en-US" b="1" dirty="0">
                <a:ea typeface="ＭＳ Ｐゴシック" charset="-128"/>
                <a:cs typeface="+mj-cs"/>
              </a:rPr>
              <a:t>Is it really pure?</a:t>
            </a:r>
          </a:p>
        </p:txBody>
      </p:sp>
      <p:sp>
        <p:nvSpPr>
          <p:cNvPr id="39937" name="Content"/>
          <p:cNvSpPr>
            <a:spLocks noGrp="1"/>
          </p:cNvSpPr>
          <p:nvPr>
            <p:ph idx="1"/>
          </p:nvPr>
        </p:nvSpPr>
        <p:spPr>
          <a:xfrm>
            <a:off x="1811338" y="712788"/>
            <a:ext cx="8686800" cy="5510212"/>
          </a:xfrm>
        </p:spPr>
        <p:txBody>
          <a:bodyPr/>
          <a:lstStyle/>
          <a:p>
            <a:r>
              <a:rPr lang="en-US" altLang="en-US" sz="2000" b="1">
                <a:latin typeface="Optima" charset="0"/>
                <a:ea typeface="ＭＳ Ｐゴシック" charset="-128"/>
                <a:cs typeface="Optima" charset="0"/>
              </a:rPr>
              <a:t>Alloys</a:t>
            </a:r>
            <a:br>
              <a:rPr lang="en-US" altLang="en-US" sz="2000">
                <a:latin typeface="Optima" charset="0"/>
                <a:ea typeface="ＭＳ Ｐゴシック" charset="-128"/>
                <a:cs typeface="Optima" charset="0"/>
              </a:rPr>
            </a:br>
            <a:r>
              <a:rPr lang="en-US" altLang="en-US" sz="2000">
                <a:latin typeface="Optima" charset="0"/>
                <a:ea typeface="ＭＳ Ｐゴシック" charset="-128"/>
                <a:cs typeface="Optima" charset="0"/>
              </a:rPr>
              <a:t>To keep costs down and make Gold harder, goldworkers often alloy it with other metals. Mixing Gold with these other metals changes its color. </a:t>
            </a:r>
            <a:br>
              <a:rPr lang="en-US" altLang="en-US" sz="2000">
                <a:latin typeface="Optima" charset="0"/>
                <a:ea typeface="ＭＳ Ｐゴシック" charset="-128"/>
                <a:cs typeface="Optima" charset="0"/>
              </a:rPr>
            </a:br>
            <a:r>
              <a:rPr lang="en-US" altLang="en-US" sz="2000">
                <a:latin typeface="Optima" charset="0"/>
                <a:ea typeface="ＭＳ Ｐゴシック" charset="-128"/>
                <a:cs typeface="Optima" charset="0"/>
              </a:rPr>
              <a:t>Blue Gold: Gold with Iron</a:t>
            </a:r>
            <a:br>
              <a:rPr lang="en-US" altLang="en-US" sz="2000">
                <a:latin typeface="Optima" charset="0"/>
                <a:ea typeface="ＭＳ Ｐゴシック" charset="-128"/>
                <a:cs typeface="Optima" charset="0"/>
              </a:rPr>
            </a:br>
            <a:r>
              <a:rPr lang="en-US" altLang="en-US" sz="2000">
                <a:latin typeface="Optima" charset="0"/>
                <a:ea typeface="ＭＳ Ｐゴシック" charset="-128"/>
                <a:cs typeface="Optima" charset="0"/>
              </a:rPr>
              <a:t>Green Gold: Gold mixed with a higher Silver content than Copper</a:t>
            </a:r>
            <a:br>
              <a:rPr lang="en-US" altLang="en-US" sz="2000">
                <a:latin typeface="Optima" charset="0"/>
                <a:ea typeface="ＭＳ Ｐゴシック" charset="-128"/>
                <a:cs typeface="Optima" charset="0"/>
              </a:rPr>
            </a:br>
            <a:r>
              <a:rPr lang="en-US" altLang="en-US" sz="2000">
                <a:latin typeface="Optima" charset="0"/>
                <a:ea typeface="ＭＳ Ｐゴシック" charset="-128"/>
                <a:cs typeface="Optima" charset="0"/>
              </a:rPr>
              <a:t>Pink Gold (or Rose Gold): 50% Gold, 45% Copper and 5% Silver</a:t>
            </a:r>
            <a:br>
              <a:rPr lang="en-US" altLang="en-US" sz="2000">
                <a:latin typeface="Optima" charset="0"/>
                <a:ea typeface="ＭＳ Ｐゴシック" charset="-128"/>
                <a:cs typeface="Optima" charset="0"/>
              </a:rPr>
            </a:br>
            <a:r>
              <a:rPr lang="en-US" altLang="en-US" sz="2000">
                <a:latin typeface="Optima" charset="0"/>
                <a:ea typeface="ＭＳ Ｐゴシック" charset="-128"/>
                <a:cs typeface="Optima" charset="0"/>
              </a:rPr>
              <a:t>White Gold: Gold with Palladium, Nickel, Zinc, Copper, Tin and Manganese</a:t>
            </a:r>
            <a:br>
              <a:rPr lang="en-US" altLang="en-US" sz="2000">
                <a:latin typeface="Optima" charset="0"/>
                <a:ea typeface="ＭＳ Ｐゴシック" charset="-128"/>
                <a:cs typeface="Optima" charset="0"/>
              </a:rPr>
            </a:br>
            <a:r>
              <a:rPr lang="en-US" altLang="en-US" sz="2000">
                <a:latin typeface="Optima" charset="0"/>
                <a:ea typeface="ＭＳ Ｐゴシック" charset="-128"/>
                <a:cs typeface="Optima" charset="0"/>
              </a:rPr>
              <a:t>Yellow Gold: 50% Gold, 25% Silver and 25% Copper</a:t>
            </a:r>
          </a:p>
          <a:p>
            <a:r>
              <a:rPr lang="en-US" altLang="en-US" sz="2000" b="1">
                <a:latin typeface="Optima" charset="0"/>
                <a:ea typeface="ＭＳ Ｐゴシック" charset="-128"/>
                <a:cs typeface="Optima" charset="0"/>
              </a:rPr>
              <a:t>Measuring Gold</a:t>
            </a:r>
            <a:br>
              <a:rPr lang="en-US" altLang="en-US" sz="2000">
                <a:latin typeface="Optima" charset="0"/>
                <a:ea typeface="ＭＳ Ｐゴシック" charset="-128"/>
                <a:cs typeface="Optima" charset="0"/>
              </a:rPr>
            </a:br>
            <a:r>
              <a:rPr lang="en-US" altLang="en-US" sz="2000">
                <a:latin typeface="Optima" charset="0"/>
                <a:ea typeface="ＭＳ Ｐゴシック" charset="-128"/>
                <a:cs typeface="Optima" charset="0"/>
              </a:rPr>
              <a:t>Jewelers indicate the amount of gold in an alloy by the Karat system.</a:t>
            </a:r>
            <a:br>
              <a:rPr lang="en-US" altLang="en-US" sz="2000">
                <a:latin typeface="Optima" charset="0"/>
                <a:ea typeface="ＭＳ Ｐゴシック" charset="-128"/>
                <a:cs typeface="Optima" charset="0"/>
              </a:rPr>
            </a:br>
            <a:r>
              <a:rPr lang="en-US" altLang="en-US" sz="2000">
                <a:latin typeface="Optima" charset="0"/>
                <a:ea typeface="ＭＳ Ｐゴシック" charset="-128"/>
                <a:cs typeface="Optima" charset="0"/>
              </a:rPr>
              <a:t>24kt: 100% Gold-very soft</a:t>
            </a:r>
            <a:br>
              <a:rPr lang="en-US" altLang="en-US" sz="2000">
                <a:latin typeface="Optima" charset="0"/>
                <a:ea typeface="ＭＳ Ｐゴシック" charset="-128"/>
                <a:cs typeface="Optima" charset="0"/>
              </a:rPr>
            </a:br>
            <a:r>
              <a:rPr lang="en-US" altLang="en-US" sz="2000">
                <a:latin typeface="Optima" charset="0"/>
                <a:ea typeface="ＭＳ Ｐゴシック" charset="-128"/>
                <a:cs typeface="Optima" charset="0"/>
              </a:rPr>
              <a:t>18kt: 75% Gold-will not tarnish; softer than 14kt., but with a deeper color</a:t>
            </a:r>
            <a:br>
              <a:rPr lang="en-US" altLang="en-US" sz="2000">
                <a:latin typeface="Optima" charset="0"/>
                <a:ea typeface="ＭＳ Ｐゴシック" charset="-128"/>
                <a:cs typeface="Optima" charset="0"/>
              </a:rPr>
            </a:br>
            <a:r>
              <a:rPr lang="en-US" altLang="en-US" sz="2000">
                <a:latin typeface="Optima" charset="0"/>
                <a:ea typeface="ＭＳ Ｐゴシック" charset="-128"/>
                <a:cs typeface="Optima" charset="0"/>
              </a:rPr>
              <a:t>14kt: 58.33% Gold-will not tarnish</a:t>
            </a:r>
            <a:br>
              <a:rPr lang="en-US" altLang="en-US" sz="2000">
                <a:latin typeface="Optima" charset="0"/>
                <a:ea typeface="ＭＳ Ｐゴシック" charset="-128"/>
                <a:cs typeface="Optima" charset="0"/>
              </a:rPr>
            </a:br>
            <a:r>
              <a:rPr lang="en-US" altLang="en-US" sz="2000">
                <a:latin typeface="Optima" charset="0"/>
                <a:ea typeface="ＭＳ Ｐゴシック" charset="-128"/>
                <a:cs typeface="Optima" charset="0"/>
              </a:rPr>
              <a:t>12kt: 50% Gold</a:t>
            </a:r>
            <a:br>
              <a:rPr lang="en-US" altLang="en-US" sz="2000">
                <a:latin typeface="Optima" charset="0"/>
                <a:ea typeface="ＭＳ Ｐゴシック" charset="-128"/>
                <a:cs typeface="Optima" charset="0"/>
              </a:rPr>
            </a:br>
            <a:r>
              <a:rPr lang="en-US" altLang="en-US" sz="2000">
                <a:latin typeface="Optima" charset="0"/>
                <a:ea typeface="ＭＳ Ｐゴシック" charset="-128"/>
                <a:cs typeface="Optima" charset="0"/>
              </a:rPr>
              <a:t>10kt: 41.6% Gold; less than 10kt. cannot be called Gold in the US or 9kt. in the UK</a:t>
            </a:r>
          </a:p>
          <a:p>
            <a:r>
              <a:rPr lang="en-US" altLang="en-US" sz="2000" b="1">
                <a:latin typeface="Optima" charset="0"/>
                <a:ea typeface="ＭＳ Ｐゴシック" charset="-128"/>
                <a:cs typeface="Optima" charset="0"/>
              </a:rPr>
              <a:t>Sterling Silver: </a:t>
            </a:r>
            <a:r>
              <a:rPr lang="en-US" altLang="en-US" sz="2000">
                <a:latin typeface="Optima" charset="0"/>
                <a:ea typeface="ＭＳ Ｐゴシック" charset="-128"/>
                <a:cs typeface="Optima" charset="0"/>
              </a:rPr>
              <a:t>92.5% Silver and 7.25% Copper.</a:t>
            </a:r>
            <a:endParaRPr lang="en-US" altLang="en-US" sz="2800">
              <a:latin typeface="Optima" charset="0"/>
              <a:ea typeface="ＭＳ Ｐゴシック" charset="-128"/>
              <a:cs typeface="Optima" charset="0"/>
            </a:endParaRPr>
          </a:p>
          <a:p>
            <a:pPr eaLnBrk="1" hangingPunct="1"/>
            <a:endParaRPr lang="en-US" altLang="en-US" sz="2800">
              <a:latin typeface="Optima" charset="0"/>
              <a:ea typeface="ＭＳ Ｐゴシック" charset="-128"/>
              <a:cs typeface="Optima" charset="0"/>
            </a:endParaRPr>
          </a:p>
          <a:p>
            <a:pPr eaLnBrk="1" hangingPunct="1"/>
            <a:endParaRPr lang="en-US" altLang="en-US" sz="2800">
              <a:latin typeface="Optima" charset="0"/>
              <a:ea typeface="ＭＳ Ｐゴシック" charset="-128"/>
              <a:cs typeface="Optima" charset="0"/>
            </a:endParaRPr>
          </a:p>
          <a:p>
            <a:pPr eaLnBrk="1" hangingPunct="1"/>
            <a:endParaRPr lang="en-US" altLang="en-US" sz="2800">
              <a:latin typeface="Optima" charset="0"/>
              <a:ea typeface="ＭＳ Ｐゴシック" charset="-128"/>
              <a:cs typeface="Optima" charset="0"/>
            </a:endParaRPr>
          </a:p>
          <a:p>
            <a:pPr eaLnBrk="1" hangingPunct="1"/>
            <a:endParaRPr lang="en-US" altLang="en-US">
              <a:latin typeface="Optima" charset="0"/>
              <a:ea typeface="ＭＳ Ｐゴシック" charset="-128"/>
              <a:cs typeface="Optima" charset="0"/>
            </a:endParaRPr>
          </a:p>
          <a:p>
            <a:pPr eaLnBrk="1" hangingPunct="1"/>
            <a:endParaRPr lang="en-US" altLang="en-US">
              <a:latin typeface="Optima" charset="0"/>
              <a:ea typeface="ＭＳ Ｐゴシック" charset="-128"/>
              <a:cs typeface="Optima"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981200" y="430213"/>
            <a:ext cx="8229600" cy="1143000"/>
          </a:xfrm>
        </p:spPr>
        <p:txBody>
          <a:bodyPr wrap="square" numCol="1" anchorCtr="0" compatLnSpc="1">
            <a:prstTxWarp prst="textNoShape">
              <a:avLst/>
            </a:prstTxWarp>
            <a:noAutofit/>
          </a:bodyPr>
          <a:lstStyle/>
          <a:p>
            <a:pPr eaLnBrk="1" hangingPunct="1">
              <a:defRPr/>
            </a:pPr>
            <a:r>
              <a:rPr lang="en-US" altLang="en-US" sz="7200" b="1" cap="none">
                <a:solidFill>
                  <a:srgbClr val="CCCC00"/>
                </a:solidFill>
                <a:effectLst>
                  <a:outerShdw blurRad="38100" dist="38100" dir="2700000" algn="tl">
                    <a:srgbClr val="C0C0C0"/>
                  </a:outerShdw>
                </a:effectLst>
                <a:latin typeface="Optima" charset="0"/>
                <a:ea typeface="ＭＳ Ｐゴシック" charset="-128"/>
              </a:rPr>
              <a:t>GOLD!</a:t>
            </a:r>
          </a:p>
        </p:txBody>
      </p:sp>
      <p:pic>
        <p:nvPicPr>
          <p:cNvPr id="15362" name="Picture" descr="Image of a stamp, showing mean panning for gold in a river. Text reads, &quot;California gold rush 1849, US 33 cents.&quot; Stamp from 199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2150" y="1936750"/>
            <a:ext cx="57277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URL"/>
          <p:cNvSpPr>
            <a:spLocks noChangeArrowheads="1"/>
          </p:cNvSpPr>
          <p:nvPr/>
        </p:nvSpPr>
        <p:spPr bwMode="auto">
          <a:xfrm>
            <a:off x="6096000" y="6427787"/>
            <a:ext cx="60860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eaLnBrk="1" hangingPunct="1">
              <a:spcBef>
                <a:spcPct val="0"/>
              </a:spcBef>
              <a:buFontTx/>
              <a:buNone/>
            </a:pPr>
            <a:r>
              <a:rPr lang="en-US" altLang="en-US" sz="1400" dirty="0">
                <a:latin typeface="Arial" charset="0"/>
                <a:hlinkClick r:id="rId4"/>
              </a:rPr>
              <a:t>http://www.jmaw.org/wp-content/uploads/2013/11/CA-Gold-Rush-Stamp.jpg</a:t>
            </a:r>
            <a:r>
              <a:rPr lang="en-US" altLang="en-US" sz="1400" dirty="0">
                <a:latin typeface="Arial"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defRPr/>
            </a:pPr>
            <a:r>
              <a:rPr lang="en-US" dirty="0"/>
              <a:t>Conclusions</a:t>
            </a:r>
          </a:p>
        </p:txBody>
      </p:sp>
      <p:sp>
        <p:nvSpPr>
          <p:cNvPr id="3" name="Content"/>
          <p:cNvSpPr>
            <a:spLocks noGrp="1"/>
          </p:cNvSpPr>
          <p:nvPr>
            <p:ph idx="1"/>
          </p:nvPr>
        </p:nvSpPr>
        <p:spPr>
          <a:xfrm>
            <a:off x="1981200" y="1814513"/>
            <a:ext cx="8229600" cy="2798762"/>
          </a:xfrm>
        </p:spPr>
        <p:txBody>
          <a:bodyPr/>
          <a:lstStyle/>
          <a:p>
            <a:pPr>
              <a:defRPr/>
            </a:pPr>
            <a:r>
              <a:rPr lang="en-US" dirty="0"/>
              <a:t>Value:  The Regard that something is held to deserve, the importance, worth </a:t>
            </a:r>
            <a:r>
              <a:rPr lang="en-US"/>
              <a:t>or usefulness </a:t>
            </a:r>
            <a:r>
              <a:rPr lang="en-US" dirty="0"/>
              <a:t>of something</a:t>
            </a:r>
          </a:p>
          <a:p>
            <a:pPr>
              <a:defRPr/>
            </a:pPr>
            <a:r>
              <a:rPr lang="en-US" dirty="0"/>
              <a:t>Gold and Silver have a long history of being valuable because of their stability, malleability, scarcity and aesthetic appeal</a:t>
            </a:r>
          </a:p>
          <a:p>
            <a:pPr>
              <a:defRPr/>
            </a:pPr>
            <a:r>
              <a:rPr lang="en-US" dirty="0"/>
              <a:t>This made them ideal for coinage and jewelry.</a:t>
            </a:r>
          </a:p>
          <a:p>
            <a:pPr>
              <a:defRPr/>
            </a:pPr>
            <a:r>
              <a:rPr lang="en-US" dirty="0"/>
              <a:t>New applications in nanotechnology, electronics and medicine are adding additional value to these ancient materials</a:t>
            </a:r>
          </a:p>
          <a:p>
            <a:pPr marL="0" indent="0">
              <a:buNone/>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981200" y="2286000"/>
            <a:ext cx="8229600" cy="1143000"/>
          </a:xfrm>
        </p:spPr>
        <p:txBody>
          <a:bodyPr/>
          <a:lstStyle/>
          <a:p>
            <a:pPr>
              <a:defRPr/>
            </a:pPr>
            <a:r>
              <a:rPr lang="en-US" dirty="0"/>
              <a:t>Gold and Nanotechnology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a:bodyPr>
          <a:lstStyle/>
          <a:p>
            <a:pPr eaLnBrk="1" hangingPunct="1">
              <a:defRPr/>
            </a:pPr>
            <a:r>
              <a:rPr lang="en-US" sz="4000" dirty="0">
                <a:solidFill>
                  <a:srgbClr val="000000"/>
                </a:solidFill>
                <a:latin typeface="Arial" charset="0"/>
              </a:rPr>
              <a:t>Exactly </a:t>
            </a:r>
            <a:r>
              <a:rPr lang="en-US" sz="4000" i="1" dirty="0">
                <a:solidFill>
                  <a:srgbClr val="000000"/>
                </a:solidFill>
                <a:latin typeface="Arial" charset="0"/>
              </a:rPr>
              <a:t>how</a:t>
            </a:r>
            <a:r>
              <a:rPr lang="en-US" sz="4000" dirty="0">
                <a:solidFill>
                  <a:srgbClr val="000000"/>
                </a:solidFill>
                <a:latin typeface="Arial" charset="0"/>
              </a:rPr>
              <a:t> small is a nanometer?</a:t>
            </a:r>
          </a:p>
        </p:txBody>
      </p:sp>
      <p:pic>
        <p:nvPicPr>
          <p:cNvPr id="24" name="Picture 1" descr="bikeandspace.png&#10;&#10;Image of a bicycle."/>
          <p:cNvPicPr>
            <a:picLocks noChangeAspect="1"/>
          </p:cNvPicPr>
          <p:nvPr/>
        </p:nvPicPr>
        <p:blipFill>
          <a:blip r:embed="rId3" cstate="print"/>
          <a:srcRect l="8581" t="16017" r="10464" b="18444"/>
          <a:stretch>
            <a:fillRect/>
          </a:stretch>
        </p:blipFill>
        <p:spPr>
          <a:xfrm>
            <a:off x="1676400" y="1457325"/>
            <a:ext cx="3397956" cy="2133600"/>
          </a:xfrm>
          <a:prstGeom prst="roundRect">
            <a:avLst/>
          </a:prstGeom>
        </p:spPr>
      </p:pic>
      <p:sp>
        <p:nvSpPr>
          <p:cNvPr id="44035" name="TextBox 1"/>
          <p:cNvSpPr txBox="1">
            <a:spLocks noChangeArrowheads="1"/>
          </p:cNvSpPr>
          <p:nvPr/>
        </p:nvSpPr>
        <p:spPr bwMode="auto">
          <a:xfrm>
            <a:off x="2574925" y="3514726"/>
            <a:ext cx="160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lgn="ctr">
              <a:spcBef>
                <a:spcPct val="0"/>
              </a:spcBef>
              <a:buFontTx/>
              <a:buNone/>
            </a:pPr>
            <a:r>
              <a:rPr lang="en-US" altLang="en-US" sz="2800" dirty="0">
                <a:solidFill>
                  <a:srgbClr val="000000"/>
                </a:solidFill>
                <a:latin typeface="Tahoma" charset="0"/>
              </a:rPr>
              <a:t>1 meter</a:t>
            </a:r>
          </a:p>
        </p:txBody>
      </p:sp>
      <p:pic>
        <p:nvPicPr>
          <p:cNvPr id="6155" name="Picture 2" descr="Image of an iPod."/>
          <p:cNvPicPr>
            <a:picLocks noChangeAspect="1" noChangeArrowheads="1"/>
          </p:cNvPicPr>
          <p:nvPr/>
        </p:nvPicPr>
        <p:blipFill>
          <a:blip r:embed="rId4" cstate="print"/>
          <a:srcRect/>
          <a:stretch>
            <a:fillRect/>
          </a:stretch>
        </p:blipFill>
        <p:spPr bwMode="auto">
          <a:xfrm>
            <a:off x="2660342" y="4114800"/>
            <a:ext cx="1981200" cy="2386988"/>
          </a:xfrm>
          <a:prstGeom prst="roundRect">
            <a:avLst/>
          </a:prstGeom>
          <a:noFill/>
          <a:ln w="9525">
            <a:noFill/>
            <a:miter lim="800000"/>
            <a:headEnd/>
            <a:tailEnd/>
          </a:ln>
          <a:effectLst/>
        </p:spPr>
      </p:pic>
      <p:sp>
        <p:nvSpPr>
          <p:cNvPr id="44042" name="TextBox 2"/>
          <p:cNvSpPr txBox="1">
            <a:spLocks noChangeArrowheads="1"/>
          </p:cNvSpPr>
          <p:nvPr/>
        </p:nvSpPr>
        <p:spPr bwMode="auto">
          <a:xfrm>
            <a:off x="1562073" y="4616450"/>
            <a:ext cx="1752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2800" dirty="0">
                <a:solidFill>
                  <a:srgbClr val="000000"/>
                </a:solidFill>
                <a:latin typeface="Tahoma" charset="0"/>
              </a:rPr>
              <a:t>1/10</a:t>
            </a:r>
            <a:r>
              <a:rPr lang="en-US" altLang="en-US" sz="2800" baseline="30000" dirty="0">
                <a:solidFill>
                  <a:srgbClr val="000000"/>
                </a:solidFill>
                <a:latin typeface="Tahoma" charset="0"/>
              </a:rPr>
              <a:t>th</a:t>
            </a:r>
            <a:r>
              <a:rPr lang="en-US" altLang="en-US" sz="2800" dirty="0">
                <a:solidFill>
                  <a:srgbClr val="000000"/>
                </a:solidFill>
                <a:latin typeface="Tahoma" charset="0"/>
              </a:rPr>
              <a:t> </a:t>
            </a:r>
          </a:p>
          <a:p>
            <a:pPr>
              <a:spcBef>
                <a:spcPct val="0"/>
              </a:spcBef>
              <a:buFontTx/>
              <a:buNone/>
            </a:pPr>
            <a:r>
              <a:rPr lang="en-US" altLang="en-US" sz="2800" dirty="0">
                <a:solidFill>
                  <a:srgbClr val="000000"/>
                </a:solidFill>
                <a:latin typeface="Tahoma" charset="0"/>
              </a:rPr>
              <a:t>of a meter</a:t>
            </a:r>
          </a:p>
        </p:txBody>
      </p:sp>
      <p:pic>
        <p:nvPicPr>
          <p:cNvPr id="2058" name="Picture 3" descr="Photograph of a ladybug."/>
          <p:cNvPicPr>
            <a:picLocks noChangeAspect="1" noChangeArrowheads="1"/>
          </p:cNvPicPr>
          <p:nvPr/>
        </p:nvPicPr>
        <p:blipFill>
          <a:blip r:embed="rId5" cstate="print"/>
          <a:srcRect t="14934" b="16368"/>
          <a:stretch>
            <a:fillRect/>
          </a:stretch>
        </p:blipFill>
        <p:spPr bwMode="auto">
          <a:xfrm>
            <a:off x="5715001" y="1524000"/>
            <a:ext cx="2401957" cy="2209800"/>
          </a:xfrm>
          <a:prstGeom prst="roundRect">
            <a:avLst/>
          </a:prstGeom>
          <a:noFill/>
          <a:ln w="9525">
            <a:noFill/>
            <a:miter lim="800000"/>
            <a:headEnd/>
            <a:tailEnd/>
          </a:ln>
          <a:effectLst/>
        </p:spPr>
      </p:pic>
      <p:sp>
        <p:nvSpPr>
          <p:cNvPr id="44038" name="TextBox 3"/>
          <p:cNvSpPr txBox="1">
            <a:spLocks noChangeArrowheads="1"/>
          </p:cNvSpPr>
          <p:nvPr/>
        </p:nvSpPr>
        <p:spPr bwMode="auto">
          <a:xfrm>
            <a:off x="8077200" y="1936750"/>
            <a:ext cx="2819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2800">
                <a:solidFill>
                  <a:srgbClr val="000000"/>
                </a:solidFill>
                <a:latin typeface="Tahoma" charset="0"/>
              </a:rPr>
              <a:t>1/100</a:t>
            </a:r>
            <a:r>
              <a:rPr lang="en-US" altLang="en-US" sz="2800" baseline="30000">
                <a:solidFill>
                  <a:srgbClr val="000000"/>
                </a:solidFill>
                <a:latin typeface="Tahoma" charset="0"/>
              </a:rPr>
              <a:t>th</a:t>
            </a:r>
            <a:r>
              <a:rPr lang="en-US" altLang="en-US" sz="2800">
                <a:solidFill>
                  <a:srgbClr val="000000"/>
                </a:solidFill>
                <a:latin typeface="Tahoma" charset="0"/>
              </a:rPr>
              <a:t> of a meter</a:t>
            </a:r>
          </a:p>
          <a:p>
            <a:pPr>
              <a:spcBef>
                <a:spcPct val="0"/>
              </a:spcBef>
              <a:buFontTx/>
              <a:buNone/>
            </a:pPr>
            <a:r>
              <a:rPr lang="en-US" altLang="en-US" sz="2800">
                <a:solidFill>
                  <a:srgbClr val="000000"/>
                </a:solidFill>
                <a:latin typeface="Tahoma" charset="0"/>
              </a:rPr>
              <a:t>(centimeter)</a:t>
            </a:r>
          </a:p>
        </p:txBody>
      </p:sp>
      <p:pic>
        <p:nvPicPr>
          <p:cNvPr id="2062" name="Picture 4" descr="Photograph of a sandy landscape."/>
          <p:cNvPicPr>
            <a:picLocks noChangeAspect="1" noChangeArrowheads="1"/>
          </p:cNvPicPr>
          <p:nvPr/>
        </p:nvPicPr>
        <p:blipFill>
          <a:blip r:embed="rId6" cstate="print"/>
          <a:srcRect/>
          <a:stretch>
            <a:fillRect/>
          </a:stretch>
        </p:blipFill>
        <p:spPr bwMode="auto">
          <a:xfrm>
            <a:off x="7436462" y="3810000"/>
            <a:ext cx="3002939" cy="1960490"/>
          </a:xfrm>
          <a:prstGeom prst="roundRect">
            <a:avLst/>
          </a:prstGeom>
          <a:noFill/>
          <a:ln w="9525">
            <a:noFill/>
            <a:miter lim="800000"/>
            <a:headEnd/>
            <a:tailEnd/>
          </a:ln>
          <a:effectLst/>
        </p:spPr>
      </p:pic>
      <p:sp>
        <p:nvSpPr>
          <p:cNvPr id="44039" name="TextBox 4"/>
          <p:cNvSpPr txBox="1">
            <a:spLocks noChangeArrowheads="1"/>
          </p:cNvSpPr>
          <p:nvPr/>
        </p:nvSpPr>
        <p:spPr bwMode="auto">
          <a:xfrm>
            <a:off x="5486400" y="4097338"/>
            <a:ext cx="2057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2800">
                <a:solidFill>
                  <a:srgbClr val="000000"/>
                </a:solidFill>
                <a:latin typeface="Tahoma" charset="0"/>
              </a:rPr>
              <a:t>1/1000</a:t>
            </a:r>
            <a:r>
              <a:rPr lang="en-US" altLang="en-US" sz="2800" baseline="30000">
                <a:solidFill>
                  <a:srgbClr val="000000"/>
                </a:solidFill>
                <a:latin typeface="Tahoma" charset="0"/>
              </a:rPr>
              <a:t>th</a:t>
            </a:r>
            <a:r>
              <a:rPr lang="en-US" altLang="en-US" sz="2800">
                <a:solidFill>
                  <a:srgbClr val="000000"/>
                </a:solidFill>
                <a:latin typeface="Tahoma" charset="0"/>
              </a:rPr>
              <a:t> of a meter (millimeter)</a:t>
            </a:r>
          </a:p>
        </p:txBody>
      </p:sp>
      <p:sp>
        <p:nvSpPr>
          <p:cNvPr id="17417" name="TextBox 5"/>
          <p:cNvSpPr txBox="1">
            <a:spLocks noChangeArrowheads="1"/>
          </p:cNvSpPr>
          <p:nvPr/>
        </p:nvSpPr>
        <p:spPr bwMode="auto">
          <a:xfrm>
            <a:off x="4686757" y="5867400"/>
            <a:ext cx="3962400" cy="954088"/>
          </a:xfrm>
          <a:prstGeom prst="rect">
            <a:avLst/>
          </a:prstGeom>
          <a:noFill/>
          <a:ln w="19050">
            <a:solidFill>
              <a:srgbClr val="B6B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2800">
                <a:solidFill>
                  <a:srgbClr val="000000"/>
                </a:solidFill>
                <a:latin typeface="Tahoma" charset="0"/>
              </a:rPr>
              <a:t>All these are still visible with your eyes.</a:t>
            </a:r>
          </a:p>
        </p:txBody>
      </p:sp>
      <p:sp>
        <p:nvSpPr>
          <p:cNvPr id="44043" name="Source"/>
          <p:cNvSpPr txBox="1">
            <a:spLocks noChangeArrowheads="1"/>
          </p:cNvSpPr>
          <p:nvPr/>
        </p:nvSpPr>
        <p:spPr bwMode="auto">
          <a:xfrm>
            <a:off x="8756717" y="6501788"/>
            <a:ext cx="34900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1400" dirty="0">
                <a:latin typeface="Arial" charset="0"/>
              </a:rPr>
              <a:t>Slide courtesy of Greta Peterson U. Wisc.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p:cNvSpPr>
            <a:spLocks noGrp="1"/>
          </p:cNvSpPr>
          <p:nvPr>
            <p:ph type="title"/>
          </p:nvPr>
        </p:nvSpPr>
        <p:spPr/>
        <p:txBody>
          <a:bodyPr/>
          <a:lstStyle/>
          <a:p>
            <a:pPr eaLnBrk="1" hangingPunct="1">
              <a:defRPr/>
            </a:pPr>
            <a:r>
              <a:rPr lang="en-US" sz="4000" dirty="0">
                <a:solidFill>
                  <a:srgbClr val="000000"/>
                </a:solidFill>
                <a:latin typeface="Arial" charset="0"/>
              </a:rPr>
              <a:t>. . . Smaller than you can see!</a:t>
            </a:r>
          </a:p>
        </p:txBody>
      </p:sp>
      <p:pic>
        <p:nvPicPr>
          <p:cNvPr id="7175" name="Picture 1" descr="red_blood_cells&#10;&#10;Magnified image of red blood cells."/>
          <p:cNvPicPr>
            <a:picLocks noChangeAspect="1" noChangeArrowheads="1"/>
          </p:cNvPicPr>
          <p:nvPr/>
        </p:nvPicPr>
        <p:blipFill>
          <a:blip r:embed="rId3" cstate="print"/>
          <a:srcRect r="6154"/>
          <a:stretch>
            <a:fillRect/>
          </a:stretch>
        </p:blipFill>
        <p:spPr bwMode="auto">
          <a:xfrm>
            <a:off x="2074862" y="1828800"/>
            <a:ext cx="2801938" cy="2173288"/>
          </a:xfrm>
          <a:prstGeom prst="roundRect">
            <a:avLst/>
          </a:prstGeom>
          <a:noFill/>
          <a:ln w="9525">
            <a:noFill/>
            <a:miter lim="800000"/>
            <a:headEnd/>
            <a:tailEnd/>
          </a:ln>
        </p:spPr>
      </p:pic>
      <p:sp>
        <p:nvSpPr>
          <p:cNvPr id="46085" name="TextBox 1"/>
          <p:cNvSpPr txBox="1">
            <a:spLocks noChangeArrowheads="1"/>
          </p:cNvSpPr>
          <p:nvPr/>
        </p:nvSpPr>
        <p:spPr bwMode="auto">
          <a:xfrm>
            <a:off x="2667000" y="4038601"/>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2800">
                <a:solidFill>
                  <a:srgbClr val="000000"/>
                </a:solidFill>
                <a:latin typeface="Tahoma" charset="0"/>
              </a:rPr>
              <a:t>6-8 µm</a:t>
            </a:r>
          </a:p>
        </p:txBody>
      </p:sp>
      <p:sp>
        <p:nvSpPr>
          <p:cNvPr id="46083" name="TextBox 2"/>
          <p:cNvSpPr txBox="1">
            <a:spLocks noChangeArrowheads="1"/>
          </p:cNvSpPr>
          <p:nvPr/>
        </p:nvSpPr>
        <p:spPr bwMode="auto">
          <a:xfrm>
            <a:off x="2133600" y="4572000"/>
            <a:ext cx="2590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2800">
                <a:solidFill>
                  <a:srgbClr val="000000"/>
                </a:solidFill>
                <a:latin typeface="Tahoma" charset="0"/>
              </a:rPr>
              <a:t>One-millionth of a meter (micrometer)</a:t>
            </a:r>
          </a:p>
        </p:txBody>
      </p:sp>
      <p:sp>
        <p:nvSpPr>
          <p:cNvPr id="46084" name="TextBox 3"/>
          <p:cNvSpPr txBox="1">
            <a:spLocks noChangeArrowheads="1"/>
          </p:cNvSpPr>
          <p:nvPr/>
        </p:nvSpPr>
        <p:spPr bwMode="auto">
          <a:xfrm>
            <a:off x="5181600" y="3581400"/>
            <a:ext cx="502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3600">
                <a:solidFill>
                  <a:srgbClr val="000000"/>
                </a:solidFill>
                <a:latin typeface="Tahoma" charset="0"/>
              </a:rPr>
              <a:t>Nanoscale objects are 100 times smaller!!!</a:t>
            </a:r>
          </a:p>
        </p:txBody>
      </p:sp>
      <p:sp>
        <p:nvSpPr>
          <p:cNvPr id="46086" name="Source"/>
          <p:cNvSpPr txBox="1">
            <a:spLocks noChangeArrowheads="1"/>
          </p:cNvSpPr>
          <p:nvPr/>
        </p:nvSpPr>
        <p:spPr bwMode="auto">
          <a:xfrm>
            <a:off x="8701942" y="6427887"/>
            <a:ext cx="34900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1400" dirty="0">
                <a:latin typeface="Arial" charset="0"/>
              </a:rPr>
              <a:t>Slide courtesy of Greta Peterson U. Wisc.</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6" name="Title"/>
          <p:cNvSpPr>
            <a:spLocks noGrp="1"/>
          </p:cNvSpPr>
          <p:nvPr>
            <p:ph type="title"/>
          </p:nvPr>
        </p:nvSpPr>
        <p:spPr/>
        <p:txBody>
          <a:bodyPr/>
          <a:lstStyle/>
          <a:p>
            <a:pPr>
              <a:defRPr/>
            </a:pPr>
            <a:r>
              <a:rPr lang="en-US" sz="4000">
                <a:solidFill>
                  <a:srgbClr val="000000"/>
                </a:solidFill>
                <a:latin typeface="Arial" charset="0"/>
              </a:rPr>
              <a:t>. . . Smaller than you can see!</a:t>
            </a:r>
          </a:p>
        </p:txBody>
      </p:sp>
      <p:sp>
        <p:nvSpPr>
          <p:cNvPr id="48135" name="Text Box 1"/>
          <p:cNvSpPr txBox="1">
            <a:spLocks noChangeArrowheads="1"/>
          </p:cNvSpPr>
          <p:nvPr/>
        </p:nvSpPr>
        <p:spPr bwMode="auto">
          <a:xfrm>
            <a:off x="2133600" y="1447800"/>
            <a:ext cx="792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lgn="ctr">
              <a:spcBef>
                <a:spcPct val="50000"/>
              </a:spcBef>
              <a:buFontTx/>
              <a:buNone/>
            </a:pPr>
            <a:r>
              <a:rPr lang="en-US" altLang="en-US" sz="3200" dirty="0">
                <a:solidFill>
                  <a:srgbClr val="000000"/>
                </a:solidFill>
                <a:latin typeface="Tahoma" charset="0"/>
              </a:rPr>
              <a:t>A nanometer is one billionth of a meter!!</a:t>
            </a:r>
          </a:p>
        </p:txBody>
      </p:sp>
      <p:pic>
        <p:nvPicPr>
          <p:cNvPr id="7174" name="Picture 1" descr="Magnified image of green viruses."/>
          <p:cNvPicPr>
            <a:picLocks noChangeAspect="1" noChangeArrowheads="1"/>
          </p:cNvPicPr>
          <p:nvPr/>
        </p:nvPicPr>
        <p:blipFill>
          <a:blip r:embed="rId3" cstate="print"/>
          <a:srcRect/>
          <a:stretch>
            <a:fillRect/>
          </a:stretch>
        </p:blipFill>
        <p:spPr bwMode="auto">
          <a:xfrm>
            <a:off x="1752600" y="2309488"/>
            <a:ext cx="2501900" cy="1876425"/>
          </a:xfrm>
          <a:prstGeom prst="roundRect">
            <a:avLst/>
          </a:prstGeom>
          <a:noFill/>
          <a:ln w="9525">
            <a:noFill/>
            <a:miter lim="800000"/>
            <a:headEnd/>
            <a:tailEnd/>
          </a:ln>
        </p:spPr>
      </p:pic>
      <p:sp>
        <p:nvSpPr>
          <p:cNvPr id="16" name="Caption 1"/>
          <p:cNvSpPr txBox="1">
            <a:spLocks noChangeArrowheads="1"/>
          </p:cNvSpPr>
          <p:nvPr/>
        </p:nvSpPr>
        <p:spPr bwMode="auto">
          <a:xfrm>
            <a:off x="2133600" y="4291013"/>
            <a:ext cx="1524000" cy="1039812"/>
          </a:xfrm>
          <a:prstGeom prst="rect">
            <a:avLst/>
          </a:prstGeom>
          <a:noFill/>
          <a:ln w="9525">
            <a:noFill/>
            <a:miter lim="800000"/>
            <a:headEnd/>
            <a:tailEnd/>
          </a:ln>
          <a:effectLst/>
        </p:spPr>
        <p:txBody>
          <a:bodyPr>
            <a:spAutoFit/>
          </a:bodyPr>
          <a:lstStyle/>
          <a:p>
            <a:pPr algn="ctr">
              <a:spcBef>
                <a:spcPct val="50000"/>
              </a:spcBef>
              <a:defRPr/>
            </a:pPr>
            <a:r>
              <a:rPr lang="en-US" sz="2800" dirty="0">
                <a:solidFill>
                  <a:srgbClr val="000000"/>
                </a:solidFill>
                <a:latin typeface="Tahoma" pitchFamily="34" charset="0"/>
                <a:ea typeface="+mn-ea"/>
                <a:cs typeface="Arial" charset="0"/>
              </a:rPr>
              <a:t>Viruses</a:t>
            </a:r>
            <a:endParaRPr lang="en-US" sz="2800" dirty="0">
              <a:solidFill>
                <a:srgbClr val="000000"/>
              </a:solidFill>
              <a:latin typeface="Tahoma" pitchFamily="34" charset="0"/>
              <a:ea typeface="+mn-ea"/>
            </a:endParaRPr>
          </a:p>
          <a:p>
            <a:pPr marL="342900" indent="-342900" algn="ctr">
              <a:spcBef>
                <a:spcPct val="20000"/>
              </a:spcBef>
              <a:defRPr/>
            </a:pPr>
            <a:r>
              <a:rPr lang="en-US" sz="2800" dirty="0">
                <a:solidFill>
                  <a:srgbClr val="000000"/>
                </a:solidFill>
                <a:latin typeface="Tahoma" pitchFamily="34" charset="0"/>
                <a:ea typeface="+mn-ea"/>
              </a:rPr>
              <a:t>3-50 nm</a:t>
            </a:r>
            <a:endParaRPr lang="en-US" sz="2800" i="1" dirty="0">
              <a:solidFill>
                <a:srgbClr val="000000"/>
              </a:solidFill>
              <a:latin typeface="Tahoma" pitchFamily="34" charset="0"/>
              <a:ea typeface="+mn-ea"/>
              <a:cs typeface="Arial" charset="0"/>
            </a:endParaRPr>
          </a:p>
        </p:txBody>
      </p:sp>
      <p:pic>
        <p:nvPicPr>
          <p:cNvPr id="26626" name="Picture 2" descr="Magnified image of atoms."/>
          <p:cNvPicPr>
            <a:picLocks noChangeAspect="1" noChangeArrowheads="1"/>
          </p:cNvPicPr>
          <p:nvPr/>
        </p:nvPicPr>
        <p:blipFill>
          <a:blip r:embed="rId4" cstate="print"/>
          <a:srcRect/>
          <a:stretch>
            <a:fillRect/>
          </a:stretch>
        </p:blipFill>
        <p:spPr bwMode="auto">
          <a:xfrm>
            <a:off x="4724401" y="2209801"/>
            <a:ext cx="2052637" cy="1620173"/>
          </a:xfrm>
          <a:prstGeom prst="roundRect">
            <a:avLst/>
          </a:prstGeom>
          <a:noFill/>
          <a:ln w="9525">
            <a:noFill/>
            <a:miter lim="800000"/>
            <a:headEnd/>
            <a:tailEnd/>
          </a:ln>
          <a:effectLst/>
        </p:spPr>
      </p:pic>
      <p:sp>
        <p:nvSpPr>
          <p:cNvPr id="48134" name="Caption 2"/>
          <p:cNvSpPr txBox="1">
            <a:spLocks noChangeArrowheads="1"/>
          </p:cNvSpPr>
          <p:nvPr/>
        </p:nvSpPr>
        <p:spPr bwMode="auto">
          <a:xfrm>
            <a:off x="6400800" y="2667000"/>
            <a:ext cx="2133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lgn="ctr">
              <a:spcBef>
                <a:spcPct val="0"/>
              </a:spcBef>
              <a:buFontTx/>
              <a:buNone/>
            </a:pPr>
            <a:r>
              <a:rPr lang="en-US" altLang="en-US" sz="2800" dirty="0">
                <a:solidFill>
                  <a:srgbClr val="000000"/>
                </a:solidFill>
                <a:latin typeface="Tahoma" charset="0"/>
              </a:rPr>
              <a:t>Atoms</a:t>
            </a:r>
          </a:p>
          <a:p>
            <a:pPr algn="ctr">
              <a:spcBef>
                <a:spcPct val="0"/>
              </a:spcBef>
              <a:buFontTx/>
              <a:buNone/>
            </a:pPr>
            <a:r>
              <a:rPr lang="en-US" altLang="en-US" sz="2800" dirty="0">
                <a:solidFill>
                  <a:srgbClr val="000000"/>
                </a:solidFill>
                <a:latin typeface="Tahoma" charset="0"/>
              </a:rPr>
              <a:t>&lt;1 nm</a:t>
            </a:r>
          </a:p>
        </p:txBody>
      </p:sp>
      <p:pic>
        <p:nvPicPr>
          <p:cNvPr id="22" name="Picture 3" descr="Image of Buckyball."/>
          <p:cNvPicPr>
            <a:picLocks noChangeAspect="1" noChangeArrowheads="1"/>
          </p:cNvPicPr>
          <p:nvPr/>
        </p:nvPicPr>
        <p:blipFill>
          <a:blip r:embed="rId5" cstate="print"/>
          <a:srcRect/>
          <a:stretch>
            <a:fillRect/>
          </a:stretch>
        </p:blipFill>
        <p:spPr bwMode="auto">
          <a:xfrm>
            <a:off x="8991600" y="3200401"/>
            <a:ext cx="1486396" cy="1350963"/>
          </a:xfrm>
          <a:prstGeom prst="roundRect">
            <a:avLst/>
          </a:prstGeom>
          <a:noFill/>
          <a:ln w="9525">
            <a:noFill/>
            <a:miter lim="800000"/>
            <a:headEnd/>
            <a:tailEnd/>
          </a:ln>
        </p:spPr>
      </p:pic>
      <p:sp>
        <p:nvSpPr>
          <p:cNvPr id="48138" name="Caption 3"/>
          <p:cNvSpPr txBox="1">
            <a:spLocks noChangeArrowheads="1"/>
          </p:cNvSpPr>
          <p:nvPr/>
        </p:nvSpPr>
        <p:spPr bwMode="auto">
          <a:xfrm>
            <a:off x="8382000" y="2209800"/>
            <a:ext cx="2057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lgn="ctr">
              <a:spcBef>
                <a:spcPct val="0"/>
              </a:spcBef>
              <a:buFontTx/>
              <a:buNone/>
            </a:pPr>
            <a:r>
              <a:rPr lang="en-US" altLang="en-US" sz="2800" dirty="0">
                <a:solidFill>
                  <a:srgbClr val="000000"/>
                </a:solidFill>
                <a:latin typeface="Tahoma" charset="0"/>
              </a:rPr>
              <a:t>Buckyball</a:t>
            </a:r>
          </a:p>
          <a:p>
            <a:pPr algn="ctr">
              <a:spcBef>
                <a:spcPct val="0"/>
              </a:spcBef>
              <a:buFontTx/>
              <a:buNone/>
            </a:pPr>
            <a:r>
              <a:rPr lang="en-US" altLang="en-US" sz="2800" dirty="0">
                <a:solidFill>
                  <a:srgbClr val="000000"/>
                </a:solidFill>
                <a:latin typeface="Tahoma" charset="0"/>
              </a:rPr>
              <a:t>~1 nm</a:t>
            </a:r>
          </a:p>
        </p:txBody>
      </p:sp>
      <p:grpSp>
        <p:nvGrpSpPr>
          <p:cNvPr id="48130" name="Picture 4" descr="Image of DNA strand."/>
          <p:cNvGrpSpPr>
            <a:grpSpLocks noChangeAspect="1"/>
          </p:cNvGrpSpPr>
          <p:nvPr/>
        </p:nvGrpSpPr>
        <p:grpSpPr bwMode="auto">
          <a:xfrm>
            <a:off x="4343400" y="4062413"/>
            <a:ext cx="1778000" cy="2286000"/>
            <a:chOff x="3886200" y="2057400"/>
            <a:chExt cx="1888744" cy="3092624"/>
          </a:xfrm>
        </p:grpSpPr>
        <p:pic>
          <p:nvPicPr>
            <p:cNvPr id="10" name="Picture 6" descr="dna"/>
            <p:cNvPicPr>
              <a:picLocks noChangeAspect="1" noChangeArrowheads="1"/>
            </p:cNvPicPr>
            <p:nvPr/>
          </p:nvPicPr>
          <p:blipFill>
            <a:blip r:embed="rId6" cstate="print"/>
            <a:srcRect/>
            <a:stretch>
              <a:fillRect/>
            </a:stretch>
          </p:blipFill>
          <p:spPr bwMode="auto">
            <a:xfrm>
              <a:off x="3886200" y="2057400"/>
              <a:ext cx="1752600" cy="3051787"/>
            </a:xfrm>
            <a:prstGeom prst="roundRect">
              <a:avLst/>
            </a:prstGeom>
            <a:noFill/>
            <a:ln w="9525">
              <a:noFill/>
              <a:miter lim="800000"/>
              <a:headEnd/>
              <a:tailEnd/>
            </a:ln>
          </p:spPr>
        </p:pic>
        <p:pic>
          <p:nvPicPr>
            <p:cNvPr id="11" name="Picture 8" descr="dna56"/>
            <p:cNvPicPr>
              <a:picLocks noChangeAspect="1" noChangeArrowheads="1"/>
            </p:cNvPicPr>
            <p:nvPr/>
          </p:nvPicPr>
          <p:blipFill>
            <a:blip r:embed="rId7" cstate="print"/>
            <a:srcRect l="24905" t="14986" r="33057" b="26976"/>
            <a:stretch>
              <a:fillRect/>
            </a:stretch>
          </p:blipFill>
          <p:spPr bwMode="auto">
            <a:xfrm rot="1747966">
              <a:off x="5093618" y="3433885"/>
              <a:ext cx="681326" cy="1716139"/>
            </a:xfrm>
            <a:prstGeom prst="roundRect">
              <a:avLst/>
            </a:prstGeom>
            <a:noFill/>
            <a:ln w="9525">
              <a:noFill/>
              <a:miter lim="800000"/>
              <a:headEnd/>
              <a:tailEnd/>
            </a:ln>
          </p:spPr>
        </p:pic>
      </p:grpSp>
      <p:sp>
        <p:nvSpPr>
          <p:cNvPr id="48133" name="Caption 4"/>
          <p:cNvSpPr txBox="1">
            <a:spLocks noChangeArrowheads="1"/>
          </p:cNvSpPr>
          <p:nvPr/>
        </p:nvSpPr>
        <p:spPr bwMode="auto">
          <a:xfrm>
            <a:off x="6096000" y="5662614"/>
            <a:ext cx="143510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20738">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defTabSz="820738">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defTabSz="820738">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defTabSz="820738">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defTabSz="820738">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820738"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820738"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820738"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820738"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lgn="ctr">
              <a:lnSpc>
                <a:spcPct val="80000"/>
              </a:lnSpc>
              <a:spcBef>
                <a:spcPct val="0"/>
              </a:spcBef>
              <a:buFontTx/>
              <a:buNone/>
            </a:pPr>
            <a:r>
              <a:rPr lang="en-US" altLang="en-US" sz="2800" dirty="0">
                <a:solidFill>
                  <a:srgbClr val="000000"/>
                </a:solidFill>
                <a:latin typeface="Tahoma" charset="0"/>
              </a:rPr>
              <a:t>DNA</a:t>
            </a:r>
          </a:p>
          <a:p>
            <a:pPr algn="ctr">
              <a:lnSpc>
                <a:spcPct val="80000"/>
              </a:lnSpc>
              <a:spcBef>
                <a:spcPct val="0"/>
              </a:spcBef>
              <a:buFontTx/>
              <a:buNone/>
            </a:pPr>
            <a:r>
              <a:rPr lang="en-US" altLang="en-US" sz="2800" dirty="0">
                <a:solidFill>
                  <a:srgbClr val="000000"/>
                </a:solidFill>
                <a:latin typeface="Tahoma" charset="0"/>
              </a:rPr>
              <a:t>2.5 nm</a:t>
            </a:r>
          </a:p>
        </p:txBody>
      </p:sp>
      <p:pic>
        <p:nvPicPr>
          <p:cNvPr id="48136" name="Picture 5" descr="image003&#10;&#10;Drawn image of nanotub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966140">
            <a:off x="7142164" y="4398964"/>
            <a:ext cx="174942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9" name="Caption 5"/>
          <p:cNvSpPr txBox="1">
            <a:spLocks noChangeArrowheads="1"/>
          </p:cNvSpPr>
          <p:nvPr/>
        </p:nvSpPr>
        <p:spPr bwMode="auto">
          <a:xfrm>
            <a:off x="8534400" y="5029200"/>
            <a:ext cx="1905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lgn="ctr">
              <a:spcBef>
                <a:spcPct val="0"/>
              </a:spcBef>
              <a:buFontTx/>
              <a:buNone/>
            </a:pPr>
            <a:r>
              <a:rPr lang="en-US" altLang="en-US" sz="2800">
                <a:solidFill>
                  <a:srgbClr val="000000"/>
                </a:solidFill>
                <a:latin typeface="Tahoma" charset="0"/>
              </a:rPr>
              <a:t>Nanotube</a:t>
            </a:r>
          </a:p>
          <a:p>
            <a:pPr algn="ctr">
              <a:spcBef>
                <a:spcPct val="0"/>
              </a:spcBef>
              <a:buFontTx/>
              <a:buNone/>
            </a:pPr>
            <a:r>
              <a:rPr lang="en-US" altLang="en-US" sz="2800">
                <a:solidFill>
                  <a:srgbClr val="000000"/>
                </a:solidFill>
                <a:latin typeface="Tahoma" charset="0"/>
              </a:rPr>
              <a:t>~1 nm</a:t>
            </a:r>
          </a:p>
        </p:txBody>
      </p:sp>
      <p:sp>
        <p:nvSpPr>
          <p:cNvPr id="48141" name="Source"/>
          <p:cNvSpPr txBox="1">
            <a:spLocks noChangeArrowheads="1"/>
          </p:cNvSpPr>
          <p:nvPr/>
        </p:nvSpPr>
        <p:spPr bwMode="auto">
          <a:xfrm>
            <a:off x="8694371" y="6476873"/>
            <a:ext cx="34900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1400" dirty="0">
                <a:latin typeface="Arial" charset="0"/>
              </a:rPr>
              <a:t>Slide courtesy of Greta Peterson U. Wisc.</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p:cNvSpPr>
            <a:spLocks noGrp="1"/>
          </p:cNvSpPr>
          <p:nvPr>
            <p:ph type="title"/>
          </p:nvPr>
        </p:nvSpPr>
        <p:spPr bwMode="auto"/>
        <p:txBody>
          <a:bodyPr wrap="square" numCol="1" anchorCtr="0" compatLnSpc="1">
            <a:prstTxWarp prst="textNoShape">
              <a:avLst/>
            </a:prstTxWarp>
          </a:bodyPr>
          <a:lstStyle/>
          <a:p>
            <a:pPr eaLnBrk="1" hangingPunct="1"/>
            <a:r>
              <a:rPr lang="ja-JP" altLang="en-US" sz="4000" cap="none">
                <a:solidFill>
                  <a:srgbClr val="000000"/>
                </a:solidFill>
                <a:latin typeface="Arial" charset="0"/>
                <a:ea typeface="ＭＳ Ｐゴシック" charset="-128"/>
              </a:rPr>
              <a:t>“</a:t>
            </a:r>
            <a:r>
              <a:rPr lang="en-US" altLang="ja-JP" sz="4000" cap="none">
                <a:solidFill>
                  <a:srgbClr val="000000"/>
                </a:solidFill>
                <a:latin typeface="Arial" charset="0"/>
                <a:ea typeface="ＭＳ Ｐゴシック" charset="-128"/>
              </a:rPr>
              <a:t>Nano</a:t>
            </a:r>
            <a:r>
              <a:rPr lang="ja-JP" altLang="en-US" sz="4000" cap="none">
                <a:solidFill>
                  <a:srgbClr val="000000"/>
                </a:solidFill>
                <a:latin typeface="Arial" charset="0"/>
                <a:ea typeface="ＭＳ Ｐゴシック" charset="-128"/>
              </a:rPr>
              <a:t>”</a:t>
            </a:r>
            <a:r>
              <a:rPr lang="en-US" altLang="ja-JP" sz="4000" cap="none">
                <a:solidFill>
                  <a:srgbClr val="000000"/>
                </a:solidFill>
                <a:latin typeface="Arial" charset="0"/>
                <a:ea typeface="ＭＳ Ｐゴシック" charset="-128"/>
              </a:rPr>
              <a:t> all around us</a:t>
            </a:r>
            <a:endParaRPr lang="en-US" altLang="en-US" sz="4000" cap="none">
              <a:solidFill>
                <a:srgbClr val="000000"/>
              </a:solidFill>
              <a:latin typeface="Arial" charset="0"/>
              <a:ea typeface="ＭＳ Ｐゴシック" charset="-128"/>
            </a:endParaRPr>
          </a:p>
        </p:txBody>
      </p:sp>
      <p:pic>
        <p:nvPicPr>
          <p:cNvPr id="50179" name="Picture 1" descr="Image of red Tata Nano car."/>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2057400" y="1231900"/>
            <a:ext cx="4038600" cy="2298700"/>
          </a:xfrm>
        </p:spPr>
      </p:pic>
      <p:sp>
        <p:nvSpPr>
          <p:cNvPr id="50177" name="Caption 1"/>
          <p:cNvSpPr txBox="1">
            <a:spLocks/>
          </p:cNvSpPr>
          <p:nvPr/>
        </p:nvSpPr>
        <p:spPr bwMode="auto">
          <a:xfrm>
            <a:off x="3276600" y="3505200"/>
            <a:ext cx="142875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lgn="ctr">
              <a:buFontTx/>
              <a:buNone/>
            </a:pPr>
            <a:r>
              <a:rPr lang="en-US" altLang="en-US" sz="1200" dirty="0">
                <a:solidFill>
                  <a:srgbClr val="000000"/>
                </a:solidFill>
                <a:latin typeface="Arial" charset="0"/>
              </a:rPr>
              <a:t>Tata Nano</a:t>
            </a:r>
          </a:p>
        </p:txBody>
      </p:sp>
      <p:pic>
        <p:nvPicPr>
          <p:cNvPr id="50180" name="Picture 2" descr="Image of five iPod nanos."/>
          <p:cNvPicPr>
            <a:picLocks noGrp="1" noChangeAspect="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6172200" y="1287464"/>
            <a:ext cx="4038600" cy="2141537"/>
          </a:xfrm>
        </p:spPr>
      </p:pic>
      <p:pic>
        <p:nvPicPr>
          <p:cNvPr id="50186" name="Picture 3" descr="Photograph of hard drive dis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4688" y="2514600"/>
            <a:ext cx="14081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7" name="Picture 4" descr="selfcleaningglass"/>
          <p:cNvPicPr>
            <a:picLocks noChangeAspect="1" noChangeArrowheads="1"/>
          </p:cNvPicPr>
          <p:nvPr/>
        </p:nvPicPr>
        <p:blipFill>
          <a:blip r:embed="rId6">
            <a:extLst>
              <a:ext uri="{28A0092B-C50C-407E-A947-70E740481C1C}">
                <a14:useLocalDpi xmlns:a14="http://schemas.microsoft.com/office/drawing/2010/main" val="0"/>
              </a:ext>
            </a:extLst>
          </a:blip>
          <a:srcRect l="1413" t="4041" r="1413" b="4041"/>
          <a:stretch>
            <a:fillRect/>
          </a:stretch>
        </p:blipFill>
        <p:spPr bwMode="auto">
          <a:xfrm>
            <a:off x="4554635" y="3124201"/>
            <a:ext cx="3082734" cy="112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8" name="Caption 4"/>
          <p:cNvSpPr txBox="1">
            <a:spLocks noChangeArrowheads="1"/>
          </p:cNvSpPr>
          <p:nvPr/>
        </p:nvSpPr>
        <p:spPr bwMode="auto">
          <a:xfrm>
            <a:off x="4554539" y="4191001"/>
            <a:ext cx="3082925" cy="277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lgn="ctr">
              <a:spcBef>
                <a:spcPct val="0"/>
              </a:spcBef>
              <a:buFontTx/>
              <a:buNone/>
            </a:pPr>
            <a:r>
              <a:rPr lang="en-US" altLang="en-US" sz="1200">
                <a:solidFill>
                  <a:srgbClr val="000000"/>
                </a:solidFill>
                <a:latin typeface="Arial" charset="0"/>
              </a:rPr>
              <a:t>Self-cleaning windows</a:t>
            </a:r>
          </a:p>
        </p:txBody>
      </p:sp>
      <p:pic>
        <p:nvPicPr>
          <p:cNvPr id="50187" name="Picture 5" descr="Cover of &quot;Prey,&quot; a novel by Michael Cricht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88400" y="2895600"/>
            <a:ext cx="1498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9" name="Picture 6" descr="Image of a cordless mouse."/>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106614" y="4419601"/>
            <a:ext cx="16224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8" name="Caption 6"/>
          <p:cNvSpPr txBox="1">
            <a:spLocks noChangeArrowheads="1"/>
          </p:cNvSpPr>
          <p:nvPr/>
        </p:nvSpPr>
        <p:spPr bwMode="auto">
          <a:xfrm>
            <a:off x="2108200" y="6167438"/>
            <a:ext cx="161925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lgn="ctr">
              <a:spcBef>
                <a:spcPct val="0"/>
              </a:spcBef>
              <a:buFontTx/>
              <a:buNone/>
            </a:pPr>
            <a:r>
              <a:rPr lang="en-US" altLang="en-US" sz="1200" dirty="0">
                <a:solidFill>
                  <a:srgbClr val="000000"/>
                </a:solidFill>
                <a:latin typeface="Arial" charset="0"/>
              </a:rPr>
              <a:t>VX Nano Cordless Laser Mouse</a:t>
            </a:r>
          </a:p>
        </p:txBody>
      </p:sp>
      <p:grpSp>
        <p:nvGrpSpPr>
          <p:cNvPr id="50193" name="Picture 7" descr="Image of white washing machine."/>
          <p:cNvGrpSpPr>
            <a:grpSpLocks/>
          </p:cNvGrpSpPr>
          <p:nvPr/>
        </p:nvGrpSpPr>
        <p:grpSpPr bwMode="auto">
          <a:xfrm>
            <a:off x="4400550" y="4648200"/>
            <a:ext cx="1371600" cy="1610084"/>
            <a:chOff x="2743200" y="3657600"/>
            <a:chExt cx="1123950" cy="1609725"/>
          </a:xfrm>
        </p:grpSpPr>
        <p:pic>
          <p:nvPicPr>
            <p:cNvPr id="50195" name="Bottom half of washing machine" descr="washingmachine.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4419600"/>
              <a:ext cx="11239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6" name="Top half of washing machine" descr="homepagen_24.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743200" y="3657600"/>
              <a:ext cx="1123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194" name="Caption 7"/>
          <p:cNvSpPr txBox="1">
            <a:spLocks noChangeArrowheads="1"/>
          </p:cNvSpPr>
          <p:nvPr/>
        </p:nvSpPr>
        <p:spPr bwMode="auto">
          <a:xfrm>
            <a:off x="4400550" y="6091238"/>
            <a:ext cx="137160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lgn="ctr">
              <a:spcBef>
                <a:spcPct val="0"/>
              </a:spcBef>
              <a:buFontTx/>
              <a:buNone/>
            </a:pPr>
            <a:r>
              <a:rPr lang="en-US" altLang="en-US" sz="1200">
                <a:solidFill>
                  <a:srgbClr val="000000"/>
                </a:solidFill>
                <a:latin typeface="Arial" charset="0"/>
              </a:rPr>
              <a:t>Samsung washing machine</a:t>
            </a:r>
          </a:p>
        </p:txBody>
      </p:sp>
      <p:pic>
        <p:nvPicPr>
          <p:cNvPr id="50182" name="Picture 8" descr="Image of a gray shirt."/>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330951" y="4572000"/>
            <a:ext cx="1484313"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Caption 8"/>
          <p:cNvSpPr txBox="1">
            <a:spLocks noChangeArrowheads="1"/>
          </p:cNvSpPr>
          <p:nvPr/>
        </p:nvSpPr>
        <p:spPr bwMode="auto">
          <a:xfrm>
            <a:off x="6332539" y="6105526"/>
            <a:ext cx="1481137"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lgn="ctr">
              <a:spcBef>
                <a:spcPct val="0"/>
              </a:spcBef>
              <a:buFontTx/>
              <a:buNone/>
            </a:pPr>
            <a:r>
              <a:rPr lang="en-US" altLang="en-US" sz="1200" dirty="0">
                <a:solidFill>
                  <a:srgbClr val="000000"/>
                </a:solidFill>
                <a:latin typeface="Arial" charset="0"/>
              </a:rPr>
              <a:t>Apparel with silver nanoparticles</a:t>
            </a:r>
          </a:p>
        </p:txBody>
      </p:sp>
      <p:pic>
        <p:nvPicPr>
          <p:cNvPr id="50191" name="Picture 9" descr="Image of two baby bottles."/>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070850" y="4876801"/>
            <a:ext cx="1428750" cy="1428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2" name="Caption 9"/>
          <p:cNvSpPr txBox="1">
            <a:spLocks noChangeArrowheads="1"/>
          </p:cNvSpPr>
          <p:nvPr/>
        </p:nvSpPr>
        <p:spPr bwMode="auto">
          <a:xfrm>
            <a:off x="8072438" y="6229351"/>
            <a:ext cx="1425575" cy="277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lgn="ctr">
              <a:spcBef>
                <a:spcPct val="0"/>
              </a:spcBef>
              <a:buFontTx/>
              <a:buNone/>
            </a:pPr>
            <a:r>
              <a:rPr lang="en-US" altLang="en-US" sz="1200">
                <a:solidFill>
                  <a:srgbClr val="000000"/>
                </a:solidFill>
                <a:latin typeface="Arial" charset="0"/>
              </a:rPr>
              <a:t>Baby gear</a:t>
            </a:r>
          </a:p>
        </p:txBody>
      </p:sp>
      <p:sp>
        <p:nvSpPr>
          <p:cNvPr id="50190" name="Source"/>
          <p:cNvSpPr txBox="1">
            <a:spLocks noChangeArrowheads="1"/>
          </p:cNvSpPr>
          <p:nvPr/>
        </p:nvSpPr>
        <p:spPr bwMode="auto">
          <a:xfrm>
            <a:off x="8701942" y="6523493"/>
            <a:ext cx="34900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1400" dirty="0">
                <a:latin typeface="Arial" charset="0"/>
              </a:rPr>
              <a:t>Slide courtesy of Greta Peterson U. Wisc.</a:t>
            </a:r>
          </a:p>
        </p:txBody>
      </p:sp>
    </p:spTree>
  </p:cSld>
  <p:clrMapOvr>
    <a:masterClrMapping/>
  </p:clrMapOvr>
  <p:transition advTm="3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p:cNvSpPr>
            <a:spLocks noGrp="1"/>
          </p:cNvSpPr>
          <p:nvPr>
            <p:ph type="title" idx="4294967295"/>
          </p:nvPr>
        </p:nvSpPr>
        <p:spPr>
          <a:xfrm>
            <a:off x="1981200" y="228600"/>
            <a:ext cx="8229600" cy="1143000"/>
          </a:xfrm>
        </p:spPr>
        <p:txBody>
          <a:bodyPr/>
          <a:lstStyle/>
          <a:p>
            <a:pPr eaLnBrk="1" hangingPunct="1">
              <a:defRPr/>
            </a:pPr>
            <a:r>
              <a:rPr lang="en-US" sz="4000">
                <a:solidFill>
                  <a:srgbClr val="000000"/>
                </a:solidFill>
                <a:latin typeface="Arial" charset="0"/>
              </a:rPr>
              <a:t>Medieval nanotechnologists</a:t>
            </a:r>
          </a:p>
        </p:txBody>
      </p:sp>
      <p:pic>
        <p:nvPicPr>
          <p:cNvPr id="6" name="Picture" descr="image1.jpg&#10;&#10;Image of men and woman working on different levels of a housing structure."/>
          <p:cNvPicPr>
            <a:picLocks noChangeAspect="1"/>
          </p:cNvPicPr>
          <p:nvPr/>
        </p:nvPicPr>
        <p:blipFill>
          <a:blip r:embed="rId3" cstate="print"/>
          <a:stretch>
            <a:fillRect/>
          </a:stretch>
        </p:blipFill>
        <p:spPr>
          <a:xfrm>
            <a:off x="7105130" y="1524000"/>
            <a:ext cx="3334271" cy="4407536"/>
          </a:xfrm>
          <a:prstGeom prst="roundRect">
            <a:avLst/>
          </a:prstGeom>
        </p:spPr>
      </p:pic>
      <p:sp>
        <p:nvSpPr>
          <p:cNvPr id="52227" name="Content"/>
          <p:cNvSpPr txBox="1">
            <a:spLocks noChangeArrowheads="1"/>
          </p:cNvSpPr>
          <p:nvPr/>
        </p:nvSpPr>
        <p:spPr bwMode="auto">
          <a:xfrm>
            <a:off x="1524000" y="1219200"/>
            <a:ext cx="54864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2600">
                <a:solidFill>
                  <a:schemeClr val="tx1"/>
                </a:solidFill>
                <a:latin typeface="Optima" charset="0"/>
                <a:ea typeface="ＭＳ Ｐゴシック" charset="-128"/>
                <a:cs typeface="Optima" charset="0"/>
              </a:defRPr>
            </a:lvl1pPr>
            <a:lvl2pPr marL="800100" indent="-34290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2800" u="sng" dirty="0">
                <a:solidFill>
                  <a:srgbClr val="000000"/>
                </a:solidFill>
                <a:latin typeface="Arial" charset="0"/>
              </a:rPr>
              <a:t>Recipe for Stained glass</a:t>
            </a:r>
          </a:p>
          <a:p>
            <a:pPr>
              <a:spcBef>
                <a:spcPct val="0"/>
              </a:spcBef>
              <a:buFontTx/>
              <a:buAutoNum type="arabicPeriod"/>
            </a:pPr>
            <a:r>
              <a:rPr lang="en-US" altLang="en-US" sz="2800" dirty="0">
                <a:solidFill>
                  <a:srgbClr val="000000"/>
                </a:solidFill>
                <a:latin typeface="Arial" charset="0"/>
              </a:rPr>
              <a:t>Sand</a:t>
            </a:r>
          </a:p>
          <a:p>
            <a:pPr>
              <a:spcBef>
                <a:spcPct val="0"/>
              </a:spcBef>
              <a:buFontTx/>
              <a:buAutoNum type="arabicPeriod"/>
            </a:pPr>
            <a:r>
              <a:rPr lang="en-US" altLang="en-US" sz="2800" dirty="0">
                <a:solidFill>
                  <a:srgbClr val="000000"/>
                </a:solidFill>
                <a:latin typeface="Arial" charset="0"/>
              </a:rPr>
              <a:t>Chemicals to lower the melting point of sand</a:t>
            </a:r>
          </a:p>
          <a:p>
            <a:pPr lvl="1">
              <a:spcBef>
                <a:spcPct val="0"/>
              </a:spcBef>
              <a:buFont typeface="Arial" charset="0"/>
              <a:buChar char="•"/>
            </a:pPr>
            <a:r>
              <a:rPr lang="en-US" altLang="en-US" sz="2400" dirty="0">
                <a:solidFill>
                  <a:srgbClr val="000000"/>
                </a:solidFill>
                <a:latin typeface="Arial" charset="0"/>
              </a:rPr>
              <a:t>Sodium Carbonate (soda ash)</a:t>
            </a:r>
          </a:p>
          <a:p>
            <a:pPr lvl="1">
              <a:spcBef>
                <a:spcPct val="0"/>
              </a:spcBef>
              <a:buFont typeface="Arial" charset="0"/>
              <a:buChar char="•"/>
            </a:pPr>
            <a:r>
              <a:rPr lang="en-US" altLang="en-US" sz="2400" dirty="0">
                <a:solidFill>
                  <a:srgbClr val="000000"/>
                </a:solidFill>
                <a:latin typeface="Arial" charset="0"/>
              </a:rPr>
              <a:t>Calcium Oxide (lime)</a:t>
            </a:r>
          </a:p>
          <a:p>
            <a:pPr>
              <a:spcBef>
                <a:spcPct val="0"/>
              </a:spcBef>
              <a:buFontTx/>
              <a:buAutoNum type="arabicPeriod"/>
            </a:pPr>
            <a:r>
              <a:rPr lang="en-US" altLang="en-US" sz="2800" dirty="0">
                <a:solidFill>
                  <a:srgbClr val="000000"/>
                </a:solidFill>
                <a:latin typeface="Arial" charset="0"/>
              </a:rPr>
              <a:t> Chemicals to create the color</a:t>
            </a:r>
          </a:p>
          <a:p>
            <a:pPr>
              <a:spcBef>
                <a:spcPct val="0"/>
              </a:spcBef>
              <a:buFontTx/>
              <a:buAutoNum type="arabicPeriod"/>
            </a:pPr>
            <a:r>
              <a:rPr lang="en-US" altLang="en-US" sz="2800" dirty="0">
                <a:solidFill>
                  <a:srgbClr val="000000"/>
                </a:solidFill>
                <a:latin typeface="Arial" charset="0"/>
              </a:rPr>
              <a:t> Lots of heat!</a:t>
            </a:r>
          </a:p>
          <a:p>
            <a:pPr lvl="1">
              <a:spcBef>
                <a:spcPct val="0"/>
              </a:spcBef>
              <a:buFont typeface="Arial" charset="0"/>
              <a:buChar char="•"/>
            </a:pPr>
            <a:r>
              <a:rPr lang="en-US" altLang="en-US" sz="2400" dirty="0">
                <a:solidFill>
                  <a:srgbClr val="000000"/>
                </a:solidFill>
                <a:latin typeface="Arial" charset="0"/>
              </a:rPr>
              <a:t>Mixture becomes molten at </a:t>
            </a:r>
          </a:p>
          <a:p>
            <a:pPr lvl="1">
              <a:spcBef>
                <a:spcPct val="0"/>
              </a:spcBef>
              <a:buFontTx/>
              <a:buNone/>
            </a:pPr>
            <a:r>
              <a:rPr lang="en-US" altLang="en-US" sz="2400" dirty="0">
                <a:solidFill>
                  <a:srgbClr val="000000"/>
                </a:solidFill>
                <a:latin typeface="Arial" charset="0"/>
              </a:rPr>
              <a:t>1500 °F</a:t>
            </a:r>
          </a:p>
          <a:p>
            <a:pPr lvl="1">
              <a:spcBef>
                <a:spcPct val="0"/>
              </a:spcBef>
              <a:buFontTx/>
              <a:buNone/>
            </a:pPr>
            <a:endParaRPr lang="en-US" altLang="en-US" sz="2400" dirty="0">
              <a:solidFill>
                <a:srgbClr val="000000"/>
              </a:solidFill>
              <a:latin typeface="Arial" charset="0"/>
            </a:endParaRPr>
          </a:p>
          <a:p>
            <a:pPr>
              <a:spcBef>
                <a:spcPct val="0"/>
              </a:spcBef>
              <a:buFontTx/>
              <a:buAutoNum type="arabicPeriod"/>
            </a:pPr>
            <a:endParaRPr lang="en-US" altLang="en-US" sz="2000" dirty="0">
              <a:solidFill>
                <a:srgbClr val="000000"/>
              </a:solidFill>
              <a:latin typeface="Arial" charset="0"/>
            </a:endParaRPr>
          </a:p>
        </p:txBody>
      </p:sp>
      <p:sp>
        <p:nvSpPr>
          <p:cNvPr id="52228" name="Label"/>
          <p:cNvSpPr txBox="1">
            <a:spLocks noChangeArrowheads="1"/>
          </p:cNvSpPr>
          <p:nvPr/>
        </p:nvSpPr>
        <p:spPr bwMode="auto">
          <a:xfrm rot="10800000" flipV="1">
            <a:off x="7086600" y="5853806"/>
            <a:ext cx="3733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1400" dirty="0">
                <a:solidFill>
                  <a:srgbClr val="000000"/>
                </a:solidFill>
                <a:latin typeface="Arial" charset="0"/>
              </a:rPr>
              <a:t>Depiction of a forest glass shop from </a:t>
            </a:r>
            <a:r>
              <a:rPr lang="en-US" altLang="en-US" sz="1400" i="1" dirty="0">
                <a:solidFill>
                  <a:srgbClr val="000000"/>
                </a:solidFill>
                <a:latin typeface="Arial" charset="0"/>
              </a:rPr>
              <a:t>Sir John Mandeville's Travels</a:t>
            </a:r>
            <a:r>
              <a:rPr lang="en-US" altLang="en-US" sz="1400" dirty="0">
                <a:solidFill>
                  <a:srgbClr val="000000"/>
                </a:solidFill>
                <a:latin typeface="Arial" charset="0"/>
              </a:rPr>
              <a:t>, Dated 1420 – 1450. British Library, London</a:t>
            </a:r>
          </a:p>
        </p:txBody>
      </p:sp>
      <p:sp>
        <p:nvSpPr>
          <p:cNvPr id="52229" name="Source"/>
          <p:cNvSpPr txBox="1">
            <a:spLocks noChangeArrowheads="1"/>
          </p:cNvSpPr>
          <p:nvPr/>
        </p:nvSpPr>
        <p:spPr bwMode="auto">
          <a:xfrm>
            <a:off x="8694372" y="6550223"/>
            <a:ext cx="34900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1400" dirty="0">
                <a:latin typeface="Arial" charset="0"/>
              </a:rPr>
              <a:t>Slide courtesy of Greta Peterson U. Wisc.</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p:cNvSpPr>
            <a:spLocks noGrp="1"/>
          </p:cNvSpPr>
          <p:nvPr>
            <p:ph type="title"/>
          </p:nvPr>
        </p:nvSpPr>
        <p:spPr>
          <a:xfrm>
            <a:off x="1981200" y="228600"/>
            <a:ext cx="8229600" cy="1143000"/>
          </a:xfrm>
        </p:spPr>
        <p:txBody>
          <a:bodyPr/>
          <a:lstStyle/>
          <a:p>
            <a:pPr eaLnBrk="1" hangingPunct="1">
              <a:defRPr/>
            </a:pPr>
            <a:r>
              <a:rPr lang="en-US" sz="4000">
                <a:solidFill>
                  <a:srgbClr val="000000"/>
                </a:solidFill>
                <a:latin typeface="Arial" charset="0"/>
              </a:rPr>
              <a:t>Things are different . . .</a:t>
            </a:r>
          </a:p>
        </p:txBody>
      </p:sp>
      <p:sp>
        <p:nvSpPr>
          <p:cNvPr id="54274" name="Content 1"/>
          <p:cNvSpPr txBox="1">
            <a:spLocks noChangeArrowheads="1"/>
          </p:cNvSpPr>
          <p:nvPr/>
        </p:nvSpPr>
        <p:spPr bwMode="auto">
          <a:xfrm>
            <a:off x="1752600" y="1295400"/>
            <a:ext cx="579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3200">
                <a:solidFill>
                  <a:srgbClr val="000000"/>
                </a:solidFill>
                <a:latin typeface="Arial" charset="0"/>
              </a:rPr>
              <a:t>Size really does matter!</a:t>
            </a:r>
          </a:p>
        </p:txBody>
      </p:sp>
      <p:pic>
        <p:nvPicPr>
          <p:cNvPr id="94210" name="Picture 1" descr="Image of bar of silver."/>
          <p:cNvPicPr>
            <a:picLocks noChangeAspect="1" noChangeArrowheads="1"/>
          </p:cNvPicPr>
          <p:nvPr/>
        </p:nvPicPr>
        <p:blipFill>
          <a:blip r:embed="rId3" cstate="print"/>
          <a:srcRect/>
          <a:stretch>
            <a:fillRect/>
          </a:stretch>
        </p:blipFill>
        <p:spPr bwMode="auto">
          <a:xfrm>
            <a:off x="2669523" y="2160256"/>
            <a:ext cx="2585754" cy="1716776"/>
          </a:xfrm>
          <a:prstGeom prst="roundRect">
            <a:avLst/>
          </a:prstGeom>
          <a:noFill/>
          <a:ln w="9525">
            <a:noFill/>
            <a:miter lim="800000"/>
            <a:headEnd/>
            <a:tailEnd/>
          </a:ln>
          <a:effectLst/>
        </p:spPr>
      </p:pic>
      <p:sp>
        <p:nvSpPr>
          <p:cNvPr id="54277" name="Content 2"/>
          <p:cNvSpPr txBox="1">
            <a:spLocks noChangeArrowheads="1"/>
          </p:cNvSpPr>
          <p:nvPr/>
        </p:nvSpPr>
        <p:spPr bwMode="auto">
          <a:xfrm>
            <a:off x="5562600" y="2586039"/>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3200">
                <a:solidFill>
                  <a:srgbClr val="000000"/>
                </a:solidFill>
                <a:latin typeface="Arial" charset="0"/>
              </a:rPr>
              <a:t>Bulk</a:t>
            </a:r>
          </a:p>
        </p:txBody>
      </p:sp>
      <p:pic>
        <p:nvPicPr>
          <p:cNvPr id="112640" name="Picture 2" descr="Image of bar of gold."/>
          <p:cNvPicPr>
            <a:picLocks noChangeAspect="1" noChangeArrowheads="1"/>
          </p:cNvPicPr>
          <p:nvPr/>
        </p:nvPicPr>
        <p:blipFill>
          <a:blip r:embed="rId4" cstate="print"/>
          <a:srcRect/>
          <a:stretch>
            <a:fillRect/>
          </a:stretch>
        </p:blipFill>
        <p:spPr bwMode="auto">
          <a:xfrm>
            <a:off x="7013092" y="2057400"/>
            <a:ext cx="2583211" cy="1825222"/>
          </a:xfrm>
          <a:prstGeom prst="roundRect">
            <a:avLst/>
          </a:prstGeom>
          <a:noFill/>
          <a:ln w="9525">
            <a:noFill/>
            <a:miter lim="800000"/>
            <a:headEnd/>
            <a:tailEnd/>
          </a:ln>
          <a:effectLst/>
        </p:spPr>
      </p:pic>
      <p:sp>
        <p:nvSpPr>
          <p:cNvPr id="54278" name="Content 3"/>
          <p:cNvSpPr txBox="1">
            <a:spLocks noChangeArrowheads="1"/>
          </p:cNvSpPr>
          <p:nvPr/>
        </p:nvSpPr>
        <p:spPr bwMode="auto">
          <a:xfrm>
            <a:off x="5486400" y="4948239"/>
            <a:ext cx="1219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3200">
                <a:solidFill>
                  <a:srgbClr val="000000"/>
                </a:solidFill>
                <a:latin typeface="Arial" charset="0"/>
              </a:rPr>
              <a:t>Nano</a:t>
            </a:r>
          </a:p>
        </p:txBody>
      </p:sp>
      <p:sp>
        <p:nvSpPr>
          <p:cNvPr id="54279" name="Source"/>
          <p:cNvSpPr txBox="1">
            <a:spLocks noChangeArrowheads="1"/>
          </p:cNvSpPr>
          <p:nvPr/>
        </p:nvSpPr>
        <p:spPr bwMode="auto">
          <a:xfrm>
            <a:off x="8701942" y="6550223"/>
            <a:ext cx="34900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1400" dirty="0">
                <a:latin typeface="Arial" charset="0"/>
              </a:rPr>
              <a:t>Slide courtesy of Greta Peterson U. Wisc.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4" name="Title"/>
          <p:cNvSpPr>
            <a:spLocks noGrp="1"/>
          </p:cNvSpPr>
          <p:nvPr>
            <p:ph type="title"/>
          </p:nvPr>
        </p:nvSpPr>
        <p:spPr>
          <a:xfrm>
            <a:off x="1981200" y="228600"/>
            <a:ext cx="8229600" cy="1143000"/>
          </a:xfrm>
        </p:spPr>
        <p:txBody>
          <a:bodyPr/>
          <a:lstStyle/>
          <a:p>
            <a:pPr eaLnBrk="1" hangingPunct="1">
              <a:defRPr/>
            </a:pPr>
            <a:r>
              <a:rPr lang="en-US" sz="4000" dirty="0">
                <a:solidFill>
                  <a:srgbClr val="000000"/>
                </a:solidFill>
                <a:latin typeface="Arial" charset="0"/>
              </a:rPr>
              <a:t>Things are different . . .</a:t>
            </a:r>
          </a:p>
        </p:txBody>
      </p:sp>
      <p:sp>
        <p:nvSpPr>
          <p:cNvPr id="56329" name="Content 1"/>
          <p:cNvSpPr txBox="1">
            <a:spLocks noChangeArrowheads="1"/>
          </p:cNvSpPr>
          <p:nvPr/>
        </p:nvSpPr>
        <p:spPr bwMode="auto">
          <a:xfrm>
            <a:off x="1752600" y="1295400"/>
            <a:ext cx="579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3200">
                <a:solidFill>
                  <a:srgbClr val="000000"/>
                </a:solidFill>
                <a:latin typeface="Arial" charset="0"/>
              </a:rPr>
              <a:t>Size really does matter!</a:t>
            </a:r>
          </a:p>
        </p:txBody>
      </p:sp>
      <p:pic>
        <p:nvPicPr>
          <p:cNvPr id="94210" name="Picture 1" descr="Image of bar of silver."/>
          <p:cNvPicPr>
            <a:picLocks noChangeAspect="1" noChangeArrowheads="1"/>
          </p:cNvPicPr>
          <p:nvPr/>
        </p:nvPicPr>
        <p:blipFill>
          <a:blip r:embed="rId3" cstate="print"/>
          <a:srcRect/>
          <a:stretch>
            <a:fillRect/>
          </a:stretch>
        </p:blipFill>
        <p:spPr bwMode="auto">
          <a:xfrm>
            <a:off x="2669523" y="2160256"/>
            <a:ext cx="2585754" cy="1716776"/>
          </a:xfrm>
          <a:prstGeom prst="roundRect">
            <a:avLst/>
          </a:prstGeom>
          <a:noFill/>
          <a:ln w="9525">
            <a:noFill/>
            <a:miter lim="800000"/>
            <a:headEnd/>
            <a:tailEnd/>
          </a:ln>
          <a:effectLst/>
        </p:spPr>
      </p:pic>
      <p:sp>
        <p:nvSpPr>
          <p:cNvPr id="56325" name="Label 1"/>
          <p:cNvSpPr txBox="1">
            <a:spLocks noChangeArrowheads="1"/>
          </p:cNvSpPr>
          <p:nvPr/>
        </p:nvSpPr>
        <p:spPr bwMode="auto">
          <a:xfrm>
            <a:off x="5562600" y="2590800"/>
            <a:ext cx="1066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3200">
                <a:solidFill>
                  <a:srgbClr val="000000"/>
                </a:solidFill>
                <a:latin typeface="Arial" charset="0"/>
              </a:rPr>
              <a:t>Bulk</a:t>
            </a:r>
          </a:p>
        </p:txBody>
      </p:sp>
      <p:pic>
        <p:nvPicPr>
          <p:cNvPr id="112640" name="Picture 2" descr="Image of bar of gold."/>
          <p:cNvPicPr>
            <a:picLocks noChangeAspect="1" noChangeArrowheads="1"/>
          </p:cNvPicPr>
          <p:nvPr/>
        </p:nvPicPr>
        <p:blipFill>
          <a:blip r:embed="rId4" cstate="print"/>
          <a:srcRect/>
          <a:stretch>
            <a:fillRect/>
          </a:stretch>
        </p:blipFill>
        <p:spPr bwMode="auto">
          <a:xfrm>
            <a:off x="7013092" y="2057400"/>
            <a:ext cx="2583211" cy="1825222"/>
          </a:xfrm>
          <a:prstGeom prst="roundRect">
            <a:avLst/>
          </a:prstGeom>
          <a:noFill/>
          <a:ln w="9525">
            <a:noFill/>
            <a:miter lim="800000"/>
            <a:headEnd/>
            <a:tailEnd/>
          </a:ln>
          <a:effectLst/>
        </p:spPr>
      </p:pic>
      <p:pic>
        <p:nvPicPr>
          <p:cNvPr id="94211" name="Picture 3" descr="Image of one test tube of yellow nanoparticles."/>
          <p:cNvPicPr>
            <a:picLocks noChangeAspect="1" noChangeArrowheads="1"/>
          </p:cNvPicPr>
          <p:nvPr/>
        </p:nvPicPr>
        <p:blipFill>
          <a:blip r:embed="rId5" cstate="print"/>
          <a:srcRect/>
          <a:stretch>
            <a:fillRect/>
          </a:stretch>
        </p:blipFill>
        <p:spPr bwMode="auto">
          <a:xfrm>
            <a:off x="2751344" y="4033219"/>
            <a:ext cx="2430257" cy="1824292"/>
          </a:xfrm>
          <a:prstGeom prst="roundRect">
            <a:avLst/>
          </a:prstGeom>
          <a:noFill/>
          <a:ln w="9525">
            <a:noFill/>
            <a:miter lim="800000"/>
            <a:headEnd/>
            <a:tailEnd/>
          </a:ln>
          <a:effectLst/>
        </p:spPr>
      </p:pic>
      <p:sp>
        <p:nvSpPr>
          <p:cNvPr id="56326" name="Label 2"/>
          <p:cNvSpPr txBox="1">
            <a:spLocks noChangeArrowheads="1"/>
          </p:cNvSpPr>
          <p:nvPr/>
        </p:nvSpPr>
        <p:spPr bwMode="auto">
          <a:xfrm>
            <a:off x="5486400" y="4953000"/>
            <a:ext cx="121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3200">
                <a:solidFill>
                  <a:srgbClr val="000000"/>
                </a:solidFill>
                <a:latin typeface="Arial" charset="0"/>
              </a:rPr>
              <a:t>Nano</a:t>
            </a:r>
          </a:p>
        </p:txBody>
      </p:sp>
      <p:pic>
        <p:nvPicPr>
          <p:cNvPr id="112641" name="Picture 4" descr="Image of two test tubes of red nanoparticles."/>
          <p:cNvPicPr>
            <a:picLocks noChangeAspect="1" noChangeArrowheads="1"/>
          </p:cNvPicPr>
          <p:nvPr/>
        </p:nvPicPr>
        <p:blipFill>
          <a:blip r:embed="rId6" cstate="print"/>
          <a:srcRect l="15000" t="21111" r="13333" b="10000"/>
          <a:stretch>
            <a:fillRect/>
          </a:stretch>
        </p:blipFill>
        <p:spPr bwMode="auto">
          <a:xfrm>
            <a:off x="7010400" y="4109420"/>
            <a:ext cx="2506566" cy="1805923"/>
          </a:xfrm>
          <a:prstGeom prst="roundRect">
            <a:avLst/>
          </a:prstGeom>
          <a:noFill/>
          <a:ln w="9525">
            <a:noFill/>
            <a:miter lim="800000"/>
            <a:headEnd/>
            <a:tailEnd/>
          </a:ln>
          <a:effectLst/>
        </p:spPr>
      </p:pic>
      <p:sp>
        <p:nvSpPr>
          <p:cNvPr id="56327" name="Content 2"/>
          <p:cNvSpPr txBox="1">
            <a:spLocks noChangeArrowheads="1"/>
          </p:cNvSpPr>
          <p:nvPr/>
        </p:nvSpPr>
        <p:spPr bwMode="auto">
          <a:xfrm>
            <a:off x="3048000" y="6096001"/>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lgn="ctr">
              <a:spcBef>
                <a:spcPct val="0"/>
              </a:spcBef>
              <a:buFontTx/>
              <a:buNone/>
            </a:pPr>
            <a:r>
              <a:rPr lang="en-US" altLang="en-US" sz="2400">
                <a:solidFill>
                  <a:srgbClr val="000000"/>
                </a:solidFill>
                <a:latin typeface="Arial" charset="0"/>
              </a:rPr>
              <a:t>Nanoparticles interact differently with light.</a:t>
            </a:r>
          </a:p>
        </p:txBody>
      </p:sp>
      <p:sp>
        <p:nvSpPr>
          <p:cNvPr id="56330" name="Source"/>
          <p:cNvSpPr txBox="1">
            <a:spLocks noChangeArrowheads="1"/>
          </p:cNvSpPr>
          <p:nvPr/>
        </p:nvSpPr>
        <p:spPr bwMode="auto">
          <a:xfrm>
            <a:off x="8701942" y="6559326"/>
            <a:ext cx="34900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1400" dirty="0">
                <a:latin typeface="Arial" charset="0"/>
              </a:rPr>
              <a:t>Slide courtesy of Greta Peterson U. Wisc.</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5" descr="Image of a stained glass window."/>
          <p:cNvPicPr>
            <a:picLocks noChangeAspect="1" noChangeArrowheads="1"/>
          </p:cNvPicPr>
          <p:nvPr/>
        </p:nvPicPr>
        <p:blipFill>
          <a:blip r:embed="rId3">
            <a:extLst>
              <a:ext uri="{28A0092B-C50C-407E-A947-70E740481C1C}">
                <a14:useLocalDpi xmlns:a14="http://schemas.microsoft.com/office/drawing/2010/main" val="0"/>
              </a:ext>
            </a:extLst>
          </a:blip>
          <a:srcRect r="73685"/>
          <a:stretch>
            <a:fillRect/>
          </a:stretch>
        </p:blipFill>
        <p:spPr bwMode="auto">
          <a:xfrm>
            <a:off x="1524000" y="40433"/>
            <a:ext cx="1600200" cy="583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Microscopic image of spherical nanogold particles."/>
          <p:cNvPicPr>
            <a:picLocks noChangeAspect="1" noChangeArrowheads="1"/>
          </p:cNvPicPr>
          <p:nvPr/>
        </p:nvPicPr>
        <p:blipFill>
          <a:blip r:embed="rId3" cstate="print"/>
          <a:srcRect l="37920" t="65698" r="48544" b="19906"/>
          <a:stretch>
            <a:fillRect/>
          </a:stretch>
        </p:blipFill>
        <p:spPr bwMode="auto">
          <a:xfrm>
            <a:off x="8278186" y="2209800"/>
            <a:ext cx="2237415" cy="2286000"/>
          </a:xfrm>
          <a:prstGeom prst="roundRect">
            <a:avLst/>
          </a:prstGeom>
          <a:noFill/>
          <a:ln w="9525">
            <a:noFill/>
            <a:miter lim="800000"/>
            <a:headEnd/>
            <a:tailEnd/>
          </a:ln>
        </p:spPr>
      </p:pic>
      <p:pic>
        <p:nvPicPr>
          <p:cNvPr id="9" name="Picture 4" descr="Microscopic image of spherical nanogold particles."/>
          <p:cNvPicPr>
            <a:picLocks noChangeAspect="1" noChangeArrowheads="1"/>
          </p:cNvPicPr>
          <p:nvPr/>
        </p:nvPicPr>
        <p:blipFill>
          <a:blip r:embed="rId3" cstate="print"/>
          <a:srcRect l="37745" t="31711" r="48544" b="53551"/>
          <a:stretch>
            <a:fillRect/>
          </a:stretch>
        </p:blipFill>
        <p:spPr bwMode="auto">
          <a:xfrm>
            <a:off x="3321209" y="2209800"/>
            <a:ext cx="2213777" cy="2286000"/>
          </a:xfrm>
          <a:prstGeom prst="roundRect">
            <a:avLst/>
          </a:prstGeom>
          <a:noFill/>
          <a:ln w="9525">
            <a:noFill/>
            <a:miter lim="800000"/>
            <a:headEnd/>
            <a:tailEnd/>
          </a:ln>
        </p:spPr>
      </p:pic>
      <p:pic>
        <p:nvPicPr>
          <p:cNvPr id="10" name="Picture 4" descr="Microscopic image of spherical nanogold particles."/>
          <p:cNvPicPr>
            <a:picLocks noChangeAspect="1" noChangeArrowheads="1"/>
          </p:cNvPicPr>
          <p:nvPr/>
        </p:nvPicPr>
        <p:blipFill>
          <a:blip r:embed="rId3" cstate="print"/>
          <a:srcRect l="37997" t="51608" r="48544" b="34303"/>
          <a:stretch>
            <a:fillRect/>
          </a:stretch>
        </p:blipFill>
        <p:spPr bwMode="auto">
          <a:xfrm>
            <a:off x="5763586" y="2209800"/>
            <a:ext cx="2272937" cy="2286000"/>
          </a:xfrm>
          <a:prstGeom prst="roundRect">
            <a:avLst/>
          </a:prstGeom>
          <a:noFill/>
          <a:ln w="9525">
            <a:noFill/>
            <a:miter lim="800000"/>
            <a:headEnd/>
            <a:tailEnd/>
          </a:ln>
        </p:spPr>
      </p:pic>
      <p:sp>
        <p:nvSpPr>
          <p:cNvPr id="58374" name="Text Box 7"/>
          <p:cNvSpPr txBox="1">
            <a:spLocks noChangeArrowheads="1"/>
          </p:cNvSpPr>
          <p:nvPr/>
        </p:nvSpPr>
        <p:spPr bwMode="auto">
          <a:xfrm>
            <a:off x="3200400" y="228600"/>
            <a:ext cx="746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50000"/>
              </a:spcBef>
              <a:buFontTx/>
              <a:buNone/>
            </a:pPr>
            <a:r>
              <a:rPr lang="en-US" altLang="en-US" sz="3600">
                <a:solidFill>
                  <a:srgbClr val="000000"/>
                </a:solidFill>
                <a:latin typeface="Arial" charset="0"/>
              </a:rPr>
              <a:t>Changing the size of the gold particles affects color</a:t>
            </a:r>
          </a:p>
        </p:txBody>
      </p:sp>
      <p:sp>
        <p:nvSpPr>
          <p:cNvPr id="58375" name="TextBox 12"/>
          <p:cNvSpPr txBox="1">
            <a:spLocks noChangeArrowheads="1"/>
          </p:cNvSpPr>
          <p:nvPr/>
        </p:nvSpPr>
        <p:spPr bwMode="auto">
          <a:xfrm>
            <a:off x="3276600" y="4724400"/>
            <a:ext cx="2514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2400">
                <a:solidFill>
                  <a:srgbClr val="000000"/>
                </a:solidFill>
                <a:latin typeface="Arial" charset="0"/>
              </a:rPr>
              <a:t>Size=25 nm</a:t>
            </a:r>
          </a:p>
          <a:p>
            <a:pPr>
              <a:spcBef>
                <a:spcPct val="0"/>
              </a:spcBef>
              <a:buFontTx/>
              <a:buNone/>
            </a:pPr>
            <a:r>
              <a:rPr lang="en-US" altLang="en-US" sz="2400">
                <a:solidFill>
                  <a:srgbClr val="000000"/>
                </a:solidFill>
                <a:latin typeface="Arial" charset="0"/>
              </a:rPr>
              <a:t>Shape: Spherical</a:t>
            </a:r>
          </a:p>
          <a:p>
            <a:pPr>
              <a:spcBef>
                <a:spcPct val="0"/>
              </a:spcBef>
              <a:buFontTx/>
              <a:buNone/>
            </a:pPr>
            <a:r>
              <a:rPr lang="en-US" altLang="en-US" sz="2400">
                <a:solidFill>
                  <a:srgbClr val="000000"/>
                </a:solidFill>
                <a:latin typeface="Arial" charset="0"/>
              </a:rPr>
              <a:t>Color: </a:t>
            </a:r>
            <a:r>
              <a:rPr lang="en-US" altLang="en-US" sz="2400" b="1">
                <a:solidFill>
                  <a:srgbClr val="000000"/>
                </a:solidFill>
                <a:latin typeface="Arial" charset="0"/>
              </a:rPr>
              <a:t>RED</a:t>
            </a:r>
          </a:p>
        </p:txBody>
      </p:sp>
      <p:sp>
        <p:nvSpPr>
          <p:cNvPr id="58376" name="TextBox 13"/>
          <p:cNvSpPr txBox="1">
            <a:spLocks noChangeArrowheads="1"/>
          </p:cNvSpPr>
          <p:nvPr/>
        </p:nvSpPr>
        <p:spPr bwMode="auto">
          <a:xfrm>
            <a:off x="5791200" y="4775200"/>
            <a:ext cx="2590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2400">
                <a:solidFill>
                  <a:srgbClr val="000000"/>
                </a:solidFill>
                <a:latin typeface="Arial" charset="0"/>
              </a:rPr>
              <a:t>Size=50 nm</a:t>
            </a:r>
          </a:p>
          <a:p>
            <a:pPr>
              <a:spcBef>
                <a:spcPct val="0"/>
              </a:spcBef>
              <a:buFontTx/>
              <a:buNone/>
            </a:pPr>
            <a:r>
              <a:rPr lang="en-US" altLang="en-US" sz="2400">
                <a:solidFill>
                  <a:srgbClr val="000000"/>
                </a:solidFill>
                <a:latin typeface="Arial" charset="0"/>
              </a:rPr>
              <a:t>Shape: Spherical</a:t>
            </a:r>
          </a:p>
          <a:p>
            <a:pPr>
              <a:spcBef>
                <a:spcPct val="0"/>
              </a:spcBef>
              <a:buFontTx/>
              <a:buNone/>
            </a:pPr>
            <a:r>
              <a:rPr lang="en-US" altLang="en-US" sz="2400">
                <a:solidFill>
                  <a:srgbClr val="000000"/>
                </a:solidFill>
                <a:latin typeface="Arial" charset="0"/>
              </a:rPr>
              <a:t>Color: </a:t>
            </a:r>
            <a:r>
              <a:rPr lang="en-US" altLang="en-US" sz="2400" b="1">
                <a:solidFill>
                  <a:srgbClr val="000000"/>
                </a:solidFill>
                <a:latin typeface="Arial" charset="0"/>
              </a:rPr>
              <a:t>GREEN</a:t>
            </a:r>
          </a:p>
        </p:txBody>
      </p:sp>
      <p:sp>
        <p:nvSpPr>
          <p:cNvPr id="58377" name="TextBox 14"/>
          <p:cNvSpPr txBox="1">
            <a:spLocks noChangeArrowheads="1"/>
          </p:cNvSpPr>
          <p:nvPr/>
        </p:nvSpPr>
        <p:spPr bwMode="auto">
          <a:xfrm>
            <a:off x="8305800" y="4775200"/>
            <a:ext cx="2590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2400">
                <a:solidFill>
                  <a:srgbClr val="000000"/>
                </a:solidFill>
                <a:latin typeface="Arial" charset="0"/>
              </a:rPr>
              <a:t>Size=100 nm</a:t>
            </a:r>
          </a:p>
          <a:p>
            <a:pPr>
              <a:spcBef>
                <a:spcPct val="0"/>
              </a:spcBef>
              <a:buFontTx/>
              <a:buNone/>
            </a:pPr>
            <a:r>
              <a:rPr lang="en-US" altLang="en-US" sz="2400">
                <a:solidFill>
                  <a:srgbClr val="000000"/>
                </a:solidFill>
                <a:latin typeface="Arial" charset="0"/>
              </a:rPr>
              <a:t>Shape: Spherical</a:t>
            </a:r>
          </a:p>
          <a:p>
            <a:pPr>
              <a:spcBef>
                <a:spcPct val="0"/>
              </a:spcBef>
              <a:buFontTx/>
              <a:buNone/>
            </a:pPr>
            <a:r>
              <a:rPr lang="en-US" altLang="en-US" sz="2400">
                <a:solidFill>
                  <a:srgbClr val="000000"/>
                </a:solidFill>
                <a:latin typeface="Arial" charset="0"/>
              </a:rPr>
              <a:t>Color: </a:t>
            </a:r>
            <a:r>
              <a:rPr lang="en-US" altLang="en-US" sz="2400" b="1">
                <a:solidFill>
                  <a:srgbClr val="000000"/>
                </a:solidFill>
                <a:latin typeface="Arial" charset="0"/>
              </a:rPr>
              <a:t>ORANGE</a:t>
            </a:r>
          </a:p>
        </p:txBody>
      </p:sp>
      <p:sp>
        <p:nvSpPr>
          <p:cNvPr id="12" name="TextBox 27">
            <a:extLst>
              <a:ext uri="{FF2B5EF4-FFF2-40B4-BE49-F238E27FC236}">
                <a16:creationId xmlns:a16="http://schemas.microsoft.com/office/drawing/2014/main" id="{A7DB8CF2-9059-44D3-9A24-9FF2A22831E0}"/>
              </a:ext>
            </a:extLst>
          </p:cNvPr>
          <p:cNvSpPr txBox="1">
            <a:spLocks noChangeArrowheads="1"/>
          </p:cNvSpPr>
          <p:nvPr/>
        </p:nvSpPr>
        <p:spPr bwMode="auto">
          <a:xfrm>
            <a:off x="3291840" y="6293475"/>
            <a:ext cx="89317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1400" dirty="0">
                <a:solidFill>
                  <a:srgbClr val="000000"/>
                </a:solidFill>
                <a:latin typeface="Arial" charset="0"/>
              </a:rPr>
              <a:t>Chang, Kenneth. </a:t>
            </a:r>
            <a:r>
              <a:rPr lang="ja-JP" altLang="en-US" sz="1400" dirty="0">
                <a:solidFill>
                  <a:srgbClr val="000000"/>
                </a:solidFill>
                <a:latin typeface="Arial" charset="0"/>
              </a:rPr>
              <a:t>“</a:t>
            </a:r>
            <a:r>
              <a:rPr lang="en-US" altLang="ja-JP" sz="1400" dirty="0">
                <a:solidFill>
                  <a:srgbClr val="000000"/>
                </a:solidFill>
                <a:latin typeface="Arial" charset="0"/>
              </a:rPr>
              <a:t>Tiny is Beautiful: Translating </a:t>
            </a:r>
            <a:r>
              <a:rPr lang="ja-JP" altLang="en-US" sz="1400" dirty="0">
                <a:solidFill>
                  <a:srgbClr val="000000"/>
                </a:solidFill>
                <a:latin typeface="Arial" charset="0"/>
              </a:rPr>
              <a:t>‘</a:t>
            </a:r>
            <a:r>
              <a:rPr lang="en-US" altLang="ja-JP" sz="1400" dirty="0">
                <a:solidFill>
                  <a:srgbClr val="000000"/>
                </a:solidFill>
                <a:latin typeface="Arial" charset="0"/>
              </a:rPr>
              <a:t>Nano</a:t>
            </a:r>
            <a:r>
              <a:rPr lang="ja-JP" altLang="en-US" sz="1400" dirty="0">
                <a:solidFill>
                  <a:srgbClr val="000000"/>
                </a:solidFill>
                <a:latin typeface="Arial" charset="0"/>
              </a:rPr>
              <a:t>’</a:t>
            </a:r>
            <a:r>
              <a:rPr lang="en-US" altLang="ja-JP" sz="1400" dirty="0">
                <a:solidFill>
                  <a:srgbClr val="000000"/>
                </a:solidFill>
                <a:latin typeface="Arial" charset="0"/>
              </a:rPr>
              <a:t> Into Practical.</a:t>
            </a:r>
            <a:r>
              <a:rPr lang="ja-JP" altLang="en-US" sz="1400" dirty="0">
                <a:solidFill>
                  <a:srgbClr val="000000"/>
                </a:solidFill>
                <a:latin typeface="Arial" charset="0"/>
              </a:rPr>
              <a:t>”</a:t>
            </a:r>
            <a:r>
              <a:rPr lang="en-US" altLang="ja-JP" sz="1400" dirty="0">
                <a:solidFill>
                  <a:srgbClr val="000000"/>
                </a:solidFill>
                <a:latin typeface="Arial" charset="0"/>
              </a:rPr>
              <a:t> </a:t>
            </a:r>
            <a:r>
              <a:rPr lang="en-US" altLang="en-US" sz="1400" u="sng" dirty="0">
                <a:solidFill>
                  <a:srgbClr val="000000"/>
                </a:solidFill>
                <a:latin typeface="Arial" charset="0"/>
              </a:rPr>
              <a:t>New York Times</a:t>
            </a:r>
            <a:r>
              <a:rPr lang="en-US" altLang="en-US" sz="1400" dirty="0">
                <a:solidFill>
                  <a:srgbClr val="000000"/>
                </a:solidFill>
                <a:latin typeface="Arial" charset="0"/>
              </a:rPr>
              <a:t> 22 Feb 2005: Science.</a:t>
            </a:r>
          </a:p>
        </p:txBody>
      </p:sp>
      <p:sp>
        <p:nvSpPr>
          <p:cNvPr id="13" name="TextBox 11">
            <a:extLst>
              <a:ext uri="{FF2B5EF4-FFF2-40B4-BE49-F238E27FC236}">
                <a16:creationId xmlns:a16="http://schemas.microsoft.com/office/drawing/2014/main" id="{B8CDC89B-E7A0-4958-A701-96A3B90635D2}"/>
              </a:ext>
            </a:extLst>
          </p:cNvPr>
          <p:cNvSpPr txBox="1">
            <a:spLocks noChangeArrowheads="1"/>
          </p:cNvSpPr>
          <p:nvPr/>
        </p:nvSpPr>
        <p:spPr bwMode="auto">
          <a:xfrm>
            <a:off x="8701942" y="6599209"/>
            <a:ext cx="34900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1400" dirty="0">
                <a:latin typeface="Arial" charset="0"/>
              </a:rPr>
              <a:t>Slide courtesy of Greta Peterson U. Wisc.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wrap="square" numCol="1" anchorCtr="0" compatLnSpc="1">
            <a:prstTxWarp prst="textNoShape">
              <a:avLst/>
            </a:prstTxWarp>
          </a:bodyPr>
          <a:lstStyle/>
          <a:p>
            <a:pPr eaLnBrk="1" hangingPunct="1">
              <a:defRPr/>
            </a:pPr>
            <a:r>
              <a:rPr lang="en-US" b="1" dirty="0">
                <a:latin typeface="Optima"/>
                <a:ea typeface="ＭＳ Ｐゴシック" charset="-128"/>
                <a:cs typeface="Optima"/>
              </a:rPr>
              <a:t>The Properties of Gold</a:t>
            </a:r>
          </a:p>
        </p:txBody>
      </p:sp>
      <p:sp>
        <p:nvSpPr>
          <p:cNvPr id="17410" name="Content"/>
          <p:cNvSpPr>
            <a:spLocks noGrp="1"/>
          </p:cNvSpPr>
          <p:nvPr>
            <p:ph idx="1"/>
          </p:nvPr>
        </p:nvSpPr>
        <p:spPr>
          <a:xfrm>
            <a:off x="1865314" y="965200"/>
            <a:ext cx="8574087" cy="5221288"/>
          </a:xfrm>
        </p:spPr>
        <p:txBody>
          <a:bodyPr/>
          <a:lstStyle/>
          <a:p>
            <a:r>
              <a:rPr lang="en-US" altLang="en-US" sz="1800" dirty="0">
                <a:latin typeface="Optima" charset="0"/>
                <a:ea typeface="ＭＳ Ｐゴシック" charset="-128"/>
                <a:cs typeface="Optima" charset="0"/>
              </a:rPr>
              <a:t>Color: Golden, butter yellow with a metallic luster </a:t>
            </a:r>
          </a:p>
          <a:p>
            <a:r>
              <a:rPr lang="en-US" altLang="en-US" sz="1800" dirty="0">
                <a:latin typeface="Optima" charset="0"/>
                <a:ea typeface="ＭＳ Ｐゴシック" charset="-128"/>
                <a:cs typeface="Optima" charset="0"/>
              </a:rPr>
              <a:t>Hardness: 2-3 (diamond 10)</a:t>
            </a:r>
          </a:p>
          <a:p>
            <a:r>
              <a:rPr lang="en-US" altLang="en-US" sz="1800" dirty="0">
                <a:latin typeface="Optima" charset="0"/>
                <a:ea typeface="ＭＳ Ｐゴシック" charset="-128"/>
                <a:cs typeface="Optima" charset="0"/>
              </a:rPr>
              <a:t>Chemistry: Element, Au</a:t>
            </a:r>
          </a:p>
          <a:p>
            <a:r>
              <a:rPr lang="en-US" altLang="en-US" sz="1800" dirty="0">
                <a:latin typeface="Optima" charset="0"/>
                <a:ea typeface="ＭＳ Ｐゴシック" charset="-128"/>
                <a:cs typeface="Optima" charset="0"/>
              </a:rPr>
              <a:t>Gold is easily identified in nature because of its distinct color, </a:t>
            </a:r>
          </a:p>
          <a:p>
            <a:r>
              <a:rPr lang="en-US" altLang="en-US" sz="1800" dirty="0">
                <a:latin typeface="Optima" charset="0"/>
                <a:ea typeface="ＭＳ Ｐゴシック" charset="-128"/>
                <a:cs typeface="Optima" charset="0"/>
              </a:rPr>
              <a:t>Gold is very ductile and malleable (1g= 1m</a:t>
            </a:r>
            <a:r>
              <a:rPr lang="en-US" altLang="en-US" sz="1800" baseline="30000" dirty="0">
                <a:latin typeface="Optima" charset="0"/>
                <a:ea typeface="ＭＳ Ｐゴシック" charset="-128"/>
                <a:cs typeface="Optima" charset="0"/>
              </a:rPr>
              <a:t>2</a:t>
            </a:r>
            <a:r>
              <a:rPr lang="en-US" altLang="en-US" sz="1800" dirty="0">
                <a:latin typeface="Optima" charset="0"/>
                <a:ea typeface="ＭＳ Ｐゴシック" charset="-128"/>
                <a:cs typeface="Optima" charset="0"/>
              </a:rPr>
              <a:t> leafing, optically transparent)</a:t>
            </a:r>
          </a:p>
          <a:p>
            <a:r>
              <a:rPr lang="en-US" altLang="en-US" sz="1800" dirty="0">
                <a:latin typeface="Optima" charset="0"/>
                <a:ea typeface="ＭＳ Ｐゴシック" charset="-128"/>
                <a:cs typeface="Optima" charset="0"/>
              </a:rPr>
              <a:t>Gold does not oxidize</a:t>
            </a:r>
          </a:p>
          <a:p>
            <a:r>
              <a:rPr lang="en-US" altLang="en-US" sz="1800" dirty="0">
                <a:latin typeface="Optima" charset="0"/>
                <a:ea typeface="ＭＳ Ｐゴシック" charset="-128"/>
                <a:cs typeface="Optima" charset="0"/>
              </a:rPr>
              <a:t>Gold does not combine or react with other elements very often, when it does it forms sulfide minerals.</a:t>
            </a:r>
          </a:p>
          <a:p>
            <a:r>
              <a:rPr lang="en-US" altLang="en-US" sz="1800" dirty="0">
                <a:latin typeface="Optima" charset="0"/>
                <a:ea typeface="ＭＳ Ｐゴシック" charset="-128"/>
                <a:cs typeface="Optima" charset="0"/>
              </a:rPr>
              <a:t>Gold does not react with Acids except Aqua Regia (Nitric and Hydrochloric mix)</a:t>
            </a:r>
          </a:p>
          <a:p>
            <a:r>
              <a:rPr lang="en-US" altLang="en-US" sz="1800" dirty="0">
                <a:latin typeface="Optima" charset="0"/>
                <a:ea typeface="ＭＳ Ｐゴシック" charset="-128"/>
                <a:cs typeface="Optima" charset="0"/>
              </a:rPr>
              <a:t>Gold does not react with Nitric acid alone, most metals do, Acid Test</a:t>
            </a:r>
          </a:p>
          <a:p>
            <a:r>
              <a:rPr lang="en-US" altLang="en-US" sz="1800" dirty="0">
                <a:latin typeface="Optima" charset="0"/>
                <a:ea typeface="ＭＳ Ｐゴシック" charset="-128"/>
                <a:cs typeface="Optima" charset="0"/>
              </a:rPr>
              <a:t>Gold has very good electrical conductivity</a:t>
            </a:r>
          </a:p>
          <a:p>
            <a:r>
              <a:rPr lang="en-US" altLang="en-US" sz="1800" dirty="0">
                <a:latin typeface="Optima" charset="0"/>
                <a:ea typeface="ＭＳ Ｐゴシック" charset="-128"/>
                <a:cs typeface="Optima" charset="0"/>
              </a:rPr>
              <a:t>Specific Gravity: very dense</a:t>
            </a:r>
          </a:p>
          <a:p>
            <a:pPr lvl="1"/>
            <a:r>
              <a:rPr lang="en-US" altLang="en-US" sz="1800" dirty="0">
                <a:latin typeface="Optima" charset="0"/>
                <a:ea typeface="ＭＳ Ｐゴシック" charset="-128"/>
                <a:cs typeface="Optima" charset="0"/>
              </a:rPr>
              <a:t>Gold cubic meter weighs 19,300kg</a:t>
            </a:r>
          </a:p>
          <a:p>
            <a:pPr lvl="1"/>
            <a:r>
              <a:rPr lang="en-US" altLang="en-US" sz="1800" dirty="0">
                <a:latin typeface="Optima" charset="0"/>
                <a:ea typeface="ＭＳ Ｐゴシック" charset="-128"/>
                <a:cs typeface="Optima" charset="0"/>
              </a:rPr>
              <a:t>Lead cubic meter weighs 11,340kg						</a:t>
            </a:r>
          </a:p>
          <a:p>
            <a:pPr eaLnBrk="1" hangingPunct="1"/>
            <a:endParaRPr lang="en-US" altLang="en-US" sz="1800" dirty="0">
              <a:latin typeface="Optima" charset="0"/>
              <a:ea typeface="ＭＳ Ｐゴシック" charset="-128"/>
              <a:cs typeface="Optima" charset="0"/>
            </a:endParaRPr>
          </a:p>
        </p:txBody>
      </p:sp>
      <p:pic>
        <p:nvPicPr>
          <p:cNvPr id="17411" name="Picture" descr="Image of gold coin with engraving of a woman holding a staff. Coin reads, &quot;Liberty&quot; and &quot;1907.&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10626" y="396649"/>
            <a:ext cx="1516063"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URL"/>
          <p:cNvSpPr>
            <a:spLocks noChangeArrowheads="1"/>
          </p:cNvSpPr>
          <p:nvPr/>
        </p:nvSpPr>
        <p:spPr bwMode="auto">
          <a:xfrm>
            <a:off x="5007088" y="6399893"/>
            <a:ext cx="7607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eaLnBrk="1" hangingPunct="1">
              <a:spcBef>
                <a:spcPct val="0"/>
              </a:spcBef>
              <a:buFontTx/>
              <a:buNone/>
            </a:pPr>
            <a:r>
              <a:rPr lang="en-US" altLang="en-US" sz="1400" dirty="0">
                <a:latin typeface="Arial" charset="0"/>
                <a:hlinkClick r:id="rId4"/>
              </a:rPr>
              <a:t>http://i.ebayimg.com/00/s/MTUwMFgxNTAw/z/EPIAAOSwYshUZBVE/$_3.JPG?set_id=2</a:t>
            </a:r>
            <a:r>
              <a:rPr lang="en-US" altLang="en-US" sz="1400" dirty="0">
                <a:latin typeface="Arial" charset="0"/>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5" descr="Image of a stained glass window."/>
          <p:cNvPicPr>
            <a:picLocks noChangeAspect="1" noChangeArrowheads="1"/>
          </p:cNvPicPr>
          <p:nvPr/>
        </p:nvPicPr>
        <p:blipFill>
          <a:blip r:embed="rId3">
            <a:extLst>
              <a:ext uri="{28A0092B-C50C-407E-A947-70E740481C1C}">
                <a14:useLocalDpi xmlns:a14="http://schemas.microsoft.com/office/drawing/2010/main" val="0"/>
              </a:ext>
            </a:extLst>
          </a:blip>
          <a:srcRect r="73685"/>
          <a:stretch>
            <a:fillRect/>
          </a:stretch>
        </p:blipFill>
        <p:spPr bwMode="auto">
          <a:xfrm>
            <a:off x="1524001" y="-183501"/>
            <a:ext cx="1598613" cy="583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TextBox 27"/>
          <p:cNvSpPr txBox="1">
            <a:spLocks noChangeArrowheads="1"/>
          </p:cNvSpPr>
          <p:nvPr/>
        </p:nvSpPr>
        <p:spPr bwMode="auto">
          <a:xfrm>
            <a:off x="3291840" y="6293475"/>
            <a:ext cx="89317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1400" dirty="0">
                <a:solidFill>
                  <a:srgbClr val="000000"/>
                </a:solidFill>
                <a:latin typeface="Arial" charset="0"/>
              </a:rPr>
              <a:t>Chang, Kenneth. </a:t>
            </a:r>
            <a:r>
              <a:rPr lang="ja-JP" altLang="en-US" sz="1400" dirty="0">
                <a:solidFill>
                  <a:srgbClr val="000000"/>
                </a:solidFill>
                <a:latin typeface="Arial" charset="0"/>
              </a:rPr>
              <a:t>“</a:t>
            </a:r>
            <a:r>
              <a:rPr lang="en-US" altLang="ja-JP" sz="1400" dirty="0">
                <a:solidFill>
                  <a:srgbClr val="000000"/>
                </a:solidFill>
                <a:latin typeface="Arial" charset="0"/>
              </a:rPr>
              <a:t>Tiny is Beautiful: Translating </a:t>
            </a:r>
            <a:r>
              <a:rPr lang="ja-JP" altLang="en-US" sz="1400" dirty="0">
                <a:solidFill>
                  <a:srgbClr val="000000"/>
                </a:solidFill>
                <a:latin typeface="Arial" charset="0"/>
              </a:rPr>
              <a:t>‘</a:t>
            </a:r>
            <a:r>
              <a:rPr lang="en-US" altLang="ja-JP" sz="1400" dirty="0">
                <a:solidFill>
                  <a:srgbClr val="000000"/>
                </a:solidFill>
                <a:latin typeface="Arial" charset="0"/>
              </a:rPr>
              <a:t>Nano</a:t>
            </a:r>
            <a:r>
              <a:rPr lang="ja-JP" altLang="en-US" sz="1400" dirty="0">
                <a:solidFill>
                  <a:srgbClr val="000000"/>
                </a:solidFill>
                <a:latin typeface="Arial" charset="0"/>
              </a:rPr>
              <a:t>’</a:t>
            </a:r>
            <a:r>
              <a:rPr lang="en-US" altLang="ja-JP" sz="1400" dirty="0">
                <a:solidFill>
                  <a:srgbClr val="000000"/>
                </a:solidFill>
                <a:latin typeface="Arial" charset="0"/>
              </a:rPr>
              <a:t> Into Practical.</a:t>
            </a:r>
            <a:r>
              <a:rPr lang="ja-JP" altLang="en-US" sz="1400" dirty="0">
                <a:solidFill>
                  <a:srgbClr val="000000"/>
                </a:solidFill>
                <a:latin typeface="Arial" charset="0"/>
              </a:rPr>
              <a:t>”</a:t>
            </a:r>
            <a:r>
              <a:rPr lang="en-US" altLang="ja-JP" sz="1400" dirty="0">
                <a:solidFill>
                  <a:srgbClr val="000000"/>
                </a:solidFill>
                <a:latin typeface="Arial" charset="0"/>
              </a:rPr>
              <a:t> </a:t>
            </a:r>
            <a:r>
              <a:rPr lang="en-US" altLang="en-US" sz="1400" u="sng" dirty="0">
                <a:solidFill>
                  <a:srgbClr val="000000"/>
                </a:solidFill>
                <a:latin typeface="Arial" charset="0"/>
              </a:rPr>
              <a:t>New York Times</a:t>
            </a:r>
            <a:r>
              <a:rPr lang="en-US" altLang="en-US" sz="1400" dirty="0">
                <a:solidFill>
                  <a:srgbClr val="000000"/>
                </a:solidFill>
                <a:latin typeface="Arial" charset="0"/>
              </a:rPr>
              <a:t> 22 Feb 2005: Science.</a:t>
            </a:r>
          </a:p>
        </p:txBody>
      </p:sp>
      <p:sp>
        <p:nvSpPr>
          <p:cNvPr id="60419" name="TextBox 12"/>
          <p:cNvSpPr txBox="1">
            <a:spLocks noChangeArrowheads="1"/>
          </p:cNvSpPr>
          <p:nvPr/>
        </p:nvSpPr>
        <p:spPr bwMode="auto">
          <a:xfrm>
            <a:off x="3200400" y="4572000"/>
            <a:ext cx="2590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2400">
                <a:solidFill>
                  <a:srgbClr val="000000"/>
                </a:solidFill>
                <a:latin typeface="Arial" charset="0"/>
              </a:rPr>
              <a:t>Size=100 nm</a:t>
            </a:r>
          </a:p>
          <a:p>
            <a:pPr>
              <a:spcBef>
                <a:spcPct val="0"/>
              </a:spcBef>
              <a:buFontTx/>
              <a:buNone/>
            </a:pPr>
            <a:r>
              <a:rPr lang="en-US" altLang="en-US" sz="2400">
                <a:solidFill>
                  <a:srgbClr val="000000"/>
                </a:solidFill>
                <a:latin typeface="Arial" charset="0"/>
              </a:rPr>
              <a:t>Shape: Spherical</a:t>
            </a:r>
          </a:p>
          <a:p>
            <a:pPr>
              <a:spcBef>
                <a:spcPct val="0"/>
              </a:spcBef>
              <a:buFontTx/>
              <a:buNone/>
            </a:pPr>
            <a:r>
              <a:rPr lang="en-US" altLang="en-US" sz="2400">
                <a:solidFill>
                  <a:srgbClr val="000000"/>
                </a:solidFill>
                <a:latin typeface="Arial" charset="0"/>
              </a:rPr>
              <a:t>Color: </a:t>
            </a:r>
            <a:r>
              <a:rPr lang="en-US" altLang="en-US" sz="2400" b="1">
                <a:solidFill>
                  <a:srgbClr val="000000"/>
                </a:solidFill>
                <a:latin typeface="Arial" charset="0"/>
              </a:rPr>
              <a:t>YELLOW</a:t>
            </a:r>
          </a:p>
        </p:txBody>
      </p:sp>
      <p:sp>
        <p:nvSpPr>
          <p:cNvPr id="60420" name="TextBox 13"/>
          <p:cNvSpPr txBox="1">
            <a:spLocks noChangeArrowheads="1"/>
          </p:cNvSpPr>
          <p:nvPr/>
        </p:nvSpPr>
        <p:spPr bwMode="auto">
          <a:xfrm>
            <a:off x="5715000" y="4572000"/>
            <a:ext cx="2514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2400">
                <a:solidFill>
                  <a:srgbClr val="000000"/>
                </a:solidFill>
                <a:latin typeface="Arial" charset="0"/>
              </a:rPr>
              <a:t>Size=40 nm</a:t>
            </a:r>
          </a:p>
          <a:p>
            <a:pPr>
              <a:spcBef>
                <a:spcPct val="0"/>
              </a:spcBef>
              <a:buFontTx/>
              <a:buNone/>
            </a:pPr>
            <a:r>
              <a:rPr lang="en-US" altLang="en-US" sz="2400">
                <a:solidFill>
                  <a:srgbClr val="000000"/>
                </a:solidFill>
                <a:latin typeface="Arial" charset="0"/>
              </a:rPr>
              <a:t>Shape: Spherical</a:t>
            </a:r>
          </a:p>
          <a:p>
            <a:pPr>
              <a:spcBef>
                <a:spcPct val="0"/>
              </a:spcBef>
              <a:buFontTx/>
              <a:buNone/>
            </a:pPr>
            <a:r>
              <a:rPr lang="en-US" altLang="en-US" sz="2400">
                <a:solidFill>
                  <a:srgbClr val="000000"/>
                </a:solidFill>
                <a:latin typeface="Arial" charset="0"/>
              </a:rPr>
              <a:t>Color: </a:t>
            </a:r>
            <a:r>
              <a:rPr lang="en-US" altLang="en-US" sz="2400" b="1">
                <a:solidFill>
                  <a:srgbClr val="000000"/>
                </a:solidFill>
                <a:latin typeface="Arial" charset="0"/>
              </a:rPr>
              <a:t>BLUE</a:t>
            </a:r>
          </a:p>
        </p:txBody>
      </p:sp>
      <p:sp>
        <p:nvSpPr>
          <p:cNvPr id="60421" name="TextBox 14"/>
          <p:cNvSpPr txBox="1">
            <a:spLocks noChangeArrowheads="1"/>
          </p:cNvSpPr>
          <p:nvPr/>
        </p:nvSpPr>
        <p:spPr bwMode="auto">
          <a:xfrm>
            <a:off x="8153400" y="4591050"/>
            <a:ext cx="281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2400">
                <a:solidFill>
                  <a:srgbClr val="000000"/>
                </a:solidFill>
                <a:latin typeface="Arial" charset="0"/>
              </a:rPr>
              <a:t>Size=100 nm</a:t>
            </a:r>
          </a:p>
          <a:p>
            <a:pPr>
              <a:spcBef>
                <a:spcPct val="0"/>
              </a:spcBef>
              <a:buFontTx/>
              <a:buNone/>
            </a:pPr>
            <a:r>
              <a:rPr lang="en-US" altLang="en-US" sz="2400">
                <a:solidFill>
                  <a:srgbClr val="000000"/>
                </a:solidFill>
                <a:latin typeface="Arial" charset="0"/>
              </a:rPr>
              <a:t>Shape: Triangular</a:t>
            </a:r>
          </a:p>
          <a:p>
            <a:pPr>
              <a:spcBef>
                <a:spcPct val="0"/>
              </a:spcBef>
              <a:buFontTx/>
              <a:buNone/>
            </a:pPr>
            <a:r>
              <a:rPr lang="en-US" altLang="en-US" sz="2400">
                <a:solidFill>
                  <a:srgbClr val="000000"/>
                </a:solidFill>
                <a:latin typeface="Arial" charset="0"/>
              </a:rPr>
              <a:t>Color: </a:t>
            </a:r>
            <a:r>
              <a:rPr lang="en-US" altLang="en-US" sz="2400" b="1">
                <a:solidFill>
                  <a:srgbClr val="000000"/>
                </a:solidFill>
                <a:latin typeface="Arial" charset="0"/>
              </a:rPr>
              <a:t>RED</a:t>
            </a:r>
          </a:p>
        </p:txBody>
      </p:sp>
      <p:pic>
        <p:nvPicPr>
          <p:cNvPr id="11" name="Picture 4" descr="Microscopic image of spherical nanogold particles."/>
          <p:cNvPicPr>
            <a:picLocks noChangeAspect="1" noChangeArrowheads="1"/>
          </p:cNvPicPr>
          <p:nvPr/>
        </p:nvPicPr>
        <p:blipFill>
          <a:blip r:embed="rId3" cstate="print"/>
          <a:srcRect l="51052" t="31635" r="34896" b="53129"/>
          <a:stretch>
            <a:fillRect/>
          </a:stretch>
        </p:blipFill>
        <p:spPr bwMode="auto">
          <a:xfrm>
            <a:off x="3291840" y="2305050"/>
            <a:ext cx="2194560" cy="2286000"/>
          </a:xfrm>
          <a:prstGeom prst="roundRect">
            <a:avLst/>
          </a:prstGeom>
          <a:noFill/>
          <a:ln w="9525">
            <a:noFill/>
            <a:miter lim="800000"/>
            <a:headEnd/>
            <a:tailEnd/>
          </a:ln>
        </p:spPr>
      </p:pic>
      <p:pic>
        <p:nvPicPr>
          <p:cNvPr id="16" name="Picture 4" descr="Microscopic image of spherical nanogold particles."/>
          <p:cNvPicPr>
            <a:picLocks noChangeAspect="1" noChangeArrowheads="1"/>
          </p:cNvPicPr>
          <p:nvPr/>
        </p:nvPicPr>
        <p:blipFill>
          <a:blip r:embed="rId3" cstate="print"/>
          <a:srcRect l="51052" t="51517" r="35029" b="33994"/>
          <a:stretch>
            <a:fillRect/>
          </a:stretch>
        </p:blipFill>
        <p:spPr bwMode="auto">
          <a:xfrm>
            <a:off x="5715000" y="2133600"/>
            <a:ext cx="2286000" cy="2286000"/>
          </a:xfrm>
          <a:prstGeom prst="roundRect">
            <a:avLst/>
          </a:prstGeom>
          <a:noFill/>
          <a:ln w="9525">
            <a:noFill/>
            <a:miter lim="800000"/>
            <a:headEnd/>
            <a:tailEnd/>
          </a:ln>
        </p:spPr>
      </p:pic>
      <p:pic>
        <p:nvPicPr>
          <p:cNvPr id="17" name="Picture 4" descr="Microscopic image of triangular nanogold particles."/>
          <p:cNvPicPr>
            <a:picLocks noChangeAspect="1" noChangeArrowheads="1"/>
          </p:cNvPicPr>
          <p:nvPr/>
        </p:nvPicPr>
        <p:blipFill>
          <a:blip r:embed="rId3" cstate="print"/>
          <a:srcRect l="51312" t="65534" r="35208" b="20055"/>
          <a:stretch>
            <a:fillRect/>
          </a:stretch>
        </p:blipFill>
        <p:spPr bwMode="auto">
          <a:xfrm>
            <a:off x="8289758" y="2133600"/>
            <a:ext cx="2225842" cy="2286000"/>
          </a:xfrm>
          <a:prstGeom prst="roundRect">
            <a:avLst/>
          </a:prstGeom>
          <a:noFill/>
          <a:ln w="9525">
            <a:noFill/>
            <a:miter lim="800000"/>
            <a:headEnd/>
            <a:tailEnd/>
          </a:ln>
        </p:spPr>
      </p:pic>
      <p:sp>
        <p:nvSpPr>
          <p:cNvPr id="60425" name="Text Box 7"/>
          <p:cNvSpPr txBox="1">
            <a:spLocks noChangeArrowheads="1"/>
          </p:cNvSpPr>
          <p:nvPr/>
        </p:nvSpPr>
        <p:spPr bwMode="auto">
          <a:xfrm>
            <a:off x="3200400" y="228600"/>
            <a:ext cx="746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50000"/>
              </a:spcBef>
              <a:buFontTx/>
              <a:buNone/>
            </a:pPr>
            <a:r>
              <a:rPr lang="en-US" altLang="en-US" sz="3600">
                <a:solidFill>
                  <a:srgbClr val="000000"/>
                </a:solidFill>
                <a:latin typeface="Arial" charset="0"/>
              </a:rPr>
              <a:t>Changing the size and shape of the silver particles affects color</a:t>
            </a:r>
          </a:p>
        </p:txBody>
      </p:sp>
      <p:sp>
        <p:nvSpPr>
          <p:cNvPr id="60426" name="TextBox 11"/>
          <p:cNvSpPr txBox="1">
            <a:spLocks noChangeArrowheads="1"/>
          </p:cNvSpPr>
          <p:nvPr/>
        </p:nvSpPr>
        <p:spPr bwMode="auto">
          <a:xfrm>
            <a:off x="8701942" y="6599209"/>
            <a:ext cx="34900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1400" dirty="0">
                <a:latin typeface="Arial" charset="0"/>
              </a:rPr>
              <a:t>Slide courtesy of Greta Peterson U. Wisc.</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defRPr/>
            </a:pPr>
            <a:r>
              <a:rPr lang="en-US" sz="4000">
                <a:solidFill>
                  <a:srgbClr val="000000"/>
                </a:solidFill>
                <a:latin typeface="Arial" charset="0"/>
              </a:rPr>
              <a:t>Plasmon resonance</a:t>
            </a:r>
          </a:p>
        </p:txBody>
      </p:sp>
      <p:pic>
        <p:nvPicPr>
          <p:cNvPr id="62466" name="Picture 10" descr="Photograph of three men in purple gloves holding pipettes. "/>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81200" y="2286000"/>
            <a:ext cx="4038600" cy="3028950"/>
          </a:xfrm>
          <a:noFill/>
        </p:spPr>
      </p:pic>
      <p:pic>
        <p:nvPicPr>
          <p:cNvPr id="62467" name="Picture 13" descr="Photograph of a football stadium, whose endzone reads &quot;Alabama.&quot;"/>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248400" y="2286000"/>
            <a:ext cx="4114800" cy="3048000"/>
          </a:xfrm>
          <a:noFill/>
        </p:spPr>
      </p:pic>
      <p:sp>
        <p:nvSpPr>
          <p:cNvPr id="62469" name="Text Box 12"/>
          <p:cNvSpPr txBox="1">
            <a:spLocks noChangeArrowheads="1"/>
          </p:cNvSpPr>
          <p:nvPr/>
        </p:nvSpPr>
        <p:spPr bwMode="auto">
          <a:xfrm>
            <a:off x="2133600" y="5638801"/>
            <a:ext cx="792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lgn="ctr">
              <a:spcBef>
                <a:spcPct val="50000"/>
              </a:spcBef>
              <a:buFontTx/>
              <a:buNone/>
            </a:pPr>
            <a:r>
              <a:rPr lang="en-US" altLang="en-US" sz="2800">
                <a:solidFill>
                  <a:srgbClr val="000000"/>
                </a:solidFill>
                <a:latin typeface="Arial" charset="0"/>
              </a:rPr>
              <a:t>A small class vs. a football stadium full of people</a:t>
            </a:r>
          </a:p>
        </p:txBody>
      </p:sp>
      <p:sp>
        <p:nvSpPr>
          <p:cNvPr id="62470" name="TextBox 6"/>
          <p:cNvSpPr txBox="1">
            <a:spLocks noChangeArrowheads="1"/>
          </p:cNvSpPr>
          <p:nvPr/>
        </p:nvSpPr>
        <p:spPr bwMode="auto">
          <a:xfrm>
            <a:off x="8701942" y="6550223"/>
            <a:ext cx="34900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1400" dirty="0">
                <a:latin typeface="Arial" charset="0"/>
              </a:rPr>
              <a:t>Slide courtesy of Greta Peterson U. Wisc.</a:t>
            </a:r>
          </a:p>
        </p:txBody>
      </p:sp>
    </p:spTree>
  </p:cSld>
  <p:clrMapOvr>
    <a:masterClrMapping/>
  </p:clrMapOvr>
  <p:transition spd="slow"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fade">
                                      <p:cBhvr>
                                        <p:cTn id="7" dur="1000"/>
                                        <p:tgtEl>
                                          <p:spTgt spid="152578"/>
                                        </p:tgtEl>
                                      </p:cBhvr>
                                    </p:animEffect>
                                    <p:anim calcmode="lin" valueType="num">
                                      <p:cBhvr>
                                        <p:cTn id="8" dur="1000" fill="hold"/>
                                        <p:tgtEl>
                                          <p:spTgt spid="152578"/>
                                        </p:tgtEl>
                                        <p:attrNameLst>
                                          <p:attrName>ppt_x</p:attrName>
                                        </p:attrNameLst>
                                      </p:cBhvr>
                                      <p:tavLst>
                                        <p:tav tm="0">
                                          <p:val>
                                            <p:strVal val="#ppt_x"/>
                                          </p:val>
                                        </p:tav>
                                        <p:tav tm="100000">
                                          <p:val>
                                            <p:strVal val="#ppt_x"/>
                                          </p:val>
                                        </p:tav>
                                      </p:tavLst>
                                    </p:anim>
                                    <p:anim calcmode="lin" valueType="num">
                                      <p:cBhvr>
                                        <p:cTn id="9" dur="898" decel="100000" fill="hold"/>
                                        <p:tgtEl>
                                          <p:spTgt spid="15257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5257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p:nvPr>
        </p:nvSpPr>
        <p:spPr/>
        <p:txBody>
          <a:bodyPr/>
          <a:lstStyle/>
          <a:p>
            <a:pPr eaLnBrk="1" hangingPunct="1">
              <a:defRPr/>
            </a:pPr>
            <a:r>
              <a:rPr lang="en-US" sz="4000">
                <a:solidFill>
                  <a:srgbClr val="000000"/>
                </a:solidFill>
                <a:latin typeface="Arial" charset="0"/>
              </a:rPr>
              <a:t>Gold nanoparticles today</a:t>
            </a:r>
          </a:p>
        </p:txBody>
      </p:sp>
      <p:grpSp>
        <p:nvGrpSpPr>
          <p:cNvPr id="64514" name="Group 6" descr="Graphic showing the diameter of a glass bead, between 60 and 100 nm."/>
          <p:cNvGrpSpPr>
            <a:grpSpLocks noChangeAspect="1"/>
          </p:cNvGrpSpPr>
          <p:nvPr/>
        </p:nvGrpSpPr>
        <p:grpSpPr bwMode="auto">
          <a:xfrm>
            <a:off x="2209800" y="1066800"/>
            <a:ext cx="1676400" cy="1676400"/>
            <a:chOff x="624" y="960"/>
            <a:chExt cx="864" cy="864"/>
          </a:xfrm>
        </p:grpSpPr>
        <p:sp>
          <p:nvSpPr>
            <p:cNvPr id="64521" name="Oval 7"/>
            <p:cNvSpPr>
              <a:spLocks noChangeArrowheads="1"/>
            </p:cNvSpPr>
            <p:nvPr/>
          </p:nvSpPr>
          <p:spPr bwMode="auto">
            <a:xfrm>
              <a:off x="624" y="960"/>
              <a:ext cx="864" cy="864"/>
            </a:xfrm>
            <a:prstGeom prst="ellipse">
              <a:avLst/>
            </a:prstGeom>
            <a:solidFill>
              <a:srgbClr val="FFCC00"/>
            </a:solidFill>
            <a:ln w="9525">
              <a:solidFill>
                <a:schemeClr val="tx1"/>
              </a:solidFill>
              <a:round/>
              <a:headEnd/>
              <a:tailEnd/>
            </a:ln>
          </p:spPr>
          <p:txBody>
            <a:bodyPr wrap="none" anchor="ct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endParaRPr lang="en-US" altLang="en-US" sz="1800" b="1">
                <a:solidFill>
                  <a:srgbClr val="000000"/>
                </a:solidFill>
                <a:latin typeface="Arial" charset="0"/>
              </a:endParaRPr>
            </a:p>
          </p:txBody>
        </p:sp>
        <p:sp>
          <p:nvSpPr>
            <p:cNvPr id="64522" name="Oval 8"/>
            <p:cNvSpPr>
              <a:spLocks noChangeAspect="1" noChangeArrowheads="1"/>
            </p:cNvSpPr>
            <p:nvPr/>
          </p:nvSpPr>
          <p:spPr bwMode="auto">
            <a:xfrm>
              <a:off x="739" y="1075"/>
              <a:ext cx="633" cy="633"/>
            </a:xfrm>
            <a:prstGeom prst="ellipse">
              <a:avLst/>
            </a:pr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endParaRPr lang="en-US" altLang="en-US" sz="1800" b="1">
                <a:solidFill>
                  <a:srgbClr val="000000"/>
                </a:solidFill>
                <a:latin typeface="Arial" charset="0"/>
              </a:endParaRPr>
            </a:p>
          </p:txBody>
        </p:sp>
        <p:sp>
          <p:nvSpPr>
            <p:cNvPr id="64523" name="Line 9"/>
            <p:cNvSpPr>
              <a:spLocks noChangeShapeType="1"/>
            </p:cNvSpPr>
            <p:nvPr/>
          </p:nvSpPr>
          <p:spPr bwMode="auto">
            <a:xfrm>
              <a:off x="624" y="1392"/>
              <a:ext cx="864" cy="0"/>
            </a:xfrm>
            <a:prstGeom prst="line">
              <a:avLst/>
            </a:prstGeom>
            <a:noFill/>
            <a:ln w="25400">
              <a:solidFill>
                <a:schemeClr val="tx1"/>
              </a:solidFill>
              <a:round/>
              <a:headEnd type="triangle" w="lg" len="me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25612" name="Text Box 10"/>
            <p:cNvSpPr txBox="1">
              <a:spLocks noChangeArrowheads="1"/>
            </p:cNvSpPr>
            <p:nvPr/>
          </p:nvSpPr>
          <p:spPr bwMode="auto">
            <a:xfrm>
              <a:off x="862" y="1335"/>
              <a:ext cx="432" cy="98"/>
            </a:xfrm>
            <a:prstGeom prst="rect">
              <a:avLst/>
            </a:prstGeom>
            <a:solidFill>
              <a:srgbClr val="B2B2B2"/>
            </a:solidFill>
            <a:ln w="9525" algn="ctr">
              <a:noFill/>
              <a:miter lim="800000"/>
              <a:headEnd/>
              <a:tailEnd/>
            </a:ln>
          </p:spPr>
          <p:txBody>
            <a:bodyPr lIns="18288" tIns="18288" rIns="18288" bIns="18288" anchor="ctr" anchorCtr="1">
              <a:spAutoFit/>
            </a:bodyPr>
            <a:lstStyle/>
            <a:p>
              <a:pPr>
                <a:defRPr/>
              </a:pPr>
              <a:r>
                <a:rPr lang="en-US" sz="1000" b="1" dirty="0">
                  <a:solidFill>
                    <a:srgbClr val="000000"/>
                  </a:solidFill>
                  <a:latin typeface="Arial" pitchFamily="34" charset="0"/>
                  <a:ea typeface="+mn-ea"/>
                  <a:cs typeface="Arial" pitchFamily="34" charset="0"/>
                </a:rPr>
                <a:t>60-100 nm</a:t>
              </a:r>
            </a:p>
          </p:txBody>
        </p:sp>
      </p:grpSp>
      <p:pic>
        <p:nvPicPr>
          <p:cNvPr id="64515" name="Picture 5" descr="Image showing colored nanoparticles. Photo by C. Radlo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295401"/>
            <a:ext cx="35052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ctangle 3"/>
          <p:cNvSpPr txBox="1">
            <a:spLocks noChangeArrowheads="1"/>
          </p:cNvSpPr>
          <p:nvPr/>
        </p:nvSpPr>
        <p:spPr bwMode="auto">
          <a:xfrm>
            <a:off x="1828800" y="2895600"/>
            <a:ext cx="8839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lnSpc>
                <a:spcPct val="80000"/>
              </a:lnSpc>
              <a:spcBef>
                <a:spcPct val="0"/>
              </a:spcBef>
              <a:spcAft>
                <a:spcPts val="1200"/>
              </a:spcAft>
              <a:buNone/>
            </a:pPr>
            <a:r>
              <a:rPr lang="en-US" altLang="en-US" sz="2800" u="sng">
                <a:solidFill>
                  <a:srgbClr val="000000"/>
                </a:solidFill>
                <a:latin typeface="Arial" charset="0"/>
              </a:rPr>
              <a:t>How does it work?</a:t>
            </a:r>
          </a:p>
          <a:p>
            <a:pPr>
              <a:lnSpc>
                <a:spcPct val="80000"/>
              </a:lnSpc>
              <a:spcBef>
                <a:spcPct val="0"/>
              </a:spcBef>
              <a:spcAft>
                <a:spcPts val="1200"/>
              </a:spcAft>
            </a:pPr>
            <a:r>
              <a:rPr lang="en-US" altLang="en-US" sz="2400">
                <a:solidFill>
                  <a:srgbClr val="000000"/>
                </a:solidFill>
                <a:latin typeface="Arial" charset="0"/>
              </a:rPr>
              <a:t>One application:  Nanoshells absorb infrared light, which causes them to heat up.</a:t>
            </a:r>
          </a:p>
          <a:p>
            <a:pPr>
              <a:lnSpc>
                <a:spcPct val="80000"/>
              </a:lnSpc>
              <a:spcBef>
                <a:spcPct val="0"/>
              </a:spcBef>
              <a:spcAft>
                <a:spcPts val="1200"/>
              </a:spcAft>
            </a:pPr>
            <a:r>
              <a:rPr lang="en-US" altLang="en-US" sz="2400">
                <a:solidFill>
                  <a:srgbClr val="000000"/>
                </a:solidFill>
                <a:latin typeface="Arial" charset="0"/>
              </a:rPr>
              <a:t>Tissue absorption of infrared light is minimal; Penetration is optimal </a:t>
            </a:r>
          </a:p>
          <a:p>
            <a:pPr>
              <a:lnSpc>
                <a:spcPct val="80000"/>
              </a:lnSpc>
              <a:spcBef>
                <a:spcPct val="0"/>
              </a:spcBef>
              <a:spcAft>
                <a:spcPts val="1200"/>
              </a:spcAft>
            </a:pPr>
            <a:r>
              <a:rPr lang="en-US" altLang="en-US" sz="2400">
                <a:solidFill>
                  <a:srgbClr val="000000"/>
                </a:solidFill>
                <a:latin typeface="Arial" charset="0"/>
              </a:rPr>
              <a:t>Shells are coated with targeting-molecules: concentrates in tumor cells</a:t>
            </a:r>
            <a:endParaRPr lang="en-US" altLang="en-US" sz="2400" i="1">
              <a:solidFill>
                <a:srgbClr val="000000"/>
              </a:solidFill>
              <a:latin typeface="Arial" charset="0"/>
            </a:endParaRPr>
          </a:p>
          <a:p>
            <a:pPr>
              <a:lnSpc>
                <a:spcPct val="80000"/>
              </a:lnSpc>
              <a:spcBef>
                <a:spcPct val="0"/>
              </a:spcBef>
              <a:spcAft>
                <a:spcPts val="1200"/>
              </a:spcAft>
            </a:pPr>
            <a:r>
              <a:rPr lang="en-US" altLang="en-US" sz="2400">
                <a:solidFill>
                  <a:srgbClr val="000000"/>
                </a:solidFill>
                <a:latin typeface="Arial" charset="0"/>
              </a:rPr>
              <a:t>Increasing the temperature of the cells by more than 30°C kills them!</a:t>
            </a:r>
          </a:p>
        </p:txBody>
      </p:sp>
      <p:cxnSp>
        <p:nvCxnSpPr>
          <p:cNvPr id="64517" name="Straight Arrow Connector 14" descr="Straight arrow pointing to gray inner layer of glass bead."/>
          <p:cNvCxnSpPr>
            <a:cxnSpLocks noChangeShapeType="1"/>
          </p:cNvCxnSpPr>
          <p:nvPr/>
        </p:nvCxnSpPr>
        <p:spPr bwMode="auto">
          <a:xfrm flipV="1">
            <a:off x="3352800" y="1828800"/>
            <a:ext cx="1295400" cy="228600"/>
          </a:xfrm>
          <a:prstGeom prst="straightConnector1">
            <a:avLst/>
          </a:prstGeom>
          <a:noFill/>
          <a:ln w="12700">
            <a:solidFill>
              <a:schemeClr val="bg1"/>
            </a:solidFill>
            <a:round/>
            <a:headEnd type="triangle" w="lg" len="med"/>
            <a:tailEnd/>
          </a:ln>
          <a:extLst>
            <a:ext uri="{909E8E84-426E-40DD-AFC4-6F175D3DCCD1}">
              <a14:hiddenFill xmlns:a14="http://schemas.microsoft.com/office/drawing/2010/main">
                <a:noFill/>
              </a14:hiddenFill>
            </a:ext>
          </a:extLst>
        </p:spPr>
      </p:cxnSp>
      <p:sp>
        <p:nvSpPr>
          <p:cNvPr id="64518" name="TextBox 16"/>
          <p:cNvSpPr txBox="1">
            <a:spLocks noChangeArrowheads="1"/>
          </p:cNvSpPr>
          <p:nvPr/>
        </p:nvSpPr>
        <p:spPr bwMode="auto">
          <a:xfrm>
            <a:off x="4572000" y="1295400"/>
            <a:ext cx="83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1800">
                <a:solidFill>
                  <a:srgbClr val="000000"/>
                </a:solidFill>
                <a:latin typeface="Arial" charset="0"/>
              </a:rPr>
              <a:t>glass bead</a:t>
            </a:r>
          </a:p>
        </p:txBody>
      </p:sp>
      <p:sp>
        <p:nvSpPr>
          <p:cNvPr id="64519" name="Text Box 4"/>
          <p:cNvSpPr txBox="1">
            <a:spLocks noChangeArrowheads="1"/>
          </p:cNvSpPr>
          <p:nvPr/>
        </p:nvSpPr>
        <p:spPr bwMode="auto">
          <a:xfrm>
            <a:off x="3047030" y="6248401"/>
            <a:ext cx="91408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lgn="r">
              <a:lnSpc>
                <a:spcPct val="90000"/>
              </a:lnSpc>
              <a:buFontTx/>
              <a:buNone/>
            </a:pPr>
            <a:r>
              <a:rPr lang="en-US" altLang="en-US" sz="1400" dirty="0">
                <a:solidFill>
                  <a:srgbClr val="000000"/>
                </a:solidFill>
                <a:latin typeface="Arial" charset="0"/>
              </a:rPr>
              <a:t>N. Halas, J. West (Rice University); Hirsch , et al. PNAS. </a:t>
            </a:r>
            <a:r>
              <a:rPr lang="en-US" altLang="en-US" sz="1400" b="1" dirty="0">
                <a:solidFill>
                  <a:srgbClr val="000000"/>
                </a:solidFill>
                <a:latin typeface="Arial" charset="0"/>
              </a:rPr>
              <a:t>100:</a:t>
            </a:r>
            <a:r>
              <a:rPr lang="en-US" altLang="en-US" sz="1400" dirty="0">
                <a:solidFill>
                  <a:srgbClr val="000000"/>
                </a:solidFill>
                <a:latin typeface="Arial" charset="0"/>
              </a:rPr>
              <a:t>13549 (2003) </a:t>
            </a:r>
          </a:p>
        </p:txBody>
      </p:sp>
      <p:sp>
        <p:nvSpPr>
          <p:cNvPr id="64520" name="TextBox 12"/>
          <p:cNvSpPr txBox="1">
            <a:spLocks noChangeArrowheads="1"/>
          </p:cNvSpPr>
          <p:nvPr/>
        </p:nvSpPr>
        <p:spPr bwMode="auto">
          <a:xfrm>
            <a:off x="6096000" y="6490353"/>
            <a:ext cx="34900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1400" dirty="0">
                <a:latin typeface="Arial" charset="0"/>
              </a:rPr>
              <a:t>Slide courtesy of Greta Peterson U. Wisc.</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p:nvPr>
        </p:nvSpPr>
        <p:spPr/>
        <p:txBody>
          <a:bodyPr/>
          <a:lstStyle/>
          <a:p>
            <a:pPr eaLnBrk="1" hangingPunct="1">
              <a:defRPr/>
            </a:pPr>
            <a:r>
              <a:rPr lang="en-US" sz="4000">
                <a:solidFill>
                  <a:srgbClr val="000000"/>
                </a:solidFill>
                <a:latin typeface="Arial" charset="0"/>
              </a:rPr>
              <a:t>Silver nanoparticles today</a:t>
            </a:r>
          </a:p>
        </p:txBody>
      </p:sp>
      <p:pic>
        <p:nvPicPr>
          <p:cNvPr id="66562" name="Picture 4" descr="Advertisement for Tupperware, &quot;FresherLongerTM Miracle Food Storage by Sharper Image. Airtight seals reduce spoilage. Silicone-gasket locking system and impermeable polypropylene construction keep out oxidizing air to reduce spoilage. Reduces bacteria, mold and fungus. Anti-microbial silver nanoparticles infused into the containers reduce growth of bacteria, mold and fungus by 98%. Spellproof and shatterproof. Heat-resistant polypropylene containers will not leak or break. Dishwasher and microwave safe. Nanoparticles remain effective. Freezer and refrigerator saf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684838" y="1600200"/>
            <a:ext cx="4830762" cy="4495800"/>
          </a:xfrm>
          <a:noFill/>
        </p:spPr>
      </p:pic>
      <p:sp>
        <p:nvSpPr>
          <p:cNvPr id="22532" name="TextBox 25"/>
          <p:cNvSpPr txBox="1">
            <a:spLocks noChangeArrowheads="1"/>
          </p:cNvSpPr>
          <p:nvPr/>
        </p:nvSpPr>
        <p:spPr bwMode="auto">
          <a:xfrm>
            <a:off x="1676400" y="1600201"/>
            <a:ext cx="3962400" cy="4302125"/>
          </a:xfrm>
          <a:prstGeom prst="rect">
            <a:avLst/>
          </a:prstGeom>
          <a:noFill/>
          <a:ln w="9525">
            <a:noFill/>
            <a:miter lim="800000"/>
            <a:headEnd/>
            <a:tailEnd/>
          </a:ln>
        </p:spPr>
        <p:txBody>
          <a:bodyPr>
            <a:spAutoFit/>
          </a:bodyPr>
          <a:lstStyle/>
          <a:p>
            <a:pPr>
              <a:defRPr/>
            </a:pPr>
            <a:r>
              <a:rPr lang="en-US" sz="2800" dirty="0">
                <a:solidFill>
                  <a:srgbClr val="000000"/>
                </a:solidFill>
                <a:ea typeface="+mn-ea"/>
                <a:cs typeface="Arial" charset="0"/>
              </a:rPr>
              <a:t>Silver nanoparticles are used to kill bacteria in:</a:t>
            </a:r>
          </a:p>
          <a:p>
            <a:pPr marL="339725" indent="-227013">
              <a:buFont typeface="Arial" pitchFamily="34" charset="0"/>
              <a:buChar char="•"/>
              <a:defRPr/>
            </a:pPr>
            <a:r>
              <a:rPr lang="en-US" sz="2800" dirty="0">
                <a:solidFill>
                  <a:srgbClr val="000000"/>
                </a:solidFill>
                <a:ea typeface="+mn-ea"/>
                <a:cs typeface="Arial" charset="0"/>
              </a:rPr>
              <a:t>Athletic apparel</a:t>
            </a:r>
          </a:p>
          <a:p>
            <a:pPr marL="339725" indent="-227013">
              <a:buFont typeface="Arial" pitchFamily="34" charset="0"/>
              <a:buChar char="•"/>
              <a:defRPr/>
            </a:pPr>
            <a:r>
              <a:rPr lang="en-US" sz="2800" dirty="0">
                <a:solidFill>
                  <a:srgbClr val="000000"/>
                </a:solidFill>
                <a:ea typeface="+mn-ea"/>
                <a:cs typeface="Arial" charset="0"/>
              </a:rPr>
              <a:t>Socks</a:t>
            </a:r>
          </a:p>
          <a:p>
            <a:pPr marL="339725" indent="-227013">
              <a:buFont typeface="Arial" pitchFamily="34" charset="0"/>
              <a:buChar char="•"/>
              <a:defRPr/>
            </a:pPr>
            <a:r>
              <a:rPr lang="en-US" sz="2800" dirty="0">
                <a:solidFill>
                  <a:srgbClr val="000000"/>
                </a:solidFill>
                <a:ea typeface="+mn-ea"/>
                <a:cs typeface="Arial" charset="0"/>
              </a:rPr>
              <a:t>Refrigerators</a:t>
            </a:r>
          </a:p>
          <a:p>
            <a:pPr marL="339725" indent="-227013">
              <a:buFont typeface="Arial" pitchFamily="34" charset="0"/>
              <a:buChar char="•"/>
              <a:defRPr/>
            </a:pPr>
            <a:r>
              <a:rPr lang="en-US" sz="2800" dirty="0">
                <a:solidFill>
                  <a:srgbClr val="000000"/>
                </a:solidFill>
                <a:ea typeface="+mn-ea"/>
                <a:cs typeface="Arial" charset="0"/>
              </a:rPr>
              <a:t>Storage containers</a:t>
            </a:r>
          </a:p>
          <a:p>
            <a:pPr marL="339725" indent="-227013">
              <a:buFont typeface="Arial" pitchFamily="34" charset="0"/>
              <a:buChar char="•"/>
              <a:defRPr/>
            </a:pPr>
            <a:r>
              <a:rPr lang="en-US" sz="2800" dirty="0">
                <a:solidFill>
                  <a:srgbClr val="000000"/>
                </a:solidFill>
                <a:ea typeface="+mn-ea"/>
                <a:cs typeface="Arial" charset="0"/>
              </a:rPr>
              <a:t>Washing machines</a:t>
            </a:r>
          </a:p>
          <a:p>
            <a:pPr marL="342900" indent="-342900">
              <a:spcBef>
                <a:spcPct val="20000"/>
              </a:spcBef>
              <a:defRPr/>
            </a:pPr>
            <a:endParaRPr lang="en-US" sz="2800" dirty="0">
              <a:solidFill>
                <a:srgbClr val="000000"/>
              </a:solidFill>
              <a:latin typeface="Tahoma" pitchFamily="34" charset="0"/>
              <a:ea typeface="+mn-ea"/>
            </a:endParaRPr>
          </a:p>
          <a:p>
            <a:pPr marL="342900" indent="-342900">
              <a:defRPr/>
            </a:pPr>
            <a:endParaRPr lang="en-US" sz="2400" dirty="0">
              <a:solidFill>
                <a:srgbClr val="000000"/>
              </a:solidFill>
              <a:latin typeface="Tahoma" pitchFamily="34" charset="0"/>
              <a:ea typeface="+mn-ea"/>
            </a:endParaRPr>
          </a:p>
          <a:p>
            <a:pPr marL="342900" indent="-342900">
              <a:buFontTx/>
              <a:buAutoNum type="arabicPeriod"/>
              <a:defRPr/>
            </a:pPr>
            <a:endParaRPr lang="en-US" sz="2000" dirty="0">
              <a:solidFill>
                <a:srgbClr val="000000"/>
              </a:solidFill>
              <a:latin typeface="Calibri" pitchFamily="34" charset="0"/>
              <a:ea typeface="+mn-ea"/>
            </a:endParaRPr>
          </a:p>
        </p:txBody>
      </p:sp>
      <p:sp>
        <p:nvSpPr>
          <p:cNvPr id="66564" name="TextBox 4"/>
          <p:cNvSpPr txBox="1">
            <a:spLocks noChangeArrowheads="1"/>
          </p:cNvSpPr>
          <p:nvPr/>
        </p:nvSpPr>
        <p:spPr bwMode="auto">
          <a:xfrm>
            <a:off x="8770571" y="6511996"/>
            <a:ext cx="34900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1400" dirty="0">
                <a:latin typeface="Arial" charset="0"/>
              </a:rPr>
              <a:t>Slide courtesy of Greta Peterson U. Wisc.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wrap="square" numCol="1" anchorCtr="0" compatLnSpc="1">
            <a:prstTxWarp prst="textNoShape">
              <a:avLst/>
            </a:prstTxWarp>
          </a:bodyPr>
          <a:lstStyle/>
          <a:p>
            <a:pPr eaLnBrk="1" hangingPunct="1">
              <a:defRPr/>
            </a:pPr>
            <a:r>
              <a:rPr lang="en-US" b="1" dirty="0">
                <a:latin typeface="Optima"/>
                <a:ea typeface="ＭＳ Ｐゴシック" charset="-128"/>
                <a:cs typeface="+mj-cs"/>
              </a:rPr>
              <a:t>The Properties of Silver</a:t>
            </a:r>
          </a:p>
        </p:txBody>
      </p:sp>
      <p:sp>
        <p:nvSpPr>
          <p:cNvPr id="19458" name="Content"/>
          <p:cNvSpPr>
            <a:spLocks noGrp="1"/>
          </p:cNvSpPr>
          <p:nvPr>
            <p:ph idx="1"/>
          </p:nvPr>
        </p:nvSpPr>
        <p:spPr>
          <a:xfrm>
            <a:off x="1981201" y="1011238"/>
            <a:ext cx="8234363" cy="5510212"/>
          </a:xfrm>
        </p:spPr>
        <p:txBody>
          <a:bodyPr/>
          <a:lstStyle/>
          <a:p>
            <a:r>
              <a:rPr lang="en-US" altLang="en-US" sz="2400">
                <a:latin typeface="Optima" charset="0"/>
                <a:ea typeface="ＭＳ Ｐゴシック" charset="-128"/>
                <a:cs typeface="Optima" charset="0"/>
              </a:rPr>
              <a:t>Electrically and thermally conductive</a:t>
            </a:r>
          </a:p>
          <a:p>
            <a:r>
              <a:rPr lang="en-US" altLang="en-US" sz="2400">
                <a:latin typeface="Optima" charset="0"/>
                <a:ea typeface="ＭＳ Ｐゴシック" charset="-128"/>
                <a:cs typeface="Optima" charset="0"/>
              </a:rPr>
              <a:t>One of eight precious metals in the coinage metal family </a:t>
            </a:r>
          </a:p>
          <a:p>
            <a:r>
              <a:rPr lang="en-US" altLang="en-US" sz="2400">
                <a:latin typeface="Optima" charset="0"/>
                <a:ea typeface="ＭＳ Ｐゴシック" charset="-128"/>
                <a:cs typeface="Optima" charset="0"/>
              </a:rPr>
              <a:t>Color that is metallic and silver-white. </a:t>
            </a:r>
          </a:p>
          <a:p>
            <a:r>
              <a:rPr lang="en-US" altLang="en-US" sz="2400">
                <a:latin typeface="Optima" charset="0"/>
                <a:ea typeface="ＭＳ Ｐゴシック" charset="-128"/>
                <a:cs typeface="Optima" charset="0"/>
              </a:rPr>
              <a:t>It is behind only Gold in malleability and ductility. </a:t>
            </a:r>
          </a:p>
          <a:p>
            <a:r>
              <a:rPr lang="en-US" altLang="en-US" sz="2400">
                <a:latin typeface="Optima" charset="0"/>
                <a:ea typeface="ＭＳ Ｐゴシック" charset="-128"/>
                <a:cs typeface="Optima" charset="0"/>
              </a:rPr>
              <a:t>Exposure to Oxygen produces Silver Oxide that turns the specimen to a dark gray or black. </a:t>
            </a:r>
          </a:p>
          <a:p>
            <a:r>
              <a:rPr lang="en-US" altLang="en-US" sz="2400">
                <a:latin typeface="Optima" charset="0"/>
                <a:ea typeface="ＭＳ Ｐゴシック" charset="-128"/>
                <a:cs typeface="Optima" charset="0"/>
              </a:rPr>
              <a:t>Exists as an chloride or sulfide in nature</a:t>
            </a:r>
          </a:p>
          <a:p>
            <a:r>
              <a:rPr lang="en-US" altLang="en-US" sz="2400">
                <a:latin typeface="Optima" charset="0"/>
                <a:ea typeface="ＭＳ Ｐゴシック" charset="-128"/>
                <a:cs typeface="Optima" charset="0"/>
              </a:rPr>
              <a:t>Hardness: 2.5-3</a:t>
            </a:r>
          </a:p>
          <a:p>
            <a:r>
              <a:rPr lang="en-US" altLang="en-US" sz="2400">
                <a:latin typeface="Optima" charset="0"/>
                <a:ea typeface="ＭＳ Ｐゴシック" charset="-128"/>
                <a:cs typeface="Optima" charset="0"/>
              </a:rPr>
              <a:t>It is the most lustrous metal on Earth</a:t>
            </a:r>
          </a:p>
          <a:p>
            <a:r>
              <a:rPr lang="en-US" altLang="en-US" sz="2400">
                <a:latin typeface="Optima" charset="0"/>
                <a:ea typeface="ＭＳ Ｐゴシック" charset="-128"/>
                <a:cs typeface="Optima" charset="0"/>
              </a:rPr>
              <a:t>Use in photography, antimicrobial</a:t>
            </a:r>
          </a:p>
          <a:p>
            <a:r>
              <a:rPr lang="en-US" altLang="en-US" sz="2400">
                <a:latin typeface="Optima" charset="0"/>
                <a:ea typeface="ＭＳ Ｐゴシック" charset="-128"/>
                <a:cs typeface="Optima" charset="0"/>
              </a:rPr>
              <a:t>It has the highest electrical conductivity of all metals </a:t>
            </a:r>
          </a:p>
          <a:p>
            <a:endParaRPr lang="en-US" altLang="en-US" sz="2400">
              <a:latin typeface="Optima" charset="0"/>
              <a:ea typeface="ＭＳ Ｐゴシック" charset="-128"/>
              <a:cs typeface="Optima"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pPr>
              <a:defRPr/>
            </a:pPr>
            <a:r>
              <a:rPr lang="en-US" dirty="0"/>
              <a:t>Sliver extraction:  Cupellation</a:t>
            </a:r>
          </a:p>
        </p:txBody>
      </p:sp>
      <p:sp>
        <p:nvSpPr>
          <p:cNvPr id="21506" name="Content"/>
          <p:cNvSpPr>
            <a:spLocks noGrp="1"/>
          </p:cNvSpPr>
          <p:nvPr>
            <p:ph idx="1"/>
          </p:nvPr>
        </p:nvSpPr>
        <p:spPr/>
        <p:txBody>
          <a:bodyPr/>
          <a:lstStyle/>
          <a:p>
            <a:r>
              <a:rPr lang="en-US" altLang="en-US">
                <a:latin typeface="Optima" charset="0"/>
                <a:ea typeface="ＭＳ Ｐゴシック" charset="-128"/>
                <a:cs typeface="Optima" charset="0"/>
              </a:rPr>
              <a:t>Heat lead and silver in a porous ceramic cup with ground up pottery or bone or shells</a:t>
            </a:r>
          </a:p>
          <a:p>
            <a:r>
              <a:rPr lang="en-US" altLang="en-US">
                <a:latin typeface="Optima" charset="0"/>
                <a:ea typeface="ＭＳ Ｐゴシック" charset="-128"/>
                <a:cs typeface="Optima" charset="0"/>
              </a:rPr>
              <a:t>960°C lead oxidizes and forms a monoxide called litharge</a:t>
            </a:r>
          </a:p>
          <a:p>
            <a:r>
              <a:rPr lang="en-US" altLang="en-US">
                <a:latin typeface="Optima" charset="0"/>
                <a:ea typeface="ＭＳ Ｐゴシック" charset="-128"/>
                <a:cs typeface="Optima" charset="0"/>
              </a:rPr>
              <a:t>Oxide is absorbed by the ceramics or bone and forms litharge cakes</a:t>
            </a:r>
          </a:p>
          <a:p>
            <a:r>
              <a:rPr lang="en-US" altLang="en-US">
                <a:latin typeface="Optima" charset="0"/>
                <a:ea typeface="ＭＳ Ｐゴシック" charset="-128"/>
                <a:cs typeface="Optima" charset="0"/>
              </a:rPr>
              <a:t>Silver metal is left behind</a:t>
            </a:r>
          </a:p>
          <a:p>
            <a:r>
              <a:rPr lang="en-US" altLang="en-US">
                <a:latin typeface="Optima" charset="0"/>
                <a:ea typeface="ＭＳ Ｐゴシック" charset="-128"/>
                <a:cs typeface="Optima" charset="0"/>
              </a:rPr>
              <a:t>1 ton of lead yields 1lb of silver</a:t>
            </a:r>
          </a:p>
          <a:p>
            <a:r>
              <a:rPr lang="en-US" altLang="en-US">
                <a:latin typeface="Optima" charset="0"/>
                <a:ea typeface="ＭＳ Ｐゴシック" charset="-128"/>
                <a:cs typeface="Optima" charset="0"/>
              </a:rPr>
              <a:t>Toxic process: Lead oxide, polluted many lakes in Europe</a:t>
            </a:r>
          </a:p>
          <a:p>
            <a:endParaRPr lang="en-US" altLang="en-US">
              <a:latin typeface="Optima" charset="0"/>
              <a:ea typeface="ＭＳ Ｐゴシック" charset="-128"/>
              <a:cs typeface="Optima" charset="0"/>
            </a:endParaRPr>
          </a:p>
          <a:p>
            <a:endParaRPr lang="en-US" altLang="en-US">
              <a:latin typeface="Optima" charset="0"/>
              <a:ea typeface="ＭＳ Ｐゴシック" charset="-128"/>
              <a:cs typeface="Optima"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defRPr/>
            </a:pPr>
            <a:r>
              <a:rPr lang="en-US" dirty="0"/>
              <a:t>What to do with the Lead?</a:t>
            </a:r>
          </a:p>
        </p:txBody>
      </p:sp>
      <p:sp>
        <p:nvSpPr>
          <p:cNvPr id="22530" name="Content"/>
          <p:cNvSpPr>
            <a:spLocks noGrp="1"/>
          </p:cNvSpPr>
          <p:nvPr>
            <p:ph idx="1"/>
          </p:nvPr>
        </p:nvSpPr>
        <p:spPr/>
        <p:txBody>
          <a:bodyPr/>
          <a:lstStyle/>
          <a:p>
            <a:r>
              <a:rPr lang="en-US" altLang="en-US">
                <a:latin typeface="Optima" charset="0"/>
                <a:ea typeface="ＭＳ Ｐゴシック" charset="-128"/>
                <a:cs typeface="Optima" charset="0"/>
              </a:rPr>
              <a:t>Too soft for military applications</a:t>
            </a:r>
          </a:p>
          <a:p>
            <a:r>
              <a:rPr lang="en-US" altLang="en-US">
                <a:latin typeface="Optima" charset="0"/>
                <a:ea typeface="ＭＳ Ｐゴシック" charset="-128"/>
                <a:cs typeface="Optima" charset="0"/>
              </a:rPr>
              <a:t>Alloyed with Tin for solder</a:t>
            </a:r>
          </a:p>
          <a:p>
            <a:r>
              <a:rPr lang="en-US" altLang="en-US">
                <a:latin typeface="Optima" charset="0"/>
                <a:ea typeface="ＭＳ Ｐゴシック" charset="-128"/>
                <a:cs typeface="Optima" charset="0"/>
              </a:rPr>
              <a:t>Roof sheeting</a:t>
            </a:r>
          </a:p>
          <a:p>
            <a:r>
              <a:rPr lang="en-US" altLang="en-US">
                <a:latin typeface="Optima" charset="0"/>
                <a:ea typeface="ＭＳ Ｐゴシック" charset="-128"/>
                <a:cs typeface="Optima" charset="0"/>
              </a:rPr>
              <a:t>Lead water pipes However these were quickly coated with minerals that reduced the lead ingestion </a:t>
            </a:r>
          </a:p>
          <a:p>
            <a:pPr lvl="1"/>
            <a:r>
              <a:rPr lang="en-US" altLang="en-US">
                <a:latin typeface="Optima" charset="0"/>
                <a:ea typeface="ＭＳ Ｐゴシック" charset="-128"/>
                <a:cs typeface="Optima" charset="0"/>
              </a:rPr>
              <a:t>Flint Michigan</a:t>
            </a:r>
          </a:p>
          <a:p>
            <a:r>
              <a:rPr lang="en-US" altLang="en-US">
                <a:latin typeface="Optima" charset="0"/>
                <a:ea typeface="ＭＳ Ｐゴシック" charset="-128"/>
                <a:cs typeface="Optima" charset="0"/>
              </a:rPr>
              <a:t>Lead accumulates in the nervous system, bones, liver etc.</a:t>
            </a:r>
          </a:p>
          <a:p>
            <a:r>
              <a:rPr lang="en-US" altLang="en-US">
                <a:latin typeface="Optima" charset="0"/>
                <a:ea typeface="ＭＳ Ｐゴシック" charset="-128"/>
                <a:cs typeface="Optima" charset="0"/>
              </a:rPr>
              <a:t>Impairs red blood cell production</a:t>
            </a:r>
          </a:p>
          <a:p>
            <a:r>
              <a:rPr lang="en-US" altLang="en-US">
                <a:latin typeface="Optima" charset="0"/>
                <a:ea typeface="ＭＳ Ｐゴシック" charset="-128"/>
                <a:cs typeface="Optima" charset="0"/>
              </a:rPr>
              <a:t>Anemia, fatigue, death</a:t>
            </a:r>
          </a:p>
          <a:p>
            <a:r>
              <a:rPr lang="en-US" altLang="en-US">
                <a:latin typeface="Optima" charset="0"/>
                <a:ea typeface="ＭＳ Ｐゴシック" charset="-128"/>
                <a:cs typeface="Optima" charset="0"/>
              </a:rPr>
              <a:t>If silver comes from Lead then how about other metals.  Spurred interest in a alchemy</a:t>
            </a:r>
          </a:p>
          <a:p>
            <a:endParaRPr lang="en-US" altLang="en-US">
              <a:latin typeface="Optima" charset="0"/>
              <a:ea typeface="ＭＳ Ｐゴシック" charset="-128"/>
              <a:cs typeface="Optima"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defRPr/>
            </a:pPr>
            <a:r>
              <a:rPr lang="en-US" dirty="0"/>
              <a:t>Gold Extraction</a:t>
            </a:r>
          </a:p>
        </p:txBody>
      </p:sp>
      <p:sp>
        <p:nvSpPr>
          <p:cNvPr id="23554" name="Content"/>
          <p:cNvSpPr>
            <a:spLocks noGrp="1"/>
          </p:cNvSpPr>
          <p:nvPr>
            <p:ph idx="1"/>
          </p:nvPr>
        </p:nvSpPr>
        <p:spPr>
          <a:xfrm>
            <a:off x="1981200" y="809626"/>
            <a:ext cx="8229600" cy="4525963"/>
          </a:xfrm>
        </p:spPr>
        <p:txBody>
          <a:bodyPr/>
          <a:lstStyle/>
          <a:p>
            <a:r>
              <a:rPr lang="en-US" altLang="en-US" b="1" dirty="0">
                <a:latin typeface="Optima" charset="0"/>
                <a:ea typeface="ＭＳ Ｐゴシック" charset="-128"/>
                <a:cs typeface="Optima" charset="0"/>
              </a:rPr>
              <a:t>Amalgamation</a:t>
            </a:r>
          </a:p>
          <a:p>
            <a:pPr lvl="1"/>
            <a:r>
              <a:rPr lang="en-US" altLang="en-US" dirty="0">
                <a:latin typeface="Optima" charset="0"/>
                <a:ea typeface="ＭＳ Ｐゴシック" charset="-128"/>
                <a:cs typeface="Optima" charset="0"/>
              </a:rPr>
              <a:t>Mix Gold Ore with Mercury</a:t>
            </a:r>
          </a:p>
          <a:p>
            <a:pPr lvl="1"/>
            <a:r>
              <a:rPr lang="en-US" altLang="en-US" dirty="0">
                <a:latin typeface="Optima" charset="0"/>
                <a:ea typeface="ＭＳ Ｐゴシック" charset="-128"/>
                <a:cs typeface="Optima" charset="0"/>
              </a:rPr>
              <a:t>Forms an amalgamation (gold dissolves into the mercury)</a:t>
            </a:r>
          </a:p>
          <a:p>
            <a:pPr lvl="1"/>
            <a:r>
              <a:rPr lang="en-US" altLang="en-US" dirty="0">
                <a:latin typeface="Optima" charset="0"/>
                <a:ea typeface="ＭＳ Ｐゴシック" charset="-128"/>
                <a:cs typeface="Optima" charset="0"/>
              </a:rPr>
              <a:t>Boil off mercury, leaves gold behind</a:t>
            </a:r>
          </a:p>
          <a:p>
            <a:r>
              <a:rPr lang="en-US" altLang="en-US" b="1" dirty="0" err="1">
                <a:latin typeface="Optima" charset="0"/>
                <a:ea typeface="ＭＳ Ｐゴシック" charset="-128"/>
                <a:cs typeface="Optima" charset="0"/>
              </a:rPr>
              <a:t>Cyanidation</a:t>
            </a:r>
            <a:endParaRPr lang="en-US" altLang="en-US" b="1" dirty="0">
              <a:latin typeface="Optima" charset="0"/>
              <a:ea typeface="ＭＳ Ｐゴシック" charset="-128"/>
              <a:cs typeface="Optima" charset="0"/>
            </a:endParaRPr>
          </a:p>
          <a:p>
            <a:pPr lvl="1"/>
            <a:r>
              <a:rPr lang="en-US" altLang="en-US" dirty="0">
                <a:latin typeface="Optima" charset="0"/>
                <a:ea typeface="ＭＳ Ｐゴシック" charset="-128"/>
                <a:cs typeface="Optima" charset="0"/>
              </a:rPr>
              <a:t>Gold dissolves in cyanide solution</a:t>
            </a:r>
          </a:p>
          <a:p>
            <a:pPr lvl="1"/>
            <a:r>
              <a:rPr lang="en-US" altLang="en-US" dirty="0">
                <a:latin typeface="Optima" charset="0"/>
                <a:ea typeface="ＭＳ Ｐゴシック" charset="-128"/>
                <a:cs typeface="Optima" charset="0"/>
              </a:rPr>
              <a:t>Extract very high % of gold but potentially toxic</a:t>
            </a:r>
          </a:p>
          <a:p>
            <a:r>
              <a:rPr lang="en-US" altLang="en-US" b="1" dirty="0">
                <a:latin typeface="Optima" charset="0"/>
                <a:ea typeface="ＭＳ Ｐゴシック" charset="-128"/>
                <a:cs typeface="Optima" charset="0"/>
              </a:rPr>
              <a:t>Liquation</a:t>
            </a:r>
          </a:p>
          <a:p>
            <a:pPr lvl="1"/>
            <a:r>
              <a:rPr lang="en-US" altLang="en-US" dirty="0">
                <a:latin typeface="Optima" charset="0"/>
                <a:ea typeface="ＭＳ Ｐゴシック" charset="-128"/>
                <a:cs typeface="Optima" charset="0"/>
              </a:rPr>
              <a:t>If gold and silver are mixed with </a:t>
            </a:r>
            <a:r>
              <a:rPr lang="en-US" altLang="en-US" b="1" dirty="0">
                <a:latin typeface="Optima" charset="0"/>
                <a:ea typeface="ＭＳ Ｐゴシック" charset="-128"/>
                <a:cs typeface="Optima" charset="0"/>
              </a:rPr>
              <a:t>copper</a:t>
            </a:r>
          </a:p>
          <a:p>
            <a:pPr lvl="1"/>
            <a:r>
              <a:rPr lang="en-US" altLang="en-US" dirty="0">
                <a:latin typeface="Optima" charset="0"/>
                <a:ea typeface="ＭＳ Ｐゴシック" charset="-128"/>
                <a:cs typeface="Optima" charset="0"/>
              </a:rPr>
              <a:t>Mix in </a:t>
            </a:r>
            <a:r>
              <a:rPr lang="en-US" altLang="en-US" b="1" dirty="0">
                <a:latin typeface="Optima" charset="0"/>
                <a:ea typeface="ＭＳ Ｐゴシック" charset="-128"/>
                <a:cs typeface="Optima" charset="0"/>
              </a:rPr>
              <a:t>lead</a:t>
            </a:r>
            <a:r>
              <a:rPr lang="en-US" altLang="en-US" dirty="0">
                <a:latin typeface="Optima" charset="0"/>
                <a:ea typeface="ＭＳ Ｐゴシック" charset="-128"/>
                <a:cs typeface="Optima" charset="0"/>
              </a:rPr>
              <a:t> and heat until lead melts</a:t>
            </a:r>
          </a:p>
          <a:p>
            <a:pPr lvl="1"/>
            <a:r>
              <a:rPr lang="en-US" altLang="en-US" dirty="0">
                <a:latin typeface="Optima" charset="0"/>
                <a:ea typeface="ＭＳ Ｐゴシック" charset="-128"/>
                <a:cs typeface="Optima" charset="0"/>
              </a:rPr>
              <a:t>Gold and silver more soluble in lead than copper</a:t>
            </a:r>
          </a:p>
          <a:p>
            <a:pPr lvl="1"/>
            <a:r>
              <a:rPr lang="en-US" altLang="en-US" dirty="0">
                <a:latin typeface="Optima" charset="0"/>
                <a:ea typeface="ＭＳ Ｐゴシック" charset="-128"/>
                <a:cs typeface="Optima" charset="0"/>
              </a:rPr>
              <a:t>Pour off lead and follow with cupellation</a:t>
            </a:r>
          </a:p>
          <a:p>
            <a:endParaRPr lang="en-US" altLang="en-US" b="1" dirty="0">
              <a:latin typeface="Optima" charset="0"/>
              <a:ea typeface="ＭＳ Ｐゴシック" charset="-128"/>
              <a:cs typeface="Optima" charset="0"/>
            </a:endParaRPr>
          </a:p>
          <a:p>
            <a:endParaRPr lang="en-US" altLang="en-US" dirty="0">
              <a:latin typeface="Optima" charset="0"/>
              <a:ea typeface="ＭＳ Ｐゴシック" charset="-128"/>
              <a:cs typeface="Optima"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a:bodyPr>
          <a:lstStyle/>
          <a:p>
            <a:pPr>
              <a:defRPr/>
            </a:pPr>
            <a:r>
              <a:rPr lang="en-US" dirty="0"/>
              <a:t>Separating Gold and Sliver:  Parting</a:t>
            </a:r>
          </a:p>
        </p:txBody>
      </p:sp>
      <p:sp>
        <p:nvSpPr>
          <p:cNvPr id="24578" name="Content"/>
          <p:cNvSpPr>
            <a:spLocks noGrp="1"/>
          </p:cNvSpPr>
          <p:nvPr>
            <p:ph idx="1"/>
          </p:nvPr>
        </p:nvSpPr>
        <p:spPr/>
        <p:txBody>
          <a:bodyPr/>
          <a:lstStyle/>
          <a:p>
            <a:r>
              <a:rPr lang="en-US" altLang="en-US" dirty="0">
                <a:latin typeface="Optima" charset="0"/>
                <a:ea typeface="ＭＳ Ｐゴシック" charset="-128"/>
                <a:cs typeface="Optima" charset="0"/>
              </a:rPr>
              <a:t>If silver is  mixed with gold it’s called electrum</a:t>
            </a:r>
          </a:p>
          <a:p>
            <a:r>
              <a:rPr lang="en-US" altLang="en-US" dirty="0">
                <a:latin typeface="Optima" charset="0"/>
                <a:ea typeface="ＭＳ Ｐゴシック" charset="-128"/>
                <a:cs typeface="Optima" charset="0"/>
              </a:rPr>
              <a:t>Parting is used to separate the gold and silver</a:t>
            </a:r>
          </a:p>
          <a:p>
            <a:r>
              <a:rPr lang="en-US" altLang="en-US" dirty="0">
                <a:latin typeface="Optima" charset="0"/>
                <a:ea typeface="ＭＳ Ｐゴシック" charset="-128"/>
                <a:cs typeface="Optima" charset="0"/>
              </a:rPr>
              <a:t>Parting involves heating (1000°C for 24 hours) with salt to form silver chloride and gold</a:t>
            </a:r>
          </a:p>
          <a:p>
            <a:r>
              <a:rPr lang="en-US" altLang="en-US" dirty="0">
                <a:latin typeface="Optima" charset="0"/>
                <a:ea typeface="ＭＳ Ｐゴシック" charset="-128"/>
                <a:cs typeface="Optima" charset="0"/>
              </a:rPr>
              <a:t>Recover the silver chloride and turn back into silver</a:t>
            </a:r>
          </a:p>
          <a:p>
            <a:r>
              <a:rPr lang="en-US" altLang="en-US" dirty="0">
                <a:latin typeface="Optima" charset="0"/>
                <a:ea typeface="ＭＳ Ｐゴシック" charset="-128"/>
                <a:cs typeface="Optima" charset="0"/>
              </a:rPr>
              <a:t>First done in Lydia </a:t>
            </a:r>
          </a:p>
        </p:txBody>
      </p:sp>
      <p:pic>
        <p:nvPicPr>
          <p:cNvPr id="24579" name="Picture" descr="Image of two gold coins: to the left, there is an engraved animal with an open mouth and wide teeth; to the right, there are two rectangles engrav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4443413"/>
            <a:ext cx="41910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Label"/>
          <p:cNvSpPr>
            <a:spLocks noChangeArrowheads="1"/>
          </p:cNvSpPr>
          <p:nvPr/>
        </p:nvSpPr>
        <p:spPr bwMode="auto">
          <a:xfrm>
            <a:off x="3890964" y="6142038"/>
            <a:ext cx="4410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1800">
                <a:latin typeface="Arial" charset="0"/>
              </a:rPr>
              <a:t>Early 6th century BC Lydian gold coinage</a:t>
            </a:r>
          </a:p>
        </p:txBody>
      </p:sp>
      <p:sp>
        <p:nvSpPr>
          <p:cNvPr id="24581" name="URL"/>
          <p:cNvSpPr>
            <a:spLocks noChangeArrowheads="1"/>
          </p:cNvSpPr>
          <p:nvPr/>
        </p:nvSpPr>
        <p:spPr bwMode="auto">
          <a:xfrm>
            <a:off x="8753238" y="6470849"/>
            <a:ext cx="34387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600">
                <a:solidFill>
                  <a:schemeClr val="tx1"/>
                </a:solidFill>
                <a:latin typeface="Optima" charset="0"/>
                <a:ea typeface="ＭＳ Ｐゴシック" charset="-128"/>
                <a:cs typeface="Optima" charset="0"/>
              </a:defRPr>
            </a:lvl1pPr>
            <a:lvl2pPr marL="742950" indent="-285750">
              <a:spcBef>
                <a:spcPct val="20000"/>
              </a:spcBef>
              <a:buFont typeface="Arial" charset="0"/>
              <a:buChar char="–"/>
              <a:defRPr sz="2600">
                <a:solidFill>
                  <a:schemeClr val="tx1"/>
                </a:solidFill>
                <a:latin typeface="Optima" charset="0"/>
                <a:ea typeface="ＭＳ Ｐゴシック" charset="-128"/>
                <a:cs typeface="Optima" charset="0"/>
              </a:defRPr>
            </a:lvl2pPr>
            <a:lvl3pPr marL="1143000" indent="-228600">
              <a:spcBef>
                <a:spcPct val="20000"/>
              </a:spcBef>
              <a:buFont typeface="Arial" charset="0"/>
              <a:buChar char="•"/>
              <a:defRPr sz="2600">
                <a:solidFill>
                  <a:schemeClr val="tx1"/>
                </a:solidFill>
                <a:latin typeface="Optima" charset="0"/>
                <a:ea typeface="ＭＳ Ｐゴシック" charset="-128"/>
                <a:cs typeface="Optima" charset="0"/>
              </a:defRPr>
            </a:lvl3pPr>
            <a:lvl4pPr marL="1600200" indent="-228600">
              <a:spcBef>
                <a:spcPct val="20000"/>
              </a:spcBef>
              <a:buFont typeface="Arial" charset="0"/>
              <a:buChar char="–"/>
              <a:defRPr sz="2600">
                <a:solidFill>
                  <a:schemeClr val="tx1"/>
                </a:solidFill>
                <a:latin typeface="Optima" charset="0"/>
                <a:ea typeface="ＭＳ Ｐゴシック" charset="-128"/>
                <a:cs typeface="Optima" charset="0"/>
              </a:defRPr>
            </a:lvl4pPr>
            <a:lvl5pPr marL="2057400" indent="-228600">
              <a:spcBef>
                <a:spcPct val="20000"/>
              </a:spcBef>
              <a:buFont typeface="Arial" charset="0"/>
              <a:buChar char="»"/>
              <a:defRPr sz="2600">
                <a:solidFill>
                  <a:schemeClr val="tx1"/>
                </a:solidFill>
                <a:latin typeface="Optima" charset="0"/>
                <a:ea typeface="ＭＳ Ｐゴシック" charset="-128"/>
                <a:cs typeface="Optima" charset="0"/>
              </a:defRPr>
            </a:lvl5pPr>
            <a:lvl6pPr marL="25146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6pPr>
            <a:lvl7pPr marL="29718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7pPr>
            <a:lvl8pPr marL="34290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8pPr>
            <a:lvl9pPr marL="3886200" indent="-228600" defTabSz="457200" eaLnBrk="0" fontAlgn="base" hangingPunct="0">
              <a:spcBef>
                <a:spcPct val="20000"/>
              </a:spcBef>
              <a:spcAft>
                <a:spcPct val="0"/>
              </a:spcAft>
              <a:buFont typeface="Arial" charset="0"/>
              <a:buChar char="»"/>
              <a:defRPr sz="2600">
                <a:solidFill>
                  <a:schemeClr val="tx1"/>
                </a:solidFill>
                <a:latin typeface="Optima" charset="0"/>
                <a:ea typeface="ＭＳ Ｐゴシック" charset="-128"/>
                <a:cs typeface="Optima" charset="0"/>
              </a:defRPr>
            </a:lvl9pPr>
          </a:lstStyle>
          <a:p>
            <a:pPr>
              <a:spcBef>
                <a:spcPct val="0"/>
              </a:spcBef>
              <a:buFontTx/>
              <a:buNone/>
            </a:pPr>
            <a:r>
              <a:rPr lang="en-US" altLang="en-US" sz="1400" dirty="0">
                <a:latin typeface="Arial" charset="0"/>
                <a:hlinkClick r:id="rId3"/>
              </a:rPr>
              <a:t>https://en.wikipedia.org/wiki/Gold_parting</a:t>
            </a:r>
            <a:endParaRPr lang="en-US" altLang="en-US" sz="1400" dirty="0">
              <a:latin typeface="Arial" charset="0"/>
            </a:endParaRPr>
          </a:p>
          <a:p>
            <a:pPr>
              <a:spcBef>
                <a:spcPct val="0"/>
              </a:spcBef>
              <a:buFontTx/>
              <a:buNone/>
            </a:pPr>
            <a:endParaRPr lang="en-US" altLang="en-US" sz="1400" dirty="0">
              <a:latin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pPr>
              <a:defRPr/>
            </a:pPr>
            <a:r>
              <a:rPr lang="en-US" dirty="0"/>
              <a:t>6 terms to refine gold and silver</a:t>
            </a:r>
          </a:p>
        </p:txBody>
      </p:sp>
      <p:sp>
        <p:nvSpPr>
          <p:cNvPr id="25602" name="Content"/>
          <p:cNvSpPr>
            <a:spLocks noGrp="1"/>
          </p:cNvSpPr>
          <p:nvPr>
            <p:ph idx="1"/>
          </p:nvPr>
        </p:nvSpPr>
        <p:spPr>
          <a:xfrm>
            <a:off x="1981200" y="1003301"/>
            <a:ext cx="8686800" cy="4525963"/>
          </a:xfrm>
        </p:spPr>
        <p:txBody>
          <a:bodyPr/>
          <a:lstStyle/>
          <a:p>
            <a:r>
              <a:rPr lang="en-US" altLang="en-US" b="1">
                <a:latin typeface="Optima" charset="0"/>
                <a:ea typeface="ＭＳ Ｐゴシック" charset="-128"/>
                <a:cs typeface="Optima" charset="0"/>
              </a:rPr>
              <a:t>Cupellation</a:t>
            </a:r>
            <a:r>
              <a:rPr lang="en-US" altLang="en-US">
                <a:latin typeface="Optima" charset="0"/>
                <a:ea typeface="ＭＳ Ｐゴシック" charset="-128"/>
                <a:cs typeface="Optima" charset="0"/>
              </a:rPr>
              <a:t> </a:t>
            </a:r>
          </a:p>
          <a:p>
            <a:pPr lvl="1"/>
            <a:r>
              <a:rPr lang="en-US" altLang="en-US">
                <a:latin typeface="Optima" charset="0"/>
                <a:ea typeface="ＭＳ Ｐゴシック" charset="-128"/>
                <a:cs typeface="Optima" charset="0"/>
              </a:rPr>
              <a:t>extracting Silver from Lead</a:t>
            </a:r>
          </a:p>
          <a:p>
            <a:r>
              <a:rPr lang="en-US" altLang="en-US" b="1">
                <a:latin typeface="Optima" charset="0"/>
                <a:ea typeface="ＭＳ Ｐゴシック" charset="-128"/>
                <a:cs typeface="Optima" charset="0"/>
              </a:rPr>
              <a:t>Amalgamation</a:t>
            </a:r>
            <a:r>
              <a:rPr lang="en-US" altLang="en-US">
                <a:latin typeface="Optima" charset="0"/>
                <a:ea typeface="ＭＳ Ｐゴシック" charset="-128"/>
                <a:cs typeface="Optima" charset="0"/>
              </a:rPr>
              <a:t> </a:t>
            </a:r>
          </a:p>
          <a:p>
            <a:pPr lvl="1"/>
            <a:r>
              <a:rPr lang="en-US" altLang="en-US">
                <a:latin typeface="Optima" charset="0"/>
                <a:ea typeface="ＭＳ Ｐゴシック" charset="-128"/>
                <a:cs typeface="Optima" charset="0"/>
              </a:rPr>
              <a:t>extracting Gold from rocks using Mercury</a:t>
            </a:r>
          </a:p>
          <a:p>
            <a:r>
              <a:rPr lang="en-US" altLang="en-US" b="1">
                <a:latin typeface="Optima" charset="0"/>
                <a:ea typeface="ＭＳ Ｐゴシック" charset="-128"/>
                <a:cs typeface="Optima" charset="0"/>
              </a:rPr>
              <a:t>Cyanidation</a:t>
            </a:r>
            <a:r>
              <a:rPr lang="en-US" altLang="en-US">
                <a:latin typeface="Optima" charset="0"/>
                <a:ea typeface="ＭＳ Ｐゴシック" charset="-128"/>
                <a:cs typeface="Optima" charset="0"/>
              </a:rPr>
              <a:t> </a:t>
            </a:r>
          </a:p>
          <a:p>
            <a:pPr lvl="1"/>
            <a:r>
              <a:rPr lang="en-US" altLang="en-US">
                <a:latin typeface="Optima" charset="0"/>
                <a:ea typeface="ＭＳ Ｐゴシック" charset="-128"/>
                <a:cs typeface="Optima" charset="0"/>
              </a:rPr>
              <a:t>extracting Gold from rocks using Cyanide</a:t>
            </a:r>
          </a:p>
          <a:p>
            <a:r>
              <a:rPr lang="en-US" altLang="en-US" b="1">
                <a:latin typeface="Optima" charset="0"/>
                <a:ea typeface="ＭＳ Ｐゴシック" charset="-128"/>
                <a:cs typeface="Optima" charset="0"/>
              </a:rPr>
              <a:t>Liquation</a:t>
            </a:r>
            <a:r>
              <a:rPr lang="en-US" altLang="en-US">
                <a:latin typeface="Optima" charset="0"/>
                <a:ea typeface="ＭＳ Ｐゴシック" charset="-128"/>
                <a:cs typeface="Optima" charset="0"/>
              </a:rPr>
              <a:t> </a:t>
            </a:r>
          </a:p>
          <a:p>
            <a:pPr lvl="1"/>
            <a:r>
              <a:rPr lang="en-US" altLang="en-US">
                <a:latin typeface="Optima" charset="0"/>
                <a:ea typeface="ＭＳ Ｐゴシック" charset="-128"/>
                <a:cs typeface="Optima" charset="0"/>
              </a:rPr>
              <a:t>extracting Gold and Silver from copper using lead</a:t>
            </a:r>
          </a:p>
          <a:p>
            <a:r>
              <a:rPr lang="en-US" altLang="en-US" b="1">
                <a:latin typeface="Optima" charset="0"/>
                <a:ea typeface="ＭＳ Ｐゴシック" charset="-128"/>
                <a:cs typeface="Optima" charset="0"/>
              </a:rPr>
              <a:t>Parting</a:t>
            </a:r>
            <a:r>
              <a:rPr lang="en-US" altLang="en-US">
                <a:latin typeface="Optima" charset="0"/>
                <a:ea typeface="ＭＳ Ｐゴシック" charset="-128"/>
                <a:cs typeface="Optima" charset="0"/>
              </a:rPr>
              <a:t> </a:t>
            </a:r>
          </a:p>
          <a:p>
            <a:pPr lvl="1"/>
            <a:r>
              <a:rPr lang="en-US" altLang="en-US">
                <a:latin typeface="Optima" charset="0"/>
                <a:ea typeface="ＭＳ Ｐゴシック" charset="-128"/>
                <a:cs typeface="Optima" charset="0"/>
              </a:rPr>
              <a:t>separating Gold and Sliver from each other using Salt</a:t>
            </a:r>
          </a:p>
          <a:p>
            <a:r>
              <a:rPr lang="en-US" altLang="en-US" b="1">
                <a:latin typeface="Optima" charset="0"/>
                <a:ea typeface="ＭＳ Ｐゴシック" charset="-128"/>
                <a:cs typeface="Optima" charset="0"/>
              </a:rPr>
              <a:t>Slucing</a:t>
            </a:r>
            <a:r>
              <a:rPr lang="en-US" altLang="en-US">
                <a:latin typeface="Optima" charset="0"/>
                <a:ea typeface="ＭＳ Ｐゴシック" charset="-128"/>
                <a:cs typeface="Optima" charset="0"/>
              </a:rPr>
              <a:t> </a:t>
            </a:r>
          </a:p>
          <a:p>
            <a:pPr lvl="1"/>
            <a:r>
              <a:rPr lang="en-US" altLang="en-US">
                <a:latin typeface="Optima" charset="0"/>
                <a:ea typeface="ＭＳ Ｐゴシック" charset="-128"/>
                <a:cs typeface="Optima" charset="0"/>
              </a:rPr>
              <a:t>extracting gold from gravel using gravity</a:t>
            </a:r>
          </a:p>
          <a:p>
            <a:endParaRPr lang="en-US" altLang="en-US">
              <a:latin typeface="Optima" charset="0"/>
              <a:ea typeface="ＭＳ Ｐゴシック" charset="-128"/>
              <a:cs typeface="Optima"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8BE2EBE96ABE4E88241E5990F9ED56" ma:contentTypeVersion="12" ma:contentTypeDescription="Create a new document." ma:contentTypeScope="" ma:versionID="2c71e713e03f80c0c1382d138331485b">
  <xsd:schema xmlns:xsd="http://www.w3.org/2001/XMLSchema" xmlns:xs="http://www.w3.org/2001/XMLSchema" xmlns:p="http://schemas.microsoft.com/office/2006/metadata/properties" xmlns:ns2="28bdc614-2b31-40c5-bc67-72d3777859f3" xmlns:ns3="ae8eb5ba-d501-45b7-b9b6-0db9e635b265" targetNamespace="http://schemas.microsoft.com/office/2006/metadata/properties" ma:root="true" ma:fieldsID="70d963f53ca54fe7fd0a8fc4f86231ed" ns2:_="" ns3:_="">
    <xsd:import namespace="28bdc614-2b31-40c5-bc67-72d3777859f3"/>
    <xsd:import namespace="ae8eb5ba-d501-45b7-b9b6-0db9e635b26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bdc614-2b31-40c5-bc67-72d3777859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8eb5ba-d501-45b7-b9b6-0db9e635b26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1EB226-BA55-491A-BECA-84E1F49A5489}"/>
</file>

<file path=customXml/itemProps2.xml><?xml version="1.0" encoding="utf-8"?>
<ds:datastoreItem xmlns:ds="http://schemas.openxmlformats.org/officeDocument/2006/customXml" ds:itemID="{492A0EDB-2B41-4EBA-B968-FE81F6B7C5E3}"/>
</file>

<file path=customXml/itemProps3.xml><?xml version="1.0" encoding="utf-8"?>
<ds:datastoreItem xmlns:ds="http://schemas.openxmlformats.org/officeDocument/2006/customXml" ds:itemID="{D4E29716-D0B0-479C-B01D-827ED1C6D211}"/>
</file>

<file path=docProps/app.xml><?xml version="1.0" encoding="utf-8"?>
<Properties xmlns="http://schemas.openxmlformats.org/officeDocument/2006/extended-properties" xmlns:vt="http://schemas.openxmlformats.org/officeDocument/2006/docPropsVTypes">
  <TotalTime>2744</TotalTime>
  <Words>2995</Words>
  <Application>Microsoft Office PowerPoint</Application>
  <PresentationFormat>Widescreen</PresentationFormat>
  <Paragraphs>349</Paragraphs>
  <Slides>33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Optima</vt:lpstr>
      <vt:lpstr>Optima ExtraBlack</vt:lpstr>
      <vt:lpstr>Tahoma</vt:lpstr>
      <vt:lpstr>Office Theme</vt:lpstr>
      <vt:lpstr>Up Up and Away</vt:lpstr>
      <vt:lpstr>GOLD!</vt:lpstr>
      <vt:lpstr>The Properties of Gold</vt:lpstr>
      <vt:lpstr>The Properties of Silver</vt:lpstr>
      <vt:lpstr>Sliver extraction:  Cupellation</vt:lpstr>
      <vt:lpstr>What to do with the Lead?</vt:lpstr>
      <vt:lpstr>Gold Extraction</vt:lpstr>
      <vt:lpstr>Separating Gold and Sliver:  Parting</vt:lpstr>
      <vt:lpstr>6 terms to refine gold and silver</vt:lpstr>
      <vt:lpstr>History of Gold</vt:lpstr>
      <vt:lpstr>History of Gold</vt:lpstr>
      <vt:lpstr>History of Gold</vt:lpstr>
      <vt:lpstr>History of Gold</vt:lpstr>
      <vt:lpstr>Modern Sources of Gold</vt:lpstr>
      <vt:lpstr>PowerPoint Presentation</vt:lpstr>
      <vt:lpstr>PowerPoint Presentation</vt:lpstr>
      <vt:lpstr>PowerPoint Presentation</vt:lpstr>
      <vt:lpstr>PowerPoint Presentation</vt:lpstr>
      <vt:lpstr>Is it really pure?</vt:lpstr>
      <vt:lpstr>Conclusions</vt:lpstr>
      <vt:lpstr>Gold and Nanotechnology</vt:lpstr>
      <vt:lpstr>Exactly how small is a nanometer?</vt:lpstr>
      <vt:lpstr>. . . Smaller than you can see!</vt:lpstr>
      <vt:lpstr>. . . Smaller than you can see!</vt:lpstr>
      <vt:lpstr>“Nano” all around us</vt:lpstr>
      <vt:lpstr>Medieval nanotechnologists</vt:lpstr>
      <vt:lpstr>Things are different . . .</vt:lpstr>
      <vt:lpstr>Things are different . . .</vt:lpstr>
      <vt:lpstr>PowerPoint Presentation</vt:lpstr>
      <vt:lpstr>PowerPoint Presentation</vt:lpstr>
      <vt:lpstr>Plasmon resonance</vt:lpstr>
      <vt:lpstr>Gold nanoparticles today</vt:lpstr>
      <vt:lpstr>Silver nanoparticles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 Up and Away</dc:title>
  <dc:creator>Microsoft Office User</dc:creator>
  <cp:lastModifiedBy>Rebecca McNulty</cp:lastModifiedBy>
  <cp:revision>31</cp:revision>
  <cp:lastPrinted>2018-09-26T12:35:58Z</cp:lastPrinted>
  <dcterms:created xsi:type="dcterms:W3CDTF">2019-09-25T18:41:16Z</dcterms:created>
  <dcterms:modified xsi:type="dcterms:W3CDTF">2021-07-07T17:34:14Z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0x010100098BE2EBE96ABE4E88241E5990F9ED56</vt:lpwstr>
  </property>
</Properties>
</file>