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5" r:id="rId5"/>
    <p:sldId id="283" r:id="rId6"/>
    <p:sldId id="269" r:id="rId7"/>
    <p:sldId id="271" r:id="rId8"/>
    <p:sldId id="270" r:id="rId9"/>
    <p:sldId id="268" r:id="rId10"/>
    <p:sldId id="276" r:id="rId11"/>
    <p:sldId id="278" r:id="rId12"/>
    <p:sldId id="262" r:id="rId13"/>
    <p:sldId id="263" r:id="rId14"/>
    <p:sldId id="260" r:id="rId15"/>
    <p:sldId id="274" r:id="rId16"/>
    <p:sldId id="273" r:id="rId17"/>
    <p:sldId id="272" r:id="rId18"/>
    <p:sldId id="284" r:id="rId19"/>
    <p:sldId id="277" r:id="rId20"/>
    <p:sldId id="259" r:id="rId21"/>
    <p:sldId id="264" r:id="rId22"/>
    <p:sldId id="266" r:id="rId23"/>
    <p:sldId id="281" r:id="rId24"/>
    <p:sldId id="280" r:id="rId25"/>
    <p:sldId id="25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D6720-EDC4-472E-B9C0-D69C4B523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6315-7826-435D-9E5A-807FD0C7F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58477-3E07-4AC8-937D-33AEAC3FD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8E44-8497-474D-917D-369C771FD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E666A-4DF7-4BD0-BDE7-4FF09084B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9E59D-4AF4-4130-A3FB-07CBAA6D8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DC91-302C-4123-A396-67B55FA3B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87590-D9EA-4B63-B8AA-15CBFFCEB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A6DFC-DE42-47AE-8CF2-E935FF527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C6F0A-DA9D-46FA-B8C1-964AAEF5C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F911F-16B0-4C30-B255-E4E36F850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E411EF-4DC3-4686-9797-642BC217FF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theoldminer.rootsweb.com/calumet2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nfermlinepress.com/tourism/picpages/carnegie3.ht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ARTminor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0"/>
            <a:ext cx="5528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Andrew Carnegie, Steel and “Creative Destruction”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23473" y="762000"/>
            <a:ext cx="495270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I. The Education of an Entrepreneur</a:t>
            </a:r>
          </a:p>
          <a:p>
            <a:r>
              <a:rPr lang="en-US" sz="1600" dirty="0">
                <a:latin typeface="Calibri" pitchFamily="34" charset="0"/>
              </a:rPr>
              <a:t>	A. The Meaning of “Creative Destruction”</a:t>
            </a:r>
          </a:p>
          <a:p>
            <a:r>
              <a:rPr lang="en-US" sz="1600" dirty="0">
                <a:latin typeface="Calibri" pitchFamily="34" charset="0"/>
              </a:rPr>
              <a:t>	B. Carnegie’s Roots </a:t>
            </a:r>
          </a:p>
          <a:p>
            <a:r>
              <a:rPr lang="en-US" sz="1600" dirty="0">
                <a:latin typeface="Calibri" pitchFamily="34" charset="0"/>
              </a:rPr>
              <a:t>	C. The Pennsylvania Railroad’s Visible Hand</a:t>
            </a:r>
          </a:p>
          <a:p>
            <a:r>
              <a:rPr lang="en-US" sz="1600" dirty="0">
                <a:latin typeface="Calibri" pitchFamily="34" charset="0"/>
              </a:rPr>
              <a:t>		1. Thomas Scott </a:t>
            </a:r>
          </a:p>
          <a:p>
            <a:r>
              <a:rPr lang="en-US" sz="1600" dirty="0">
                <a:latin typeface="Calibri" pitchFamily="34" charset="0"/>
              </a:rPr>
              <a:t>		2. The “Eureka Moment”</a:t>
            </a:r>
          </a:p>
          <a:p>
            <a:r>
              <a:rPr lang="en-US" sz="1600" dirty="0">
                <a:latin typeface="Calibri" pitchFamily="34" charset="0"/>
              </a:rPr>
              <a:t>	D. The Context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II. Revolutionizing Iron and Steel at Carnegie Steel</a:t>
            </a:r>
          </a:p>
          <a:p>
            <a:r>
              <a:rPr lang="en-US" sz="1600" dirty="0">
                <a:latin typeface="Calibri" pitchFamily="34" charset="0"/>
              </a:rPr>
              <a:t>	A. Iron “</a:t>
            </a:r>
            <a:r>
              <a:rPr lang="en-US" sz="1600" dirty="0" err="1">
                <a:latin typeface="Calibri" pitchFamily="34" charset="0"/>
              </a:rPr>
              <a:t>Puddlers</a:t>
            </a:r>
            <a:r>
              <a:rPr lang="en-US" sz="1600" dirty="0">
                <a:latin typeface="Calibri" pitchFamily="34" charset="0"/>
              </a:rPr>
              <a:t>” </a:t>
            </a:r>
          </a:p>
          <a:p>
            <a:r>
              <a:rPr lang="en-US" sz="1600" dirty="0">
                <a:latin typeface="Calibri" pitchFamily="34" charset="0"/>
              </a:rPr>
              <a:t>	B. “Hard Driving”</a:t>
            </a:r>
          </a:p>
          <a:p>
            <a:r>
              <a:rPr lang="en-US" sz="1600" dirty="0">
                <a:latin typeface="Calibri" pitchFamily="34" charset="0"/>
              </a:rPr>
              <a:t>		1. J. Edgar Thompson Works (1875)</a:t>
            </a:r>
          </a:p>
          <a:p>
            <a:r>
              <a:rPr lang="en-US" sz="1600" dirty="0">
                <a:latin typeface="Calibri" pitchFamily="34" charset="0"/>
              </a:rPr>
              <a:t>		2. Bessemer Process</a:t>
            </a:r>
          </a:p>
          <a:p>
            <a:r>
              <a:rPr lang="en-US" sz="1600" dirty="0">
                <a:latin typeface="Calibri" pitchFamily="34" charset="0"/>
              </a:rPr>
              <a:t>		3. Cost Accounting</a:t>
            </a:r>
          </a:p>
          <a:p>
            <a:r>
              <a:rPr lang="en-US" sz="1600" dirty="0">
                <a:latin typeface="Calibri" pitchFamily="34" charset="0"/>
              </a:rPr>
              <a:t>		4. “Throughput”</a:t>
            </a:r>
          </a:p>
          <a:p>
            <a:r>
              <a:rPr lang="en-US" sz="1600" dirty="0">
                <a:latin typeface="Calibri" pitchFamily="34" charset="0"/>
              </a:rPr>
              <a:t>	C. Henry Clay Frick and PA Coke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IV. Andrew Carnegie the Industrialist</a:t>
            </a:r>
          </a:p>
          <a:p>
            <a:r>
              <a:rPr lang="en-US" sz="1600" dirty="0">
                <a:latin typeface="Calibri" pitchFamily="34" charset="0"/>
              </a:rPr>
              <a:t>	A. Homestead Strike (1892)</a:t>
            </a:r>
          </a:p>
          <a:p>
            <a:r>
              <a:rPr lang="en-US" sz="1600" dirty="0">
                <a:latin typeface="Calibri" pitchFamily="34" charset="0"/>
              </a:rPr>
              <a:t>	B. Competition with J.P. Morgan</a:t>
            </a:r>
          </a:p>
          <a:p>
            <a:r>
              <a:rPr lang="en-US" sz="1600" dirty="0">
                <a:latin typeface="Calibri" pitchFamily="34" charset="0"/>
              </a:rPr>
              <a:t>		1. U.S. Steel (1901)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steelrailpr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Kokillegieten in de Siemens-Martin staalfabriek&#10;Casting an ingot in the open hearth steel 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937000" cy="5543550"/>
          </a:xfrm>
          <a:prstGeom prst="rect">
            <a:avLst/>
          </a:prstGeom>
          <a:noFill/>
        </p:spPr>
      </p:pic>
      <p:pic>
        <p:nvPicPr>
          <p:cNvPr id="25607" name="Picture 7" descr="OPENHE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191000" cy="3095625"/>
          </a:xfrm>
          <a:prstGeom prst="rect">
            <a:avLst/>
          </a:prstGeom>
          <a:noFill/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86400" y="3886200"/>
            <a:ext cx="313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Open-Hearth Process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arneg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514725" cy="44196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5181600"/>
            <a:ext cx="376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Carnegie, The Hard Driver</a:t>
            </a:r>
          </a:p>
        </p:txBody>
      </p:sp>
      <p:pic>
        <p:nvPicPr>
          <p:cNvPr id="9224" name="Picture 8" descr="Besseme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"/>
            <a:ext cx="387667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enry Clay Fr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214688" cy="38862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90600" y="44196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Henry Clay Frick</a:t>
            </a:r>
          </a:p>
        </p:txBody>
      </p:sp>
      <p:pic>
        <p:nvPicPr>
          <p:cNvPr id="10248" name="Picture 8" descr="Last Coke Work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04800"/>
            <a:ext cx="4103688" cy="5334000"/>
          </a:xfrm>
          <a:prstGeom prst="rect">
            <a:avLst/>
          </a:prstGeom>
          <a:noFill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191000" y="58674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“Beehive” Coke Oven in Pennsylvania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706938" cy="5867400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08125" y="6284913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Carnegie, The Industrialist</a:t>
            </a:r>
          </a:p>
        </p:txBody>
      </p:sp>
      <p:pic>
        <p:nvPicPr>
          <p:cNvPr id="7176" name="Picture 8" descr="photo of steel r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3581400" cy="2681288"/>
          </a:xfrm>
          <a:prstGeom prst="rect">
            <a:avLst/>
          </a:prstGeom>
          <a:noFill/>
        </p:spPr>
      </p:pic>
      <p:pic>
        <p:nvPicPr>
          <p:cNvPr id="7178" name="Picture 10" descr="Andrew Carnegie - Steel 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211688"/>
            <a:ext cx="3200400" cy="300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Bessemersteelr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steelrailsh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arnegie Steel Bridge at Forestville, about 1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343400" cy="3275013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" y="38862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Carnegie Steel Bridge, 1900</a:t>
            </a:r>
          </a:p>
        </p:txBody>
      </p:sp>
      <p:pic>
        <p:nvPicPr>
          <p:cNvPr id="19464" name="Picture 8" descr="01Dec2004%20%20Stripped%20down%20to%20the%20Rivetted%20Carnegie%20St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981200"/>
            <a:ext cx="4286250" cy="3209925"/>
          </a:xfrm>
          <a:prstGeom prst="rect">
            <a:avLst/>
          </a:prstGeom>
          <a:noFill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181600" y="54102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Carnegie Steel Construction Beams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8" y="660400"/>
            <a:ext cx="8175625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6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arnegiesh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hoto of Andrew Carnegie as a b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2728913" cy="33528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7400" y="51054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Carnegie, The Boy</a:t>
            </a:r>
          </a:p>
        </p:txBody>
      </p:sp>
      <p:pic>
        <p:nvPicPr>
          <p:cNvPr id="4104" name="Picture 8" descr="carnegiebirthpl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3429000" cy="2571750"/>
          </a:xfrm>
          <a:prstGeom prst="rect">
            <a:avLst/>
          </a:prstGeom>
          <a:noFill/>
        </p:spPr>
      </p:pic>
      <p:pic>
        <p:nvPicPr>
          <p:cNvPr id="4108" name="Picture 12" descr="TEXhandlo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0"/>
            <a:ext cx="301942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vc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4524375" cy="640080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14938" y="1447800"/>
            <a:ext cx="3929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“Making Bessemer Steel at </a:t>
            </a:r>
          </a:p>
          <a:p>
            <a:pPr algn="ctr"/>
            <a:r>
              <a:rPr lang="en-US" sz="2400"/>
              <a:t>Pittsburgh” (1886)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omestead%20stri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3124200" cy="3124200"/>
          </a:xfrm>
          <a:prstGeom prst="rect">
            <a:avLst/>
          </a:prstGeom>
          <a:noFill/>
        </p:spPr>
      </p:pic>
      <p:pic>
        <p:nvPicPr>
          <p:cNvPr id="11271" name="Picture 7" descr="carnegie_do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04800"/>
            <a:ext cx="3048000" cy="4267200"/>
          </a:xfrm>
          <a:prstGeom prst="rect">
            <a:avLst/>
          </a:prstGeom>
          <a:noFill/>
        </p:spPr>
      </p:pic>
      <p:pic>
        <p:nvPicPr>
          <p:cNvPr id="11272" name="Picture 8" descr="wor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429000"/>
            <a:ext cx="5105400" cy="3267075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927725" y="4916488"/>
            <a:ext cx="2608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Homestead Strike</a:t>
            </a:r>
          </a:p>
          <a:p>
            <a:pPr algn="ctr"/>
            <a:r>
              <a:rPr lang="en-US" sz="2400"/>
              <a:t>1892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frick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5257800" cy="417195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00200" y="4724400"/>
            <a:ext cx="547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Attempted Assassination of Frick, 1892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706938" cy="5867400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08125" y="6284913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Carnegie, The Industrialist</a:t>
            </a:r>
          </a:p>
        </p:txBody>
      </p:sp>
      <p:pic>
        <p:nvPicPr>
          <p:cNvPr id="28676" name="Picture 4" descr="photo of steel r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3581400" cy="2681288"/>
          </a:xfrm>
          <a:prstGeom prst="rect">
            <a:avLst/>
          </a:prstGeom>
          <a:noFill/>
        </p:spPr>
      </p:pic>
      <p:pic>
        <p:nvPicPr>
          <p:cNvPr id="28677" name="Picture 5" descr="Andrew Carnegie - Steel 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200400"/>
            <a:ext cx="3200400" cy="300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jp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1433513" cy="2743200"/>
          </a:xfrm>
          <a:prstGeom prst="rect">
            <a:avLst/>
          </a:prstGeom>
          <a:noFill/>
        </p:spPr>
      </p:pic>
      <p:pic>
        <p:nvPicPr>
          <p:cNvPr id="27654" name="Picture 6" descr="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76600"/>
            <a:ext cx="2171700" cy="3276600"/>
          </a:xfrm>
          <a:prstGeom prst="rect">
            <a:avLst/>
          </a:prstGeom>
          <a:noFill/>
        </p:spPr>
      </p:pic>
      <p:pic>
        <p:nvPicPr>
          <p:cNvPr id="27656" name="Picture 8" descr="x253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33400"/>
            <a:ext cx="4181475" cy="5638800"/>
          </a:xfrm>
          <a:prstGeom prst="rect">
            <a:avLst/>
          </a:prstGeom>
          <a:noFill/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85800" y="91440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U.S. Steel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Andrew Carnegie, three-quarter length portrait, 191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3810000" cy="552450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90600" y="6096000"/>
            <a:ext cx="349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Philanthropist, 1913</a:t>
            </a:r>
          </a:p>
        </p:txBody>
      </p:sp>
      <p:pic>
        <p:nvPicPr>
          <p:cNvPr id="5130" name="Picture 10" descr="USAcarnegie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04800"/>
            <a:ext cx="2235200" cy="2514600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848600" y="533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1908</a:t>
            </a:r>
          </a:p>
        </p:txBody>
      </p:sp>
      <p:pic>
        <p:nvPicPr>
          <p:cNvPr id="5133" name="Picture 13" descr="vc15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014663"/>
            <a:ext cx="3175000" cy="3843337"/>
          </a:xfrm>
          <a:prstGeom prst="rect">
            <a:avLst/>
          </a:prstGeom>
          <a:noFill/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289925" y="34655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3214688" cy="39624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191000" y="3276600"/>
            <a:ext cx="310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Carnegie, the Up and Comer</a:t>
            </a:r>
          </a:p>
        </p:txBody>
      </p:sp>
      <p:pic>
        <p:nvPicPr>
          <p:cNvPr id="8202" name="Picture 10" descr="PARRp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343400"/>
            <a:ext cx="5410200" cy="2206625"/>
          </a:xfrm>
          <a:prstGeom prst="rect">
            <a:avLst/>
          </a:prstGeom>
          <a:noFill/>
        </p:spPr>
      </p:pic>
      <p:pic>
        <p:nvPicPr>
          <p:cNvPr id="8203" name="Picture 11" descr="31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04800"/>
            <a:ext cx="299085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sco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3495675" cy="405765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60525" y="4913313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Thomas Scott</a:t>
            </a:r>
          </a:p>
        </p:txBody>
      </p:sp>
      <p:pic>
        <p:nvPicPr>
          <p:cNvPr id="22536" name="Picture 8" descr="his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511425" cy="3048000"/>
          </a:xfrm>
          <a:prstGeom prst="rect">
            <a:avLst/>
          </a:prstGeom>
          <a:noFill/>
        </p:spPr>
      </p:pic>
      <p:pic>
        <p:nvPicPr>
          <p:cNvPr id="22538" name="Picture 10" descr="prr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191000"/>
            <a:ext cx="1981200" cy="195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267200" cy="592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6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Iron Pudd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4191000" cy="344487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09800" y="4651375"/>
            <a:ext cx="218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Iron “Puddling”</a:t>
            </a:r>
          </a:p>
        </p:txBody>
      </p:sp>
      <p:pic>
        <p:nvPicPr>
          <p:cNvPr id="16392" name="Picture 8" descr="Extracting the blo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Edgar Thompson Works in&#10; Bradd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324600" cy="4016375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90800" y="4800600"/>
            <a:ext cx="3792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J. Edgar Thompson Works</a:t>
            </a:r>
          </a:p>
          <a:p>
            <a:pPr algn="ctr"/>
            <a:r>
              <a:rPr lang="en-US" sz="2400"/>
              <a:t>Braddock, 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05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52600"/>
            <a:ext cx="4191000" cy="2830513"/>
          </a:xfrm>
          <a:prstGeom prst="rect">
            <a:avLst/>
          </a:prstGeom>
          <a:noFill/>
        </p:spPr>
      </p:pic>
      <p:pic>
        <p:nvPicPr>
          <p:cNvPr id="17415" name="Picture 7" descr="The Bessemer Conver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3886200" cy="2374900"/>
          </a:xfrm>
          <a:prstGeom prst="rect">
            <a:avLst/>
          </a:prstGeom>
          <a:noFill/>
        </p:spPr>
      </p:pic>
      <p:pic>
        <p:nvPicPr>
          <p:cNvPr id="17417" name="Picture 9" descr="Cyfarthfa_Works_ChargingTheBessemerConver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5029200" cy="3073400"/>
          </a:xfrm>
          <a:prstGeom prst="rect">
            <a:avLst/>
          </a:prstGeom>
          <a:noFill/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Bessemer Process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33600" y="304800"/>
            <a:ext cx="58658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>
                <a:cs typeface="Times New Roman" pitchFamily="18" charset="0"/>
              </a:rPr>
              <a:t>American Steel Production, 1877-1887</a:t>
            </a:r>
            <a:endParaRPr lang="en-US" sz="1100"/>
          </a:p>
          <a:p>
            <a:pPr eaLnBrk="0" hangingPunct="0"/>
            <a:endParaRPr lang="en-U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143000" y="1066800"/>
          <a:ext cx="6477000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hart" r:id="rId3" imgW="5848350" imgH="4924425" progId="MSGraph.Chart.8">
                  <p:embed/>
                </p:oleObj>
              </mc:Choice>
              <mc:Fallback>
                <p:oleObj name="Chart" r:id="rId3" imgW="5848350" imgH="4924425" progId="MSGraph.Char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6477000" cy="545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253</Words>
  <Application>Microsoft Macintosh PowerPoint</Application>
  <PresentationFormat>On-screen Show (4:3)</PresentationFormat>
  <Paragraphs>47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 CLAS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CLAS user</dc:creator>
  <cp:lastModifiedBy>Collins,Perry</cp:lastModifiedBy>
  <cp:revision>17</cp:revision>
  <dcterms:created xsi:type="dcterms:W3CDTF">2006-02-22T14:38:39Z</dcterms:created>
  <dcterms:modified xsi:type="dcterms:W3CDTF">2021-07-12T10:32:56Z</dcterms:modified>
</cp:coreProperties>
</file>