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96" r:id="rId2"/>
    <p:sldId id="257" r:id="rId3"/>
    <p:sldId id="270" r:id="rId4"/>
    <p:sldId id="285" r:id="rId5"/>
    <p:sldId id="286" r:id="rId6"/>
    <p:sldId id="287" r:id="rId7"/>
    <p:sldId id="288" r:id="rId8"/>
    <p:sldId id="304" r:id="rId9"/>
    <p:sldId id="298" r:id="rId10"/>
    <p:sldId id="289" r:id="rId11"/>
    <p:sldId id="284" r:id="rId12"/>
    <p:sldId id="290" r:id="rId13"/>
    <p:sldId id="291" r:id="rId14"/>
    <p:sldId id="256" r:id="rId15"/>
    <p:sldId id="283" r:id="rId16"/>
    <p:sldId id="295" r:id="rId17"/>
    <p:sldId id="292" r:id="rId18"/>
    <p:sldId id="293" r:id="rId19"/>
    <p:sldId id="294" r:id="rId20"/>
    <p:sldId id="305" r:id="rId21"/>
    <p:sldId id="299" r:id="rId22"/>
    <p:sldId id="300" r:id="rId23"/>
    <p:sldId id="303" r:id="rId24"/>
    <p:sldId id="302" r:id="rId25"/>
    <p:sldId id="30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2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52E63-BE22-2148-AEBB-2FB8A6DD9AAB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73BC-CE2A-D54A-A0A7-720F61B43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you think of the books?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What is your opinion of the respective writing styles? Organizations? </a:t>
            </a:r>
          </a:p>
          <a:p>
            <a:endParaRPr lang="en-US" baseline="0" dirty="0"/>
          </a:p>
          <a:p>
            <a:r>
              <a:rPr lang="en-US" baseline="0" dirty="0"/>
              <a:t>What did you learn from reading two accounts of the same period?  Did you notice differences in emphasis?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5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you think of the books?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What is your opinion of the respective writing styles? Organizations? </a:t>
            </a:r>
          </a:p>
          <a:p>
            <a:endParaRPr lang="en-US" baseline="0" dirty="0"/>
          </a:p>
          <a:p>
            <a:r>
              <a:rPr lang="en-US" baseline="0" dirty="0"/>
              <a:t>What did you learn from reading two accounts of the same period?  Did you notice differences in emphasis?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3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73BC-CE2A-D54A-A0A7-720F61B430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1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856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4926-4D5B-4649-8B9C-F00F4EF1CEA6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DF94-91B5-024D-B786-55F10A9800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small">
          <a:solidFill>
            <a:schemeClr val="tx1"/>
          </a:solidFill>
          <a:latin typeface="Optima ExtraBlac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U0O0AvOrm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mberg.com/news/2012-02-27/top-10-aluminum-companies-in-2011-by-production-table-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sider.com/alcoa-q2-earnings-2015-7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rostructur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state.edu/instruct/me582/Exams/W09/ME582MT2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uminumextrusiongroup.com/automotive-application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emetech.com/extreme/129764-tech-wrecks-lessons-from-some-of-the-biggest-hardware-screw-ups/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ters.com/article/us-aluminium-sales-environment/hydro-powered-smelters-charge-premium-prices-for-green-aluminum-idUSKBN1AI1C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.org/publications/apsnews/200807/physicshistory.cf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shny.net/t/en/275779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4HAzfhWtq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Bare Naked Ladies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Aluminum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Aluminum history continued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32353" y="971731"/>
            <a:ext cx="8229600" cy="4525963"/>
          </a:xfrm>
        </p:spPr>
        <p:txBody>
          <a:bodyPr/>
          <a:lstStyle/>
          <a:p>
            <a:r>
              <a:rPr lang="en-US" dirty="0"/>
              <a:t>1856 cost of Al is $90/</a:t>
            </a:r>
            <a:r>
              <a:rPr lang="en-US" dirty="0" err="1"/>
              <a:t>lb</a:t>
            </a:r>
            <a:endParaRPr lang="en-US" dirty="0"/>
          </a:p>
          <a:p>
            <a:r>
              <a:rPr lang="en-US" dirty="0"/>
              <a:t>1890 price drops to $0.30/</a:t>
            </a:r>
            <a:r>
              <a:rPr lang="en-US" dirty="0" err="1"/>
              <a:t>lb</a:t>
            </a:r>
            <a:endParaRPr lang="en-US" dirty="0"/>
          </a:p>
          <a:p>
            <a:r>
              <a:rPr lang="en-US" dirty="0"/>
              <a:t>Worldwide production</a:t>
            </a:r>
          </a:p>
          <a:p>
            <a:pPr lvl="1"/>
            <a:r>
              <a:rPr lang="en-US" dirty="0"/>
              <a:t>1873 2.5 tons</a:t>
            </a:r>
          </a:p>
          <a:p>
            <a:pPr lvl="1"/>
            <a:r>
              <a:rPr lang="en-US" dirty="0"/>
              <a:t>1900 7300 tons</a:t>
            </a:r>
          </a:p>
          <a:p>
            <a:pPr lvl="1"/>
            <a:r>
              <a:rPr lang="en-US" dirty="0"/>
              <a:t>Today &gt;40,000,000 tons</a:t>
            </a:r>
          </a:p>
          <a:p>
            <a:r>
              <a:rPr lang="en-US" dirty="0"/>
              <a:t>Consumes lots of electricity</a:t>
            </a:r>
          </a:p>
          <a:p>
            <a:r>
              <a:rPr lang="en-US" dirty="0"/>
              <a:t>Early plants concentrated near hydroelectric dams</a:t>
            </a:r>
          </a:p>
          <a:p>
            <a:r>
              <a:rPr lang="en-US" dirty="0"/>
              <a:t>Today uses ~15kWh of electricity per kilogram of Al</a:t>
            </a:r>
          </a:p>
          <a:p>
            <a:r>
              <a:rPr lang="en-US" dirty="0"/>
              <a:t>Consumes ~5% of electricity produced in US today</a:t>
            </a:r>
          </a:p>
          <a:p>
            <a:pPr lvl="1"/>
            <a:r>
              <a:rPr lang="en-US" dirty="0"/>
              <a:t>Greenhouse gas implications</a:t>
            </a:r>
          </a:p>
          <a:p>
            <a:pPr lvl="1"/>
            <a:r>
              <a:rPr lang="en-US" dirty="0"/>
              <a:t>Requires 95% less energy to recycle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8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 production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870862" y="1106234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2011</a:t>
            </a:r>
          </a:p>
          <a:p>
            <a:pPr lvl="1"/>
            <a:r>
              <a:rPr lang="en-US" dirty="0"/>
              <a:t> 1. United Co. </a:t>
            </a:r>
            <a:r>
              <a:rPr lang="en-US" dirty="0" err="1"/>
              <a:t>Rusal</a:t>
            </a:r>
            <a:r>
              <a:rPr lang="en-US" dirty="0"/>
              <a:t> 4,127 (Russia)</a:t>
            </a:r>
          </a:p>
          <a:p>
            <a:pPr lvl="1"/>
            <a:r>
              <a:rPr lang="en-US" dirty="0"/>
              <a:t>  2. Rio Tinto Group 3,829 (Canada)</a:t>
            </a:r>
          </a:p>
          <a:p>
            <a:pPr lvl="1"/>
            <a:r>
              <a:rPr lang="en-US" dirty="0"/>
              <a:t>  3. Alcoa Inc. 3,669 (US)</a:t>
            </a:r>
          </a:p>
          <a:p>
            <a:pPr lvl="1"/>
            <a:r>
              <a:rPr lang="en-US" dirty="0"/>
              <a:t>  4. </a:t>
            </a:r>
            <a:r>
              <a:rPr lang="en-US" dirty="0" err="1"/>
              <a:t>Chalco</a:t>
            </a:r>
            <a:r>
              <a:rPr lang="en-US" dirty="0"/>
              <a:t> Aluminum Corp. of China 3,127 in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*thousands of tons</a:t>
            </a:r>
          </a:p>
        </p:txBody>
      </p:sp>
      <p:pic>
        <p:nvPicPr>
          <p:cNvPr id="4" name="Image" descr="Photograph of a man in protective gear producing aluminum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482" y="2010259"/>
            <a:ext cx="3184656" cy="2388492"/>
          </a:xfrm>
          <a:prstGeom prst="rect">
            <a:avLst/>
          </a:prstGeom>
        </p:spPr>
      </p:pic>
      <p:sp>
        <p:nvSpPr>
          <p:cNvPr id="6" name="URL"/>
          <p:cNvSpPr txBox="1"/>
          <p:nvPr/>
        </p:nvSpPr>
        <p:spPr>
          <a:xfrm>
            <a:off x="3923422" y="6473773"/>
            <a:ext cx="842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http://www.bloomberg.com/news/2012-02-27/top-10-aluminum-companies-in-2011-by-production-table-.html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" name="URL"/>
          <p:cNvSpPr txBox="1"/>
          <p:nvPr/>
        </p:nvSpPr>
        <p:spPr>
          <a:xfrm>
            <a:off x="7700193" y="6165996"/>
            <a:ext cx="4491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http://www.businessinsider.com/alcoa-q2-earnings-2015-7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challenge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Yield Strength</a:t>
            </a:r>
          </a:p>
          <a:p>
            <a:pPr lvl="1"/>
            <a:r>
              <a:rPr lang="en-US" sz="2800" dirty="0"/>
              <a:t>Pure aluminum is only 7–11MPa</a:t>
            </a:r>
          </a:p>
          <a:p>
            <a:pPr lvl="2"/>
            <a:r>
              <a:rPr lang="en-US" sz="2800" dirty="0"/>
              <a:t>steel is 250-500MPa</a:t>
            </a:r>
          </a:p>
          <a:p>
            <a:pPr lvl="1"/>
            <a:r>
              <a:rPr lang="en-US" dirty="0"/>
              <a:t> How do you make it strong?</a:t>
            </a:r>
          </a:p>
          <a:p>
            <a:pPr lvl="2"/>
            <a:r>
              <a:rPr lang="en-US" dirty="0"/>
              <a:t>Options</a:t>
            </a:r>
          </a:p>
          <a:p>
            <a:pPr lvl="3"/>
            <a:r>
              <a:rPr lang="en-US" b="1" dirty="0"/>
              <a:t>Solid Solution </a:t>
            </a:r>
            <a:r>
              <a:rPr lang="en-US" dirty="0"/>
              <a:t>Strengthening like Bronze</a:t>
            </a:r>
          </a:p>
          <a:p>
            <a:pPr lvl="4"/>
            <a:r>
              <a:rPr lang="en-US" dirty="0"/>
              <a:t>Doesn’t work very well</a:t>
            </a:r>
          </a:p>
          <a:p>
            <a:pPr lvl="3"/>
            <a:r>
              <a:rPr lang="en-US" b="1" dirty="0"/>
              <a:t>Work Hardening </a:t>
            </a:r>
            <a:r>
              <a:rPr lang="en-US" dirty="0"/>
              <a:t>like Bronze or Iron</a:t>
            </a:r>
          </a:p>
          <a:p>
            <a:pPr lvl="4"/>
            <a:r>
              <a:rPr lang="en-US" dirty="0"/>
              <a:t>Doesn’t work very well (you try it)</a:t>
            </a:r>
          </a:p>
          <a:p>
            <a:pPr lvl="3"/>
            <a:r>
              <a:rPr lang="en-US" b="1" dirty="0"/>
              <a:t>Precipitation Hardening</a:t>
            </a:r>
          </a:p>
          <a:p>
            <a:pPr lvl="4"/>
            <a:r>
              <a:rPr lang="en-US" dirty="0"/>
              <a:t>How does that work?</a:t>
            </a:r>
          </a:p>
        </p:txBody>
      </p:sp>
    </p:spTree>
    <p:extLst>
      <p:ext uri="{BB962C8B-B14F-4D97-AF65-F5344CB8AC3E}">
        <p14:creationId xmlns:p14="http://schemas.microsoft.com/office/powerpoint/2010/main" val="96728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Hardening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0" y="929860"/>
            <a:ext cx="8229600" cy="4525963"/>
          </a:xfrm>
        </p:spPr>
        <p:txBody>
          <a:bodyPr/>
          <a:lstStyle/>
          <a:p>
            <a:r>
              <a:rPr lang="en-US" dirty="0"/>
              <a:t>Add so much Copper (4%) or silicon to aluminum that when quenched its supersaturated (see phase diagram)</a:t>
            </a:r>
          </a:p>
          <a:p>
            <a:r>
              <a:rPr lang="en-US" dirty="0"/>
              <a:t>Heat up to low temperature</a:t>
            </a:r>
          </a:p>
          <a:p>
            <a:pPr lvl="1"/>
            <a:r>
              <a:rPr lang="en-US" dirty="0"/>
              <a:t>copper or silicon precipitates (like rock candy)</a:t>
            </a:r>
          </a:p>
          <a:p>
            <a:pPr lvl="1"/>
            <a:r>
              <a:rPr lang="en-US" dirty="0"/>
              <a:t>Precipitates block dislocations</a:t>
            </a:r>
          </a:p>
          <a:p>
            <a:r>
              <a:rPr lang="en-US" dirty="0"/>
              <a:t>Makes Aluminum very hard</a:t>
            </a:r>
          </a:p>
          <a:p>
            <a:r>
              <a:rPr lang="en-US" dirty="0"/>
              <a:t>Yield strength increases &gt;100X</a:t>
            </a:r>
          </a:p>
          <a:p>
            <a:r>
              <a:rPr lang="en-US" dirty="0"/>
              <a:t>Also called Age hardening</a:t>
            </a:r>
          </a:p>
        </p:txBody>
      </p:sp>
      <p:pic>
        <p:nvPicPr>
          <p:cNvPr id="4" name="Image" descr="Microscopic photo of microstructur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05" y="3429000"/>
            <a:ext cx="4219575" cy="2712293"/>
          </a:xfrm>
          <a:prstGeom prst="rect">
            <a:avLst/>
          </a:prstGeom>
        </p:spPr>
      </p:pic>
      <p:sp>
        <p:nvSpPr>
          <p:cNvPr id="5" name="URL"/>
          <p:cNvSpPr txBox="1"/>
          <p:nvPr/>
        </p:nvSpPr>
        <p:spPr>
          <a:xfrm>
            <a:off x="8709957" y="6550223"/>
            <a:ext cx="3482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https://en.wikipedia.org/wiki/Microstructure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591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 txBox="1"/>
          <p:nvPr/>
        </p:nvSpPr>
        <p:spPr>
          <a:xfrm>
            <a:off x="3473766" y="217606"/>
            <a:ext cx="527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Strengthening Mechanisms</a:t>
            </a:r>
          </a:p>
        </p:txBody>
      </p:sp>
      <p:pic>
        <p:nvPicPr>
          <p:cNvPr id="8" name="Graph" descr="Line graph showing y-axis temperature in degrees C to x-axis Atomic Percent Copper between Al at zero and Cu at 100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19" y="899994"/>
            <a:ext cx="7607300" cy="5740400"/>
          </a:xfrm>
          <a:prstGeom prst="rect">
            <a:avLst/>
          </a:prstGeom>
        </p:spPr>
      </p:pic>
      <p:cxnSp>
        <p:nvCxnSpPr>
          <p:cNvPr id="11" name="Straight Arrow Connector 10" descr="Arrow pointing to 600.452 degrees C."/>
          <p:cNvCxnSpPr/>
          <p:nvPr/>
        </p:nvCxnSpPr>
        <p:spPr>
          <a:xfrm rot="16200000" flipH="1">
            <a:off x="3086875" y="3156201"/>
            <a:ext cx="54560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URL"/>
          <p:cNvSpPr/>
          <p:nvPr/>
        </p:nvSpPr>
        <p:spPr>
          <a:xfrm>
            <a:off x="6842077" y="6484208"/>
            <a:ext cx="5349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www.oregonstate.edu/instruct/me582/Exams/W09/ME582MT2.html</a:t>
            </a:r>
            <a:endParaRPr lang="en-US" sz="1400" dirty="0"/>
          </a:p>
          <a:p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Al-Si</a:t>
            </a:r>
          </a:p>
        </p:txBody>
      </p:sp>
      <p:pic>
        <p:nvPicPr>
          <p:cNvPr id="4" name="Graph" descr="Graph showing Al-Si Phase Diagram; y-axis is temperature in degrees C; x-axis is atomic percent Silicon, with Al at zero and Si at 100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60" y="931515"/>
            <a:ext cx="7422051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Aluminum Applications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0" y="908925"/>
            <a:ext cx="8229600" cy="4525963"/>
          </a:xfrm>
        </p:spPr>
        <p:txBody>
          <a:bodyPr/>
          <a:lstStyle/>
          <a:p>
            <a:r>
              <a:rPr lang="en-US" sz="2200" dirty="0"/>
              <a:t>Many applications</a:t>
            </a:r>
          </a:p>
          <a:p>
            <a:pPr lvl="1"/>
            <a:r>
              <a:rPr lang="en-US" sz="2200" dirty="0"/>
              <a:t>Transportation (automobiles, aircraft, trucks etc.) (1914)</a:t>
            </a:r>
          </a:p>
          <a:p>
            <a:pPr lvl="1"/>
            <a:r>
              <a:rPr lang="en-US" sz="2200" dirty="0"/>
              <a:t>Aluminum foils (1947)</a:t>
            </a:r>
          </a:p>
          <a:p>
            <a:pPr lvl="1"/>
            <a:r>
              <a:rPr lang="en-US" sz="2200" dirty="0"/>
              <a:t>Aluminum beverage cans (1963)</a:t>
            </a:r>
          </a:p>
          <a:p>
            <a:pPr lvl="1"/>
            <a:r>
              <a:rPr lang="en-US" sz="2200" dirty="0"/>
              <a:t>Construction (windows, doors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Cooking Utensils</a:t>
            </a:r>
          </a:p>
          <a:p>
            <a:pPr lvl="1"/>
            <a:r>
              <a:rPr lang="en-US" sz="2200" dirty="0"/>
              <a:t>Street lights </a:t>
            </a:r>
          </a:p>
          <a:p>
            <a:pPr lvl="1"/>
            <a:r>
              <a:rPr lang="en-US" sz="2200" dirty="0"/>
              <a:t>Laptop casings</a:t>
            </a:r>
          </a:p>
          <a:p>
            <a:pPr lvl="1"/>
            <a:r>
              <a:rPr lang="en-US" sz="2200" dirty="0"/>
              <a:t>Electrical Transmission lines</a:t>
            </a:r>
          </a:p>
          <a:p>
            <a:pPr lvl="1"/>
            <a:r>
              <a:rPr lang="en-US" sz="2200" dirty="0"/>
              <a:t>Cell Phone casings</a:t>
            </a:r>
          </a:p>
          <a:p>
            <a:pPr lvl="1"/>
            <a:r>
              <a:rPr lang="en-US" sz="2200" dirty="0"/>
              <a:t>Sporting goods (e.g. bats etc.)</a:t>
            </a:r>
          </a:p>
          <a:p>
            <a:pPr lvl="1"/>
            <a:endParaRPr lang="en-US" sz="3200" dirty="0"/>
          </a:p>
        </p:txBody>
      </p:sp>
      <p:pic>
        <p:nvPicPr>
          <p:cNvPr id="4" name="Image" descr="Labeled photo of aluminum parts in a car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228" y="2383003"/>
            <a:ext cx="3378200" cy="2400300"/>
          </a:xfrm>
          <a:prstGeom prst="rect">
            <a:avLst/>
          </a:prstGeom>
        </p:spPr>
      </p:pic>
      <p:sp>
        <p:nvSpPr>
          <p:cNvPr id="5" name="URL"/>
          <p:cNvSpPr txBox="1"/>
          <p:nvPr/>
        </p:nvSpPr>
        <p:spPr>
          <a:xfrm>
            <a:off x="6972558" y="6398395"/>
            <a:ext cx="521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http://www.aluminumextrusiongroup.com/automotive-applications/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8785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Aluminum Applications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0" y="908925"/>
            <a:ext cx="8229600" cy="4525963"/>
          </a:xfrm>
        </p:spPr>
        <p:txBody>
          <a:bodyPr/>
          <a:lstStyle/>
          <a:p>
            <a:r>
              <a:rPr lang="en-US" sz="2200" dirty="0"/>
              <a:t>Many applications so focus on one:  Aircraft</a:t>
            </a:r>
          </a:p>
          <a:p>
            <a:r>
              <a:rPr lang="en-US" sz="2200" dirty="0"/>
              <a:t>Strength to weight ratio critical in Aircraft</a:t>
            </a:r>
          </a:p>
          <a:p>
            <a:pPr lvl="1"/>
            <a:r>
              <a:rPr lang="en-US" sz="2200" dirty="0"/>
              <a:t>Strength may be slightly less but weight is 1/3 </a:t>
            </a:r>
          </a:p>
          <a:p>
            <a:pPr lvl="1"/>
            <a:r>
              <a:rPr lang="en-US" sz="2200" dirty="0"/>
              <a:t>Specific strength is 50% higher for Al compared to steel</a:t>
            </a:r>
          </a:p>
          <a:p>
            <a:r>
              <a:rPr lang="en-US" sz="2200" dirty="0"/>
              <a:t>Susceptible to Cyclic fatigue</a:t>
            </a:r>
          </a:p>
          <a:p>
            <a:pPr lvl="1"/>
            <a:r>
              <a:rPr lang="en-US" sz="2200" dirty="0"/>
              <a:t>Pressure cycling</a:t>
            </a:r>
          </a:p>
          <a:p>
            <a:pPr lvl="1"/>
            <a:r>
              <a:rPr lang="en-US" sz="2200" dirty="0"/>
              <a:t>Fails below yield strength</a:t>
            </a:r>
          </a:p>
          <a:p>
            <a:pPr lvl="1"/>
            <a:r>
              <a:rPr lang="en-US" sz="2200" dirty="0"/>
              <a:t>Cracks are key</a:t>
            </a:r>
          </a:p>
          <a:p>
            <a:pPr lvl="1"/>
            <a:r>
              <a:rPr lang="en-US" sz="2200" dirty="0"/>
              <a:t>Small crack 1/1000 mm no problem</a:t>
            </a:r>
          </a:p>
          <a:p>
            <a:pPr lvl="1"/>
            <a:r>
              <a:rPr lang="en-US" sz="2200" dirty="0"/>
              <a:t>But if after hundreds of cycles it grows to 1mm can be catastrophic</a:t>
            </a:r>
          </a:p>
          <a:p>
            <a:pPr marL="914400" lvl="2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3365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0" y="1062450"/>
            <a:ext cx="8229600" cy="4525963"/>
          </a:xfrm>
        </p:spPr>
        <p:txBody>
          <a:bodyPr/>
          <a:lstStyle/>
          <a:p>
            <a:r>
              <a:rPr lang="en-US" sz="2200" dirty="0"/>
              <a:t>British </a:t>
            </a:r>
            <a:r>
              <a:rPr lang="en-US" sz="2200" dirty="0" err="1"/>
              <a:t>DeHavilland</a:t>
            </a:r>
            <a:r>
              <a:rPr lang="en-US" sz="2200" dirty="0"/>
              <a:t> Comet 1952</a:t>
            </a:r>
          </a:p>
          <a:p>
            <a:pPr lvl="2"/>
            <a:r>
              <a:rPr lang="en-US" sz="2200" dirty="0"/>
              <a:t>4 crashes in 2 years  </a:t>
            </a:r>
          </a:p>
          <a:p>
            <a:pPr lvl="2"/>
            <a:r>
              <a:rPr lang="en-US" sz="2200" dirty="0"/>
              <a:t>Result of rivets and square windows (stress razors)</a:t>
            </a:r>
          </a:p>
          <a:p>
            <a:pPr lvl="2"/>
            <a:r>
              <a:rPr lang="en-US" sz="2200" dirty="0"/>
              <a:t>Reengineered by 1958 but too late</a:t>
            </a:r>
          </a:p>
          <a:p>
            <a:r>
              <a:rPr lang="en-US" sz="2200" dirty="0"/>
              <a:t>Boeing had launched 707 by 1958</a:t>
            </a:r>
          </a:p>
          <a:p>
            <a:pPr lvl="2"/>
            <a:r>
              <a:rPr lang="en-US" sz="2200" dirty="0"/>
              <a:t>Took over the market</a:t>
            </a:r>
          </a:p>
          <a:p>
            <a:r>
              <a:rPr lang="en-US" sz="2200" dirty="0"/>
              <a:t>In 2009 Civilian Aircraft accounted to 7.1% of all exports</a:t>
            </a:r>
          </a:p>
          <a:p>
            <a:pPr lvl="3"/>
            <a:r>
              <a:rPr lang="en-US" sz="2200" dirty="0"/>
              <a:t>Largest single export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" descr="Black and white photograph of an airplane on a run-way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504" y="4107469"/>
            <a:ext cx="3702296" cy="2227398"/>
          </a:xfrm>
          <a:prstGeom prst="rect">
            <a:avLst/>
          </a:prstGeom>
        </p:spPr>
      </p:pic>
      <p:sp>
        <p:nvSpPr>
          <p:cNvPr id="5" name="URL"/>
          <p:cNvSpPr txBox="1"/>
          <p:nvPr/>
        </p:nvSpPr>
        <p:spPr>
          <a:xfrm>
            <a:off x="3355670" y="6573407"/>
            <a:ext cx="8836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http://www.extremetech.com/extreme/129764-tech-wrecks-lessons-from-some-of-the-biggest-hardware-screw-ups/3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9313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0" y="1137758"/>
            <a:ext cx="8229600" cy="4525963"/>
          </a:xfrm>
        </p:spPr>
        <p:txBody>
          <a:bodyPr/>
          <a:lstStyle/>
          <a:p>
            <a:r>
              <a:rPr lang="en-US" dirty="0"/>
              <a:t>Al is extremely reactive if powdered </a:t>
            </a:r>
          </a:p>
          <a:p>
            <a:pPr lvl="1"/>
            <a:r>
              <a:rPr lang="en-US" dirty="0"/>
              <a:t>Solid rocket fuel for Shuttle (Al + H</a:t>
            </a:r>
            <a:r>
              <a:rPr lang="en-US" baseline="-25000" dirty="0"/>
              <a:t>2</a:t>
            </a:r>
            <a:r>
              <a:rPr lang="en-US" dirty="0"/>
              <a:t>0 =&gt; Al(OH)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baseline="-25000" dirty="0"/>
          </a:p>
          <a:p>
            <a:r>
              <a:rPr lang="en-US" dirty="0"/>
              <a:t>Why does Aluminum stay shiny and not rust?</a:t>
            </a:r>
          </a:p>
          <a:p>
            <a:pPr lvl="1"/>
            <a:r>
              <a:rPr lang="en-US" dirty="0"/>
              <a:t>Aluminum oxide coating very thin but conformal</a:t>
            </a:r>
          </a:p>
          <a:p>
            <a:pPr lvl="1"/>
            <a:r>
              <a:rPr lang="en-US" dirty="0"/>
              <a:t>Protects surface from further oxidation</a:t>
            </a:r>
          </a:p>
          <a:p>
            <a:r>
              <a:rPr lang="en-US" dirty="0"/>
              <a:t>When you mix metals the one that wants the oxygen most, wins and corrodes.</a:t>
            </a:r>
          </a:p>
          <a:p>
            <a:pPr lvl="1"/>
            <a:r>
              <a:rPr lang="en-US" dirty="0"/>
              <a:t>This means that almost always the Aluminum corrodes  so be careful (seaplane)</a:t>
            </a:r>
          </a:p>
          <a:p>
            <a:r>
              <a:rPr lang="en-US" dirty="0"/>
              <a:t>Why does Aluminum fail at the beach?</a:t>
            </a:r>
          </a:p>
          <a:p>
            <a:pPr lvl="1"/>
            <a:r>
              <a:rPr lang="en-US" dirty="0"/>
              <a:t>The chlorine in salt water helps corrosion</a:t>
            </a:r>
          </a:p>
          <a:p>
            <a:pPr lvl="1"/>
            <a:r>
              <a:rPr lang="en-US" dirty="0"/>
              <a:t>Forms pits at grain boundaries etc.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2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Optima"/>
                <a:cs typeface="Optima"/>
              </a:rPr>
              <a:t>Aluminum</a:t>
            </a:r>
          </a:p>
        </p:txBody>
      </p:sp>
      <p:sp>
        <p:nvSpPr>
          <p:cNvPr id="9" name="Content"/>
          <p:cNvSpPr txBox="1"/>
          <p:nvPr/>
        </p:nvSpPr>
        <p:spPr>
          <a:xfrm>
            <a:off x="1770232" y="855512"/>
            <a:ext cx="52655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Aluminum </a:t>
            </a:r>
          </a:p>
          <a:p>
            <a:r>
              <a:rPr lang="en-US" sz="2000" dirty="0"/>
              <a:t>The most abundant metal in the earths crust (only Si and O are more abundant)</a:t>
            </a:r>
          </a:p>
          <a:p>
            <a:r>
              <a:rPr lang="en-US" sz="2000" dirty="0"/>
              <a:t>Properties</a:t>
            </a:r>
          </a:p>
          <a:p>
            <a:pPr>
              <a:buFont typeface="Arial"/>
              <a:buChar char="•"/>
            </a:pPr>
            <a:r>
              <a:rPr lang="en-US" sz="2000" dirty="0"/>
              <a:t>Relatively soft, </a:t>
            </a:r>
          </a:p>
          <a:p>
            <a:pPr>
              <a:buFont typeface="Arial"/>
              <a:buChar char="•"/>
            </a:pPr>
            <a:r>
              <a:rPr lang="en-US" sz="2000" dirty="0"/>
              <a:t>Durable</a:t>
            </a:r>
          </a:p>
          <a:p>
            <a:pPr>
              <a:buFont typeface="Arial"/>
              <a:buChar char="•"/>
            </a:pPr>
            <a:r>
              <a:rPr lang="en-US" sz="2000" dirty="0"/>
              <a:t>Lightweight</a:t>
            </a:r>
          </a:p>
          <a:p>
            <a:pPr>
              <a:buFont typeface="Arial"/>
              <a:buChar char="•"/>
            </a:pPr>
            <a:r>
              <a:rPr lang="en-US" sz="2000" dirty="0"/>
              <a:t>Ductile</a:t>
            </a:r>
          </a:p>
          <a:p>
            <a:pPr>
              <a:buFont typeface="Arial"/>
              <a:buChar char="•"/>
            </a:pPr>
            <a:r>
              <a:rPr lang="en-US" sz="2000" dirty="0"/>
              <a:t>Appearance ranging from silvery to dull gray</a:t>
            </a:r>
          </a:p>
          <a:p>
            <a:pPr>
              <a:buFont typeface="Arial"/>
              <a:buChar char="•"/>
            </a:pPr>
            <a:r>
              <a:rPr lang="en-US" sz="2000" dirty="0"/>
              <a:t> It is nonmagnetic and does not easily ignite</a:t>
            </a:r>
          </a:p>
          <a:p>
            <a:pPr>
              <a:buFont typeface="Arial"/>
              <a:buChar char="•"/>
            </a:pPr>
            <a:r>
              <a:rPr lang="en-US" sz="2000" dirty="0"/>
              <a:t> A good reflector (approximately 92%) of visible light </a:t>
            </a:r>
          </a:p>
          <a:p>
            <a:pPr>
              <a:buFont typeface="Arial"/>
              <a:buChar char="•"/>
            </a:pPr>
            <a:r>
              <a:rPr lang="en-US" sz="2000" dirty="0"/>
              <a:t>  The yield strength of pure aluminum is only 7–11MPa (steel is 250-500MPa)</a:t>
            </a:r>
          </a:p>
          <a:p>
            <a:pPr>
              <a:buFont typeface="Arial"/>
              <a:buChar char="•"/>
            </a:pPr>
            <a:r>
              <a:rPr lang="en-US" sz="2000" dirty="0"/>
              <a:t>Corrosion resistant except in salt water</a:t>
            </a:r>
          </a:p>
          <a:p>
            <a:pPr>
              <a:buFont typeface="Arial"/>
              <a:buChar char="•"/>
            </a:pPr>
            <a:r>
              <a:rPr lang="en-US" sz="2000" dirty="0"/>
              <a:t>Low emissivity</a:t>
            </a:r>
          </a:p>
          <a:p>
            <a:pPr>
              <a:buFont typeface="Arial"/>
              <a:buChar char="•"/>
            </a:pPr>
            <a:r>
              <a:rPr lang="en-US" sz="2000" dirty="0"/>
              <a:t>Difficult to weld (TIG)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r>
              <a:rPr lang="en-US" sz="2000" dirty="0"/>
              <a:t>Why is it useful?</a:t>
            </a:r>
          </a:p>
        </p:txBody>
      </p:sp>
      <p:pic>
        <p:nvPicPr>
          <p:cNvPr id="8" name="Image" descr="Image of aluminum on a blue background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25" y="1528769"/>
            <a:ext cx="3175000" cy="3175000"/>
          </a:xfrm>
          <a:prstGeom prst="rect">
            <a:avLst/>
          </a:prstGeom>
        </p:spPr>
      </p:pic>
      <p:sp>
        <p:nvSpPr>
          <p:cNvPr id="10" name="URL"/>
          <p:cNvSpPr txBox="1"/>
          <p:nvPr/>
        </p:nvSpPr>
        <p:spPr>
          <a:xfrm>
            <a:off x="10366572" y="6427113"/>
            <a:ext cx="1273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Wikipedia.com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Aluminum will react with </a:t>
            </a:r>
            <a:r>
              <a:rPr lang="en-US" dirty="0" err="1"/>
              <a:t>HCl</a:t>
            </a:r>
            <a:r>
              <a:rPr lang="en-US" dirty="0"/>
              <a:t> to form AlCl</a:t>
            </a:r>
            <a:r>
              <a:rPr lang="en-US" baseline="-25000" dirty="0"/>
              <a:t>3</a:t>
            </a:r>
          </a:p>
          <a:p>
            <a:r>
              <a:rPr lang="en-US" dirty="0"/>
              <a:t>The byproduct is hydrogen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	2Al +6HCL =&gt; 2AlCl</a:t>
            </a:r>
            <a:r>
              <a:rPr lang="en-US" baseline="-25000" dirty="0"/>
              <a:t>3</a:t>
            </a:r>
            <a:r>
              <a:rPr lang="en-US" dirty="0"/>
              <a:t> + 3H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852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Corrosion Example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Intergranular</a:t>
            </a:r>
            <a:r>
              <a:rPr lang="en-US" dirty="0"/>
              <a:t> fracture</a:t>
            </a:r>
          </a:p>
          <a:p>
            <a:r>
              <a:rPr lang="en-US" dirty="0"/>
              <a:t>Gallium and Aluminum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dirty="0" err="1"/>
              <a:t>Redbull</a:t>
            </a:r>
            <a:r>
              <a:rPr lang="en-US" dirty="0"/>
              <a:t> Can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Ga is prohibited on planes!!</a:t>
            </a:r>
          </a:p>
        </p:txBody>
      </p:sp>
    </p:spTree>
    <p:extLst>
      <p:ext uri="{BB962C8B-B14F-4D97-AF65-F5344CB8AC3E}">
        <p14:creationId xmlns:p14="http://schemas.microsoft.com/office/powerpoint/2010/main" val="1131613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Applications</a:t>
            </a:r>
          </a:p>
        </p:txBody>
      </p:sp>
      <p:pic>
        <p:nvPicPr>
          <p:cNvPr id="1026" name="Image" descr="Photograph of Tesla Aluminum 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5072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2"/>
          <p:cNvSpPr txBox="1"/>
          <p:nvPr/>
        </p:nvSpPr>
        <p:spPr>
          <a:xfrm>
            <a:off x="5994401" y="6152754"/>
            <a:ext cx="293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Tesla Model S is all aluminum</a:t>
            </a:r>
          </a:p>
        </p:txBody>
      </p:sp>
    </p:spTree>
    <p:extLst>
      <p:ext uri="{BB962C8B-B14F-4D97-AF65-F5344CB8AC3E}">
        <p14:creationId xmlns:p14="http://schemas.microsoft.com/office/powerpoint/2010/main" val="906412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applications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kilogram of heavier material that is replaced by aluminum results in the elimination of 22 kilograms of carbon dioxide over the lifetime of the vehicle</a:t>
            </a:r>
          </a:p>
          <a:p>
            <a:pPr lvl="1"/>
            <a:r>
              <a:rPr lang="en-US" dirty="0"/>
              <a:t>Winning in competition with Mg for car and truck applications</a:t>
            </a:r>
          </a:p>
          <a:p>
            <a:pPr lvl="1"/>
            <a:r>
              <a:rPr lang="en-US" dirty="0"/>
              <a:t>Losing in plane applications to composites</a:t>
            </a:r>
          </a:p>
          <a:p>
            <a:r>
              <a:rPr lang="en-US" dirty="0"/>
              <a:t>Fuel Cell applications:  Use </a:t>
            </a:r>
            <a:r>
              <a:rPr lang="en-US" dirty="0" err="1"/>
              <a:t>AlGa</a:t>
            </a:r>
            <a:r>
              <a:rPr lang="en-US" dirty="0"/>
              <a:t> liquid and react with water to create hydrogen for energy</a:t>
            </a:r>
          </a:p>
          <a:p>
            <a:r>
              <a:rPr lang="en-US" dirty="0"/>
              <a:t>Aluminum is ideal for offshore oil fields etc. less corrosion</a:t>
            </a:r>
          </a:p>
        </p:txBody>
      </p:sp>
    </p:spTree>
    <p:extLst>
      <p:ext uri="{BB962C8B-B14F-4D97-AF65-F5344CB8AC3E}">
        <p14:creationId xmlns:p14="http://schemas.microsoft.com/office/powerpoint/2010/main" val="63895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Aluminum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only 5% of the electricity</a:t>
            </a:r>
          </a:p>
          <a:p>
            <a:r>
              <a:rPr lang="en-US" dirty="0"/>
              <a:t>Nearly 40% of the aluminum used in the US is from recycled Al</a:t>
            </a:r>
          </a:p>
          <a:p>
            <a:r>
              <a:rPr lang="en-US" dirty="0"/>
              <a:t>There are a lot of nasty chemicals (chlorine etc.) required to clean the Aluminum and deal with the dross</a:t>
            </a:r>
          </a:p>
          <a:p>
            <a:r>
              <a:rPr lang="en-US" dirty="0"/>
              <a:t>Brazil leads the world with 98.2% of the aluminum cans being recycled (why?)</a:t>
            </a:r>
          </a:p>
          <a:p>
            <a:r>
              <a:rPr lang="en-US" dirty="0"/>
              <a:t>75% of all aluminum created since 1888 is still in use</a:t>
            </a:r>
          </a:p>
          <a:p>
            <a:r>
              <a:rPr lang="en-US" dirty="0"/>
              <a:t>In 2007 Apple switched to Aircraft grade Al for its cases and recycling of the laptop cases increased from 9.5% in 2006 to over 70% by 2010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1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Aluminum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Aluminum creates 7X more green house gases than Steel</a:t>
            </a:r>
          </a:p>
          <a:p>
            <a:pPr lvl="1"/>
            <a:r>
              <a:rPr lang="en-US" dirty="0"/>
              <a:t>1Ton of Al releases 18 tons of CO2 (coal plant)</a:t>
            </a:r>
          </a:p>
          <a:p>
            <a:r>
              <a:rPr lang="en-US" dirty="0"/>
              <a:t>New designation being considered</a:t>
            </a:r>
          </a:p>
          <a:p>
            <a:r>
              <a:rPr lang="en-US" dirty="0"/>
              <a:t>Green Aluminum</a:t>
            </a:r>
          </a:p>
          <a:p>
            <a:pPr lvl="1"/>
            <a:r>
              <a:rPr lang="en-US" dirty="0"/>
              <a:t>Low Carbon Aluminum</a:t>
            </a:r>
          </a:p>
          <a:p>
            <a:pPr lvl="1"/>
            <a:r>
              <a:rPr lang="en-US" dirty="0">
                <a:hlinkClick r:id="rId2"/>
              </a:rPr>
              <a:t>News Story from 2017</a:t>
            </a:r>
            <a:endParaRPr lang="en-US" dirty="0"/>
          </a:p>
          <a:p>
            <a:pPr lvl="1"/>
            <a:r>
              <a:rPr lang="en-US" dirty="0"/>
              <a:t>Charge a premium for hydroelectric Aluminum vs coal derived Aluminum</a:t>
            </a:r>
          </a:p>
          <a:p>
            <a:pPr lvl="2"/>
            <a:r>
              <a:rPr lang="en-US" i="1" dirty="0" err="1"/>
              <a:t>Sustana</a:t>
            </a:r>
            <a:r>
              <a:rPr lang="en-US" dirty="0"/>
              <a:t> Aluminum from Alcoa guarantees &lt;2.5 tons of CO2 per ton of Al</a:t>
            </a:r>
          </a:p>
        </p:txBody>
      </p:sp>
    </p:spTree>
    <p:extLst>
      <p:ext uri="{BB962C8B-B14F-4D97-AF65-F5344CB8AC3E}">
        <p14:creationId xmlns:p14="http://schemas.microsoft.com/office/powerpoint/2010/main" val="197100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" descr="Graph of &quot;Relative abundance of the chemical elements in the Earth's upper continental crust.&quot; The y-axis is &quot;Abundance, atoms of element per 10 to the sixth power atoms of Si.&quot; The x-axis is &quot;Atomic number, Z.&quot; The graph shows, &quot;Rock-forming elements&quot; and &quot;Rare earth elements,&quot; and &quot;Rarest 'metals.'&quot; Source: USG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8234" y="585815"/>
            <a:ext cx="8173329" cy="565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 descr="Arrow pointing to Aluminum as a part of the green section labeled &quot;Rock-forming elements.&quot;"/>
          <p:cNvCxnSpPr/>
          <p:nvPr/>
        </p:nvCxnSpPr>
        <p:spPr>
          <a:xfrm flipH="1">
            <a:off x="3763988" y="655967"/>
            <a:ext cx="20934" cy="1221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Aluminum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593782" y="915903"/>
            <a:ext cx="8994841" cy="5511401"/>
          </a:xfrm>
        </p:spPr>
        <p:txBody>
          <a:bodyPr/>
          <a:lstStyle/>
          <a:p>
            <a:r>
              <a:rPr lang="en-US" dirty="0"/>
              <a:t>Certain metal oxides are very stable and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is one of them.</a:t>
            </a:r>
          </a:p>
          <a:p>
            <a:r>
              <a:rPr lang="en-US" dirty="0"/>
              <a:t>Charcoal and CO cannot reduce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</a:p>
          <a:p>
            <a:r>
              <a:rPr lang="en-US" dirty="0"/>
              <a:t>Alchemy based on turning metals into gold</a:t>
            </a:r>
          </a:p>
          <a:p>
            <a:r>
              <a:rPr lang="en-US" dirty="0"/>
              <a:t>By 1700’s beginning to realize this is futile</a:t>
            </a:r>
          </a:p>
          <a:p>
            <a:r>
              <a:rPr lang="en-US" dirty="0"/>
              <a:t>To understand how we get Aluminum need to understand the history of oxides</a:t>
            </a:r>
          </a:p>
          <a:p>
            <a:r>
              <a:rPr lang="en-US" dirty="0"/>
              <a:t>Studies of Phlogiston (proposed in 1667 by </a:t>
            </a:r>
            <a:r>
              <a:rPr lang="en-US" dirty="0" err="1"/>
              <a:t>Becher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Firey</a:t>
            </a:r>
            <a:r>
              <a:rPr lang="en-US" dirty="0"/>
              <a:t> substance possessed by Materials</a:t>
            </a:r>
          </a:p>
          <a:p>
            <a:pPr lvl="1"/>
            <a:r>
              <a:rPr lang="en-US" dirty="0"/>
              <a:t>Burning something gave off Phlogiston left </a:t>
            </a:r>
            <a:r>
              <a:rPr lang="en-US" dirty="0" err="1"/>
              <a:t>Calx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 1774 Priestly isolated oxygen from mercury oxide using sunlight</a:t>
            </a:r>
          </a:p>
          <a:p>
            <a:pPr lvl="1"/>
            <a:r>
              <a:rPr lang="en-US" dirty="0"/>
              <a:t>Gas supported burning of candle but what is it?</a:t>
            </a:r>
          </a:p>
        </p:txBody>
      </p:sp>
    </p:spTree>
    <p:extLst>
      <p:ext uri="{BB962C8B-B14F-4D97-AF65-F5344CB8AC3E}">
        <p14:creationId xmlns:p14="http://schemas.microsoft.com/office/powerpoint/2010/main" val="202883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Chemistry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524000" y="1048493"/>
            <a:ext cx="9078580" cy="5809507"/>
          </a:xfrm>
        </p:spPr>
        <p:txBody>
          <a:bodyPr/>
          <a:lstStyle/>
          <a:p>
            <a:r>
              <a:rPr lang="en-US" sz="2200" dirty="0"/>
              <a:t>1772-78 Antoine Lavoisier in France</a:t>
            </a:r>
          </a:p>
          <a:p>
            <a:pPr lvl="1"/>
            <a:r>
              <a:rPr lang="en-US" sz="2200" dirty="0"/>
              <a:t>Interested in Priestley’s work</a:t>
            </a:r>
          </a:p>
          <a:p>
            <a:pPr lvl="1"/>
            <a:r>
              <a:rPr lang="en-US" sz="2200" dirty="0"/>
              <a:t>Used careful balances weight products and reactants</a:t>
            </a:r>
          </a:p>
          <a:p>
            <a:pPr lvl="1"/>
            <a:r>
              <a:rPr lang="en-US" sz="2200" dirty="0"/>
              <a:t>Metal gains weight when heated in Air</a:t>
            </a:r>
          </a:p>
          <a:p>
            <a:pPr lvl="1"/>
            <a:r>
              <a:rPr lang="en-US" sz="2200" dirty="0"/>
              <a:t>So how is this possible?  Something burns it gives off </a:t>
            </a:r>
            <a:r>
              <a:rPr lang="en-US" sz="2200" dirty="0" err="1"/>
              <a:t>Pholgiston</a:t>
            </a:r>
            <a:endParaRPr lang="en-US" sz="2200" dirty="0"/>
          </a:p>
          <a:p>
            <a:pPr lvl="1"/>
            <a:r>
              <a:rPr lang="en-US" sz="2200" dirty="0"/>
              <a:t>Others assigned a negative weight to Phlogiston ?</a:t>
            </a:r>
          </a:p>
          <a:p>
            <a:pPr lvl="1"/>
            <a:r>
              <a:rPr lang="en-US" sz="2200" dirty="0"/>
              <a:t>Lavoisier repeated mercury oxide exp. both ways</a:t>
            </a:r>
          </a:p>
          <a:p>
            <a:pPr lvl="1"/>
            <a:r>
              <a:rPr lang="en-US" sz="2200" dirty="0"/>
              <a:t>Proved gas was oxygen and necessary for combustion</a:t>
            </a:r>
          </a:p>
          <a:p>
            <a:pPr lvl="1"/>
            <a:r>
              <a:rPr lang="en-US" sz="2200" dirty="0"/>
              <a:t>Laid theory of </a:t>
            </a:r>
            <a:r>
              <a:rPr lang="en-US" sz="2200" dirty="0" err="1"/>
              <a:t>Pholgiston</a:t>
            </a:r>
            <a:r>
              <a:rPr lang="en-US" sz="2200" dirty="0"/>
              <a:t> to rest and started modern chemistry</a:t>
            </a:r>
          </a:p>
          <a:p>
            <a:pPr lvl="1"/>
            <a:r>
              <a:rPr lang="en-US" sz="2200" dirty="0"/>
              <a:t>Proved S was an element not compound</a:t>
            </a:r>
          </a:p>
          <a:p>
            <a:pPr lvl="1"/>
            <a:r>
              <a:rPr lang="en-US" sz="2200" dirty="0"/>
              <a:t>First to organize elements by weight</a:t>
            </a:r>
          </a:p>
          <a:p>
            <a:pPr lvl="1"/>
            <a:r>
              <a:rPr lang="en-US" sz="2200" dirty="0"/>
              <a:t>First to show elements may change form but weight was fixed</a:t>
            </a:r>
          </a:p>
          <a:p>
            <a:pPr lvl="1"/>
            <a:r>
              <a:rPr lang="en-US" sz="2200" dirty="0"/>
              <a:t>1794 at 50 executed for selling dilute tobacco (French revolution)</a:t>
            </a:r>
          </a:p>
          <a:p>
            <a:pPr lvl="2"/>
            <a:r>
              <a:rPr lang="en-US" sz="2200" dirty="0"/>
              <a:t>Pardoned a year later</a:t>
            </a:r>
          </a:p>
        </p:txBody>
      </p:sp>
    </p:spTree>
    <p:extLst>
      <p:ext uri="{BB962C8B-B14F-4D97-AF65-F5344CB8AC3E}">
        <p14:creationId xmlns:p14="http://schemas.microsoft.com/office/powerpoint/2010/main" val="81359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96348" y="0"/>
            <a:ext cx="10972800" cy="1143000"/>
          </a:xfrm>
        </p:spPr>
        <p:txBody>
          <a:bodyPr/>
          <a:lstStyle/>
          <a:p>
            <a:r>
              <a:rPr lang="en-US" dirty="0"/>
              <a:t>Aluminum Challenge Continued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572847" y="825185"/>
            <a:ext cx="6899094" cy="4525963"/>
          </a:xfrm>
        </p:spPr>
        <p:txBody>
          <a:bodyPr/>
          <a:lstStyle/>
          <a:p>
            <a:r>
              <a:rPr lang="en-US" sz="1900" dirty="0"/>
              <a:t>How does one discover a metal that cannot be reduced by CO?</a:t>
            </a:r>
          </a:p>
          <a:p>
            <a:r>
              <a:rPr lang="en-US" sz="1900" dirty="0"/>
              <a:t>Must forcibly inject electrons</a:t>
            </a:r>
          </a:p>
          <a:p>
            <a:r>
              <a:rPr lang="en-US" sz="1900" dirty="0"/>
              <a:t>Volta Pile</a:t>
            </a:r>
          </a:p>
          <a:p>
            <a:pPr lvl="1"/>
            <a:r>
              <a:rPr lang="en-US" sz="1900" dirty="0"/>
              <a:t>Sir Humphrey Davy 1807</a:t>
            </a:r>
          </a:p>
          <a:p>
            <a:pPr lvl="1"/>
            <a:r>
              <a:rPr lang="en-US" sz="1900" dirty="0"/>
              <a:t>Use Cu and Zn that had been reduced using CO</a:t>
            </a:r>
          </a:p>
          <a:p>
            <a:pPr lvl="1"/>
            <a:r>
              <a:rPr lang="en-US" sz="1900" dirty="0"/>
              <a:t>Generate electricity (battery) and reduce potash</a:t>
            </a:r>
          </a:p>
          <a:p>
            <a:pPr lvl="2"/>
            <a:r>
              <a:rPr lang="en-US" sz="1900" dirty="0"/>
              <a:t>K</a:t>
            </a:r>
            <a:r>
              <a:rPr lang="en-US" sz="1900" baseline="-25000" dirty="0"/>
              <a:t>2</a:t>
            </a:r>
            <a:r>
              <a:rPr lang="en-US" sz="1900" dirty="0"/>
              <a:t>SO</a:t>
            </a:r>
            <a:r>
              <a:rPr lang="en-US" sz="1900" baseline="-25000" dirty="0"/>
              <a:t>4</a:t>
            </a:r>
            <a:r>
              <a:rPr lang="en-US" sz="1900" dirty="0"/>
              <a:t> and </a:t>
            </a:r>
            <a:r>
              <a:rPr lang="en-US" sz="1900" dirty="0" err="1"/>
              <a:t>NaOH</a:t>
            </a:r>
            <a:r>
              <a:rPr lang="en-US" sz="1900" dirty="0"/>
              <a:t> turned into Na and K metals</a:t>
            </a:r>
          </a:p>
          <a:p>
            <a:r>
              <a:rPr lang="en-US" sz="1900" dirty="0"/>
              <a:t>Hans </a:t>
            </a:r>
            <a:r>
              <a:rPr lang="en-US" sz="1900" dirty="0" err="1"/>
              <a:t>Orsted</a:t>
            </a:r>
            <a:r>
              <a:rPr lang="en-US" sz="1900" dirty="0"/>
              <a:t> first to reduce Al 1825</a:t>
            </a:r>
          </a:p>
          <a:p>
            <a:pPr lvl="1"/>
            <a:r>
              <a:rPr lang="en-US" sz="1900" dirty="0"/>
              <a:t>Same </a:t>
            </a:r>
            <a:r>
              <a:rPr lang="en-US" sz="1900" dirty="0" err="1"/>
              <a:t>Orsted</a:t>
            </a:r>
            <a:r>
              <a:rPr lang="en-US" sz="1900" dirty="0"/>
              <a:t> who discovered electric currents generate magnetic fields</a:t>
            </a:r>
          </a:p>
          <a:p>
            <a:pPr lvl="1"/>
            <a:r>
              <a:rPr lang="en-US" sz="1900" dirty="0"/>
              <a:t>Used Potassium mercury amalgam metal to reduce Aluminum chloride</a:t>
            </a:r>
          </a:p>
          <a:p>
            <a:pPr lvl="1"/>
            <a:r>
              <a:rPr lang="en-US" sz="1900" dirty="0"/>
              <a:t>Sodium also worked and for 60 years this was the only way to make Al</a:t>
            </a:r>
          </a:p>
          <a:p>
            <a:pPr lvl="1"/>
            <a:r>
              <a:rPr lang="en-US" sz="1900" dirty="0"/>
              <a:t>Very expensive (much more valuable than gold) (jewelry) </a:t>
            </a:r>
          </a:p>
          <a:p>
            <a:pPr lvl="1"/>
            <a:r>
              <a:rPr lang="en-US" sz="1900" dirty="0"/>
              <a:t>Napoleon III used Al dinnerware for best guests (others got gold)</a:t>
            </a:r>
          </a:p>
        </p:txBody>
      </p:sp>
      <p:pic>
        <p:nvPicPr>
          <p:cNvPr id="7" name="Image 1" descr="Image of Orste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987" y="1441966"/>
            <a:ext cx="1555582" cy="1960034"/>
          </a:xfrm>
          <a:prstGeom prst="rect">
            <a:avLst/>
          </a:prstGeom>
        </p:spPr>
      </p:pic>
      <p:sp>
        <p:nvSpPr>
          <p:cNvPr id="6" name="Textbox"/>
          <p:cNvSpPr txBox="1"/>
          <p:nvPr/>
        </p:nvSpPr>
        <p:spPr>
          <a:xfrm>
            <a:off x="8840611" y="3402000"/>
            <a:ext cx="157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Hans C. </a:t>
            </a:r>
            <a:r>
              <a:rPr lang="en-US" dirty="0" err="1"/>
              <a:t>Orsted</a:t>
            </a:r>
            <a:endParaRPr lang="en-US" dirty="0"/>
          </a:p>
        </p:txBody>
      </p:sp>
      <p:sp>
        <p:nvSpPr>
          <p:cNvPr id="8" name="URL"/>
          <p:cNvSpPr txBox="1"/>
          <p:nvPr/>
        </p:nvSpPr>
        <p:spPr>
          <a:xfrm>
            <a:off x="6879968" y="6271871"/>
            <a:ext cx="5312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http://www.aps.org/publications/apsnews/200807/physicshistory.cfm</a:t>
            </a:r>
            <a:endParaRPr lang="en-US" sz="1400" dirty="0"/>
          </a:p>
        </p:txBody>
      </p:sp>
      <p:pic>
        <p:nvPicPr>
          <p:cNvPr id="4" name="Image 2" descr="Photograph of aluminum tools on a black backgroun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631" y="4009074"/>
            <a:ext cx="2185380" cy="1638174"/>
          </a:xfrm>
          <a:prstGeom prst="rect">
            <a:avLst/>
          </a:prstGeom>
        </p:spPr>
      </p:pic>
      <p:sp>
        <p:nvSpPr>
          <p:cNvPr id="5" name="URL"/>
          <p:cNvSpPr txBox="1"/>
          <p:nvPr/>
        </p:nvSpPr>
        <p:spPr>
          <a:xfrm>
            <a:off x="9721067" y="6536728"/>
            <a:ext cx="2470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http://bashny.net/t/en/275779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884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Aluminum Challenge continued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613211" y="1080934"/>
            <a:ext cx="9144000" cy="4525963"/>
          </a:xfrm>
        </p:spPr>
        <p:txBody>
          <a:bodyPr/>
          <a:lstStyle/>
          <a:p>
            <a:r>
              <a:rPr lang="en-US" dirty="0"/>
              <a:t>1886 Charles Hall(US) and Paul </a:t>
            </a:r>
            <a:r>
              <a:rPr lang="en-US" dirty="0" err="1"/>
              <a:t>Heroult</a:t>
            </a:r>
            <a:r>
              <a:rPr lang="en-US" dirty="0"/>
              <a:t> (France)</a:t>
            </a:r>
          </a:p>
          <a:p>
            <a:r>
              <a:rPr lang="en-US" dirty="0"/>
              <a:t>Independently invent cheap method of producing Al</a:t>
            </a:r>
          </a:p>
          <a:p>
            <a:r>
              <a:rPr lang="en-US" dirty="0"/>
              <a:t>What was the challenge?</a:t>
            </a:r>
          </a:p>
          <a:p>
            <a:pPr lvl="1"/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is not conductive so can’t just apply electrodes</a:t>
            </a:r>
          </a:p>
          <a:p>
            <a:pPr lvl="1"/>
            <a:r>
              <a:rPr lang="en-US" dirty="0"/>
              <a:t>Melts 2072°C yikes! Made process very expensive </a:t>
            </a:r>
          </a:p>
          <a:p>
            <a:pPr lvl="1"/>
            <a:r>
              <a:rPr lang="en-US" dirty="0"/>
              <a:t>Cool trick Hall and </a:t>
            </a:r>
            <a:r>
              <a:rPr lang="en-US" dirty="0" err="1"/>
              <a:t>Heroult</a:t>
            </a:r>
            <a:r>
              <a:rPr lang="en-US" dirty="0"/>
              <a:t> figured out in 1885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Cryolite</a:t>
            </a:r>
            <a:r>
              <a:rPr lang="en-US" dirty="0"/>
              <a:t> (Na</a:t>
            </a:r>
            <a:r>
              <a:rPr lang="en-US" baseline="-25000" dirty="0"/>
              <a:t>3</a:t>
            </a:r>
            <a:r>
              <a:rPr lang="en-US" dirty="0"/>
              <a:t>AlF</a:t>
            </a:r>
            <a:r>
              <a:rPr lang="en-US" baseline="-25000" dirty="0"/>
              <a:t>6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melts at ~950°C very accessible, much cheaper</a:t>
            </a:r>
          </a:p>
          <a:p>
            <a:pPr lvl="1"/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dissolves in molten </a:t>
            </a:r>
            <a:r>
              <a:rPr lang="en-US" dirty="0" err="1"/>
              <a:t>cryolite</a:t>
            </a:r>
            <a:endParaRPr lang="en-US" dirty="0"/>
          </a:p>
          <a:p>
            <a:pPr lvl="1"/>
            <a:r>
              <a:rPr lang="en-US" dirty="0"/>
              <a:t>Next challenge isolate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from Bauxite use Bayer Process: Convert to Bauxite to Al(OH)</a:t>
            </a:r>
            <a:r>
              <a:rPr lang="en-US" baseline="-25000" dirty="0"/>
              <a:t>3</a:t>
            </a:r>
            <a:r>
              <a:rPr lang="en-US" dirty="0"/>
              <a:t> and back to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</a:p>
          <a:p>
            <a:pPr lvl="1"/>
            <a:r>
              <a:rPr lang="en-US" dirty="0"/>
              <a:t>Needed to use electricity to reduce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vs </a:t>
            </a:r>
            <a:r>
              <a:rPr lang="en-US" dirty="0" err="1"/>
              <a:t>Herault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524000" y="763946"/>
            <a:ext cx="9144000" cy="4525963"/>
          </a:xfrm>
        </p:spPr>
        <p:txBody>
          <a:bodyPr/>
          <a:lstStyle/>
          <a:p>
            <a:r>
              <a:rPr lang="en-US" sz="2400" dirty="0"/>
              <a:t>Who get the patent?</a:t>
            </a:r>
          </a:p>
          <a:p>
            <a:pPr lvl="1"/>
            <a:r>
              <a:rPr lang="en-US" sz="2400" dirty="0"/>
              <a:t>Hall conducted his successful reduction of Al using </a:t>
            </a:r>
            <a:r>
              <a:rPr lang="en-US" sz="2400" dirty="0" err="1"/>
              <a:t>cryolite</a:t>
            </a:r>
            <a:r>
              <a:rPr lang="en-US" sz="2400" dirty="0"/>
              <a:t> experiment on Feb. 23 1886</a:t>
            </a:r>
          </a:p>
          <a:p>
            <a:pPr lvl="1"/>
            <a:r>
              <a:rPr lang="en-US" sz="2400" dirty="0"/>
              <a:t>He applied for a patent July 9 1886</a:t>
            </a:r>
          </a:p>
          <a:p>
            <a:pPr lvl="1"/>
            <a:r>
              <a:rPr lang="en-US" sz="2400" dirty="0"/>
              <a:t>It was not granted because </a:t>
            </a:r>
            <a:r>
              <a:rPr lang="en-US" sz="2400" dirty="0" err="1"/>
              <a:t>Heroult</a:t>
            </a:r>
            <a:r>
              <a:rPr lang="en-US" sz="2400" dirty="0"/>
              <a:t> had applied for his patent April 23 1886 or 10 weeks before Hall</a:t>
            </a:r>
          </a:p>
          <a:p>
            <a:pPr lvl="1"/>
            <a:r>
              <a:rPr lang="en-US" sz="2400" dirty="0"/>
              <a:t>Finally Hall’s patent was granted 3 years later in on April 2 1889, Why?</a:t>
            </a:r>
          </a:p>
          <a:p>
            <a:pPr lvl="1"/>
            <a:r>
              <a:rPr lang="en-US" sz="2400" dirty="0"/>
              <a:t>Hall produced his lab book which showed he had done the experiment on Feb 23 but </a:t>
            </a:r>
            <a:r>
              <a:rPr lang="en-US" sz="2400" dirty="0" err="1"/>
              <a:t>Heroult</a:t>
            </a:r>
            <a:r>
              <a:rPr lang="en-US" sz="2400" dirty="0"/>
              <a:t> could only show his patent date of April 23 </a:t>
            </a:r>
          </a:p>
          <a:p>
            <a:pPr lvl="1"/>
            <a:r>
              <a:rPr lang="en-US" sz="2400" dirty="0"/>
              <a:t>Moral:  Keep good lab books</a:t>
            </a:r>
          </a:p>
          <a:p>
            <a:pPr lvl="1"/>
            <a:r>
              <a:rPr lang="en-US" sz="2400" dirty="0"/>
              <a:t>BTW the laws have since changed, Now its first to file not first to discover</a:t>
            </a:r>
          </a:p>
          <a:p>
            <a:pPr lvl="1"/>
            <a:r>
              <a:rPr lang="en-US" sz="2400" dirty="0"/>
              <a:t>Aside: Both men were born in 1863 and both died in 1914</a:t>
            </a:r>
          </a:p>
        </p:txBody>
      </p:sp>
    </p:spTree>
    <p:extLst>
      <p:ext uri="{BB962C8B-B14F-4D97-AF65-F5344CB8AC3E}">
        <p14:creationId xmlns:p14="http://schemas.microsoft.com/office/powerpoint/2010/main" val="15475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Optima"/>
                <a:cs typeface="Optima"/>
              </a:rPr>
              <a:t>Aluminum Refinement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1981200" y="970672"/>
            <a:ext cx="8229600" cy="2700997"/>
          </a:xfrm>
        </p:spPr>
        <p:txBody>
          <a:bodyPr>
            <a:noAutofit/>
          </a:bodyPr>
          <a:lstStyle/>
          <a:p>
            <a:r>
              <a:rPr lang="en-US" sz="3200" b="1" dirty="0"/>
              <a:t>Hall–</a:t>
            </a:r>
            <a:r>
              <a:rPr lang="en-US" sz="3200" b="1" dirty="0" err="1"/>
              <a:t>Héroult</a:t>
            </a:r>
            <a:r>
              <a:rPr lang="en-US" sz="3200" b="1" dirty="0"/>
              <a:t> process</a:t>
            </a:r>
          </a:p>
          <a:p>
            <a:pPr lvl="1"/>
            <a:r>
              <a:rPr lang="en-US" sz="2000" dirty="0">
                <a:latin typeface="+mn-lt"/>
                <a:hlinkClick r:id="rId3"/>
              </a:rPr>
              <a:t>Aluminum Production</a:t>
            </a:r>
            <a:endParaRPr lang="en-US" sz="2000" dirty="0">
              <a:latin typeface="+mn-lt"/>
              <a:cs typeface="Cordia New" pitchFamily="34" charset="-34"/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86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8BE2EBE96ABE4E88241E5990F9ED56" ma:contentTypeVersion="12" ma:contentTypeDescription="Create a new document." ma:contentTypeScope="" ma:versionID="2c71e713e03f80c0c1382d138331485b">
  <xsd:schema xmlns:xsd="http://www.w3.org/2001/XMLSchema" xmlns:xs="http://www.w3.org/2001/XMLSchema" xmlns:p="http://schemas.microsoft.com/office/2006/metadata/properties" xmlns:ns2="28bdc614-2b31-40c5-bc67-72d3777859f3" xmlns:ns3="ae8eb5ba-d501-45b7-b9b6-0db9e635b265" targetNamespace="http://schemas.microsoft.com/office/2006/metadata/properties" ma:root="true" ma:fieldsID="70d963f53ca54fe7fd0a8fc4f86231ed" ns2:_="" ns3:_="">
    <xsd:import namespace="28bdc614-2b31-40c5-bc67-72d3777859f3"/>
    <xsd:import namespace="ae8eb5ba-d501-45b7-b9b6-0db9e635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dc614-2b31-40c5-bc67-72d377785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eb5ba-d501-45b7-b9b6-0db9e635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07FC51-310E-4CB3-86B5-C6841ACBE8C3}"/>
</file>

<file path=customXml/itemProps2.xml><?xml version="1.0" encoding="utf-8"?>
<ds:datastoreItem xmlns:ds="http://schemas.openxmlformats.org/officeDocument/2006/customXml" ds:itemID="{0DD34187-AFA1-4CE1-81D2-887CE8108682}"/>
</file>

<file path=customXml/itemProps3.xml><?xml version="1.0" encoding="utf-8"?>
<ds:datastoreItem xmlns:ds="http://schemas.openxmlformats.org/officeDocument/2006/customXml" ds:itemID="{92BC3982-3158-414A-82FE-AE6EBEB534A0}"/>
</file>

<file path=docProps/app.xml><?xml version="1.0" encoding="utf-8"?>
<Properties xmlns="http://schemas.openxmlformats.org/officeDocument/2006/extended-properties" xmlns:vt="http://schemas.openxmlformats.org/officeDocument/2006/docPropsVTypes">
  <TotalTime>6322</TotalTime>
  <Words>1637</Words>
  <Application>Microsoft Office PowerPoint</Application>
  <PresentationFormat>Widescreen</PresentationFormat>
  <Paragraphs>234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Optima</vt:lpstr>
      <vt:lpstr>Optima ExtraBlack</vt:lpstr>
      <vt:lpstr>Office Theme</vt:lpstr>
      <vt:lpstr>Bare Naked Ladies</vt:lpstr>
      <vt:lpstr>Aluminum</vt:lpstr>
      <vt:lpstr>PowerPoint Presentation</vt:lpstr>
      <vt:lpstr>Challenges with Aluminum</vt:lpstr>
      <vt:lpstr>Early Chemistry</vt:lpstr>
      <vt:lpstr>Aluminum Challenge Continued</vt:lpstr>
      <vt:lpstr>Aluminum Challenge continued</vt:lpstr>
      <vt:lpstr>Hall vs Herault</vt:lpstr>
      <vt:lpstr>Aluminum Refinement</vt:lpstr>
      <vt:lpstr>Aluminum history continued</vt:lpstr>
      <vt:lpstr>Al production</vt:lpstr>
      <vt:lpstr>Property challenge</vt:lpstr>
      <vt:lpstr>Precipitation Hardening</vt:lpstr>
      <vt:lpstr>PowerPoint Presentation</vt:lpstr>
      <vt:lpstr>Al-Si</vt:lpstr>
      <vt:lpstr>Aluminum Applications</vt:lpstr>
      <vt:lpstr>Aluminum Applications</vt:lpstr>
      <vt:lpstr>Aircraft</vt:lpstr>
      <vt:lpstr>Corrosion</vt:lpstr>
      <vt:lpstr>Demonstration</vt:lpstr>
      <vt:lpstr>Extreme Corrosion Example</vt:lpstr>
      <vt:lpstr>Going forward</vt:lpstr>
      <vt:lpstr>Future applications</vt:lpstr>
      <vt:lpstr>Recycling Aluminum</vt:lpstr>
      <vt:lpstr>Green Aluminum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Perry</dc:creator>
  <cp:lastModifiedBy>Rebecca McNulty</cp:lastModifiedBy>
  <cp:revision>78</cp:revision>
  <cp:lastPrinted>2017-10-27T13:03:05Z</cp:lastPrinted>
  <dcterms:created xsi:type="dcterms:W3CDTF">2013-10-15T12:53:19Z</dcterms:created>
  <dcterms:modified xsi:type="dcterms:W3CDTF">2021-07-07T19:16:04Z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0x010100098BE2EBE96ABE4E88241E5990F9ED56</vt:lpwstr>
  </property>
</Properties>
</file>