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71" r:id="rId6"/>
    <p:sldId id="272" r:id="rId7"/>
    <p:sldId id="273" r:id="rId8"/>
    <p:sldId id="275" r:id="rId9"/>
    <p:sldId id="266" r:id="rId10"/>
    <p:sldId id="265" r:id="rId11"/>
    <p:sldId id="267" r:id="rId12"/>
    <p:sldId id="256" r:id="rId13"/>
    <p:sldId id="257" r:id="rId14"/>
    <p:sldId id="258" r:id="rId15"/>
    <p:sldId id="259" r:id="rId16"/>
    <p:sldId id="260" r:id="rId17"/>
    <p:sldId id="268" r:id="rId18"/>
    <p:sldId id="263" r:id="rId19"/>
    <p:sldId id="261" r:id="rId20"/>
    <p:sldId id="26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6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4D1B9-814F-4667-A921-5F7627069F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041C-0704-48FE-8E8A-7BAF9620C3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2DA8-3656-4C57-B63E-256FFAA961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1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7A9E-2A05-4757-BD99-FE1C6A3CA1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B7B6-C892-4A53-86F2-09C59FAD92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28B3-740D-4953-A9A8-DACE71B0C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0831-9E15-4436-B9C3-3C1FD0D43E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DA80E-1E6D-40B9-9314-F977E237A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7F6D-D332-478D-BE4B-EA77510531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1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5E41-E419-4BAB-B738-7301DF803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C0FC-19B0-4673-BAEB-22DAB370D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D80C-2836-4320-976A-D628D6B395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3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27E5-5866-49F3-94F8-019A0C9874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24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1A06-D4EB-4B77-BAC2-23B881AD3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31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F20A-D684-436A-8EB1-8D62B5D27C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15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5293-386A-484A-B681-6448C01CB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C2D5F-BF73-4A73-B39B-273943312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852C-4FD3-462B-9651-A014A0A8D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9AEA5-542B-4BCE-9C75-AB288F9A44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5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CC67-8BE7-4044-96D6-D8CC88627D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92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F1AE-0ED0-4FD1-AEA5-E30415C19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5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487A-D19C-40A1-A242-6D0F787890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3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C84E-F13B-418D-9066-50D38683B82A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40B87-AA09-4E06-A0ED-CB2075A0C9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420E4-4580-4F71-8001-690AB9ED56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408" y="88776"/>
            <a:ext cx="440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Alcoa, Anti-Trust, and the Industrial Economy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3038" y="585925"/>
            <a:ext cx="5213030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I. The Rise of Big Business</a:t>
            </a:r>
          </a:p>
          <a:p>
            <a:r>
              <a:rPr lang="en-US" sz="1600" dirty="0"/>
              <a:t>	A. Economies of Scale</a:t>
            </a:r>
          </a:p>
          <a:p>
            <a:r>
              <a:rPr lang="en-US" sz="1600" dirty="0"/>
              <a:t>	B. Vertical Integration at Carnegie Steel</a:t>
            </a:r>
          </a:p>
          <a:p>
            <a:r>
              <a:rPr lang="en-US" sz="1600" dirty="0"/>
              <a:t>	C. Horizontal Integration at Standard Oil</a:t>
            </a:r>
          </a:p>
          <a:p>
            <a:r>
              <a:rPr lang="en-US" sz="1600" dirty="0"/>
              <a:t>	D. Political Response</a:t>
            </a:r>
          </a:p>
          <a:p>
            <a:r>
              <a:rPr lang="en-US" sz="1600" dirty="0"/>
              <a:t>		1. Sherman Anti-Trust Act of 1890</a:t>
            </a:r>
          </a:p>
          <a:p>
            <a:endParaRPr lang="en-US" sz="1600" dirty="0"/>
          </a:p>
          <a:p>
            <a:r>
              <a:rPr lang="en-US" sz="1600" dirty="0"/>
              <a:t>II. The Alcoa Story</a:t>
            </a:r>
          </a:p>
          <a:p>
            <a:r>
              <a:rPr lang="en-US" sz="1600" dirty="0"/>
              <a:t>	A. The Smelting Challenge</a:t>
            </a:r>
          </a:p>
          <a:p>
            <a:r>
              <a:rPr lang="en-US" sz="1600" dirty="0"/>
              <a:t>		1. Charles Martin Hall</a:t>
            </a:r>
          </a:p>
          <a:p>
            <a:r>
              <a:rPr lang="en-US" sz="1600" dirty="0"/>
              <a:t>	B. The Pittsburgh Reduction Company (188-1907)</a:t>
            </a:r>
          </a:p>
          <a:p>
            <a:r>
              <a:rPr lang="en-US" sz="1600" dirty="0"/>
              <a:t>	C. The Aluminum Company of America</a:t>
            </a:r>
          </a:p>
          <a:p>
            <a:r>
              <a:rPr lang="en-US" sz="1600" dirty="0"/>
              <a:t>		1. early production</a:t>
            </a:r>
          </a:p>
          <a:p>
            <a:r>
              <a:rPr lang="en-US" sz="1600" dirty="0"/>
              <a:t>		2. product design</a:t>
            </a:r>
          </a:p>
          <a:p>
            <a:r>
              <a:rPr lang="en-US" sz="1600" dirty="0"/>
              <a:t>		3. vertical integration</a:t>
            </a:r>
          </a:p>
          <a:p>
            <a:endParaRPr lang="en-US" sz="1600" dirty="0"/>
          </a:p>
          <a:p>
            <a:r>
              <a:rPr lang="en-US" sz="1600" dirty="0"/>
              <a:t>III. The Alcoa Monopoly?</a:t>
            </a:r>
          </a:p>
          <a:p>
            <a:r>
              <a:rPr lang="en-US" sz="1600" dirty="0"/>
              <a:t>	A. the Aluminum Research Laboratory</a:t>
            </a:r>
          </a:p>
          <a:p>
            <a:r>
              <a:rPr lang="en-US" sz="1600" dirty="0"/>
              <a:t>	B. Anti-Trust Prosecution</a:t>
            </a:r>
          </a:p>
          <a:p>
            <a:r>
              <a:rPr lang="en-US" sz="1600" dirty="0"/>
              <a:t>		1. initial decision (1942)</a:t>
            </a:r>
          </a:p>
          <a:p>
            <a:r>
              <a:rPr lang="en-US" sz="1600" dirty="0"/>
              <a:t>		2. appeal (1945)</a:t>
            </a:r>
          </a:p>
          <a:p>
            <a:r>
              <a:rPr lang="en-US" sz="1600" dirty="0"/>
              <a:t>		3. breakup</a:t>
            </a:r>
          </a:p>
          <a:p>
            <a:r>
              <a:rPr lang="en-US" sz="1600" dirty="0"/>
              <a:t>	C. the “splendid retreat”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423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57" y="858412"/>
            <a:ext cx="8871121" cy="483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834" y="6141308"/>
            <a:ext cx="480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Pittsburgh Reduction Company’s Cell Room, 1886</a:t>
            </a:r>
          </a:p>
        </p:txBody>
      </p:sp>
    </p:spTree>
    <p:extLst>
      <p:ext uri="{BB962C8B-B14F-4D97-AF65-F5344CB8AC3E}">
        <p14:creationId xmlns:p14="http://schemas.microsoft.com/office/powerpoint/2010/main" val="386083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81" y="713382"/>
            <a:ext cx="3200400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315" y="46137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1889</a:t>
            </a:r>
          </a:p>
        </p:txBody>
      </p:sp>
    </p:spTree>
    <p:extLst>
      <p:ext uri="{BB962C8B-B14F-4D97-AF65-F5344CB8AC3E}">
        <p14:creationId xmlns:p14="http://schemas.microsoft.com/office/powerpoint/2010/main" val="196389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31" y="472006"/>
            <a:ext cx="4568183" cy="512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3473" y="6017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1901</a:t>
            </a:r>
          </a:p>
        </p:txBody>
      </p:sp>
    </p:spTree>
    <p:extLst>
      <p:ext uri="{BB962C8B-B14F-4D97-AF65-F5344CB8AC3E}">
        <p14:creationId xmlns:p14="http://schemas.microsoft.com/office/powerpoint/2010/main" val="117954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47" y="496715"/>
            <a:ext cx="4347924" cy="48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19" y="546143"/>
            <a:ext cx="3422839" cy="3840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663" y="46584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11" y="546143"/>
            <a:ext cx="4462848" cy="5007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0111" y="5820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1928</a:t>
            </a:r>
          </a:p>
        </p:txBody>
      </p:sp>
    </p:spTree>
    <p:extLst>
      <p:ext uri="{BB962C8B-B14F-4D97-AF65-F5344CB8AC3E}">
        <p14:creationId xmlns:p14="http://schemas.microsoft.com/office/powerpoint/2010/main" val="282882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106" y="324365"/>
            <a:ext cx="2925335" cy="6202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641" y="63019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1942</a:t>
            </a:r>
          </a:p>
        </p:txBody>
      </p:sp>
    </p:spTree>
    <p:extLst>
      <p:ext uri="{BB962C8B-B14F-4D97-AF65-F5344CB8AC3E}">
        <p14:creationId xmlns:p14="http://schemas.microsoft.com/office/powerpoint/2010/main" val="353257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68922"/>
              </p:ext>
            </p:extLst>
          </p:nvPr>
        </p:nvGraphicFramePr>
        <p:xfrm>
          <a:off x="1315932" y="1241425"/>
          <a:ext cx="8488470" cy="4085206"/>
        </p:xfrm>
        <a:graphic>
          <a:graphicData uri="http://schemas.openxmlformats.org/drawingml/2006/table">
            <a:tbl>
              <a:tblPr firstRow="1" firstCol="1" bandRow="1"/>
              <a:tblGrid>
                <a:gridCol w="538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Produced by Alcoa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Bauxite Production for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Alumina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Aluminum, Primary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Sheet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Extruded Shapes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Forgings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Tubing, Rod, Wire, and Bar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Foil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Pistons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Cooking Utensils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11415" y="1285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2201" y="304803"/>
            <a:ext cx="557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 Estimates of Alcoa Market Share, 1940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2" y="6083300"/>
            <a:ext cx="521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Smith, </a:t>
            </a:r>
            <a:r>
              <a:rPr lang="en-US" i="1" dirty="0"/>
              <a:t>From Monopoly to Competition</a:t>
            </a:r>
            <a:r>
              <a:rPr lang="en-US" dirty="0"/>
              <a:t>, p. 200</a:t>
            </a:r>
          </a:p>
        </p:txBody>
      </p:sp>
    </p:spTree>
    <p:extLst>
      <p:ext uri="{BB962C8B-B14F-4D97-AF65-F5344CB8AC3E}">
        <p14:creationId xmlns:p14="http://schemas.microsoft.com/office/powerpoint/2010/main" val="187655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3" y="768570"/>
            <a:ext cx="4413423" cy="4951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219" y="58447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1943</a:t>
            </a:r>
          </a:p>
        </p:txBody>
      </p:sp>
    </p:spTree>
    <p:extLst>
      <p:ext uri="{BB962C8B-B14F-4D97-AF65-F5344CB8AC3E}">
        <p14:creationId xmlns:p14="http://schemas.microsoft.com/office/powerpoint/2010/main" val="248917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4" y="390914"/>
            <a:ext cx="4457700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687" y="6339016"/>
            <a:ext cx="21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Justice Learned Hand</a:t>
            </a:r>
          </a:p>
        </p:txBody>
      </p:sp>
    </p:spTree>
    <p:extLst>
      <p:ext uri="{BB962C8B-B14F-4D97-AF65-F5344CB8AC3E}">
        <p14:creationId xmlns:p14="http://schemas.microsoft.com/office/powerpoint/2010/main" val="369899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43" y="373152"/>
            <a:ext cx="4611128" cy="5173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495" y="58941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49" y="373148"/>
            <a:ext cx="4243059" cy="31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64000" y="381000"/>
            <a:ext cx="36576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Sales Outlets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60800" y="1524000"/>
            <a:ext cx="4064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Finished Products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Structural Steel, Rails, Etc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60800" y="2819400"/>
            <a:ext cx="4267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Steel Ingot Production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60800" y="3962400"/>
            <a:ext cx="4470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Pig Iron Production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7600" y="5181600"/>
            <a:ext cx="45720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Raw Materials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Iron ore, Coal, Limestone, Etc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384800" y="4572000"/>
            <a:ext cx="1117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384800" y="3505200"/>
            <a:ext cx="8128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486400" y="2438400"/>
            <a:ext cx="508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486400" y="1143000"/>
            <a:ext cx="406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34400" y="2895607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Vertical Integration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Carnegie Steel</a:t>
            </a:r>
          </a:p>
        </p:txBody>
      </p:sp>
    </p:spTree>
    <p:extLst>
      <p:ext uri="{BB962C8B-B14F-4D97-AF65-F5344CB8AC3E}">
        <p14:creationId xmlns:p14="http://schemas.microsoft.com/office/powerpoint/2010/main" val="387461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320800" y="22098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Company 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60800" y="2209800"/>
            <a:ext cx="2540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Standard Oil: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518400" y="2209800"/>
            <a:ext cx="1930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Company B: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930400" y="3733800"/>
            <a:ext cx="508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876800" y="3810000"/>
            <a:ext cx="8128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8026400" y="3810000"/>
            <a:ext cx="6096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30400" y="5486400"/>
            <a:ext cx="6807200" cy="1066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Independent Crude Oil Producers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032000" y="1066800"/>
            <a:ext cx="4064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876800" y="990600"/>
            <a:ext cx="4064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8229600" y="1066800"/>
            <a:ext cx="3048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625600" y="228600"/>
            <a:ext cx="71120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Consumers of Distilled Products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(Kerosene, Petroleum, Etc.)</a:t>
            </a:r>
          </a:p>
        </p:txBody>
      </p:sp>
    </p:spTree>
    <p:extLst>
      <p:ext uri="{BB962C8B-B14F-4D97-AF65-F5344CB8AC3E}">
        <p14:creationId xmlns:p14="http://schemas.microsoft.com/office/powerpoint/2010/main" val="97514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0" y="747716"/>
            <a:ext cx="5080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tandard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1" y="1262066"/>
            <a:ext cx="10579100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5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128000" cy="38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1202" y="4876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1889</a:t>
            </a:r>
          </a:p>
        </p:txBody>
      </p:sp>
    </p:spTree>
    <p:extLst>
      <p:ext uri="{BB962C8B-B14F-4D97-AF65-F5344CB8AC3E}">
        <p14:creationId xmlns:p14="http://schemas.microsoft.com/office/powerpoint/2010/main" val="301874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215" y="517152"/>
            <a:ext cx="4435047" cy="5351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7311" y="56841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1884</a:t>
            </a:r>
          </a:p>
        </p:txBody>
      </p:sp>
    </p:spTree>
    <p:extLst>
      <p:ext uri="{BB962C8B-B14F-4D97-AF65-F5344CB8AC3E}">
        <p14:creationId xmlns:p14="http://schemas.microsoft.com/office/powerpoint/2010/main" val="96755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31" y="345994"/>
            <a:ext cx="4087340" cy="5769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3286" y="562232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Martin Hall, 1885</a:t>
            </a:r>
          </a:p>
        </p:txBody>
      </p:sp>
    </p:spTree>
    <p:extLst>
      <p:ext uri="{BB962C8B-B14F-4D97-AF65-F5344CB8AC3E}">
        <p14:creationId xmlns:p14="http://schemas.microsoft.com/office/powerpoint/2010/main" val="177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24" y="908222"/>
            <a:ext cx="5715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9731" y="52021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27035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304</Words>
  <Application>Microsoft Macintosh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Adams</dc:creator>
  <cp:lastModifiedBy>Collins,Perry</cp:lastModifiedBy>
  <cp:revision>12</cp:revision>
  <dcterms:created xsi:type="dcterms:W3CDTF">2013-10-12T18:01:38Z</dcterms:created>
  <dcterms:modified xsi:type="dcterms:W3CDTF">2021-07-12T13:47:14Z</dcterms:modified>
</cp:coreProperties>
</file>