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07" r:id="rId2"/>
    <p:sldId id="296" r:id="rId3"/>
    <p:sldId id="282" r:id="rId4"/>
    <p:sldId id="284" r:id="rId5"/>
    <p:sldId id="286" r:id="rId6"/>
    <p:sldId id="285" r:id="rId7"/>
    <p:sldId id="270" r:id="rId8"/>
    <p:sldId id="287" r:id="rId9"/>
    <p:sldId id="288" r:id="rId10"/>
    <p:sldId id="299" r:id="rId11"/>
    <p:sldId id="289" r:id="rId12"/>
    <p:sldId id="300" r:id="rId13"/>
    <p:sldId id="271" r:id="rId14"/>
    <p:sldId id="295" r:id="rId15"/>
    <p:sldId id="290" r:id="rId16"/>
    <p:sldId id="301" r:id="rId17"/>
    <p:sldId id="293" r:id="rId18"/>
    <p:sldId id="310" r:id="rId19"/>
    <p:sldId id="298" r:id="rId20"/>
    <p:sldId id="294" r:id="rId21"/>
    <p:sldId id="283" r:id="rId22"/>
    <p:sldId id="279" r:id="rId23"/>
    <p:sldId id="280" r:id="rId24"/>
    <p:sldId id="278" r:id="rId25"/>
    <p:sldId id="274" r:id="rId26"/>
    <p:sldId id="303" r:id="rId27"/>
    <p:sldId id="308" r:id="rId28"/>
    <p:sldId id="272" r:id="rId29"/>
    <p:sldId id="304" r:id="rId30"/>
    <p:sldId id="305" r:id="rId31"/>
    <p:sldId id="302" r:id="rId32"/>
    <p:sldId id="306" r:id="rId3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4"/>
    <p:restoredTop sz="73840" autoAdjust="0"/>
  </p:normalViewPr>
  <p:slideViewPr>
    <p:cSldViewPr snapToGrid="0" snapToObjects="1">
      <p:cViewPr>
        <p:scale>
          <a:sx n="44" d="100"/>
          <a:sy n="44" d="100"/>
        </p:scale>
        <p:origin x="36" y="2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spPr>
            <a:ln>
              <a:solidFill>
                <a:srgbClr val="2875DD"/>
              </a:solidFill>
            </a:ln>
          </c:spPr>
          <c:marker>
            <c:symbol val="circle"/>
            <c:size val="5"/>
            <c:spPr>
              <a:solidFill>
                <a:srgbClr val="2875DD"/>
              </a:solidFill>
              <a:ln>
                <a:solidFill>
                  <a:srgbClr val="2875DD"/>
                </a:solidFill>
              </a:ln>
            </c:spPr>
          </c:marker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1-4396-9930-95414D16E69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1-4396-9930-95414D16E69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1-4396-9930-95414D16E69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1-4396-9930-95414D16E697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1-4396-9930-95414D16E697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1-4396-9930-95414D16E697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B1-4396-9930-95414D16E697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1-4396-9930-95414D16E697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B1-4396-9930-95414D16E697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1-4396-9930-95414D16E697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B1-4396-9930-95414D16E697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B1-4396-9930-95414D16E697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B1-4396-9930-95414D16E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mtId="4294967295">
                    <a:solidFill>
                      <a:srgbClr val="0F283E"/>
                    </a:solidFill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1950</c:v>
                </c:pt>
                <c:pt idx="1">
                  <c:v>1976</c:v>
                </c:pt>
                <c:pt idx="2">
                  <c:v>1989</c:v>
                </c:pt>
                <c:pt idx="3">
                  <c:v>2002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245</c:v>
                </c:pt>
                <c:pt idx="5">
                  <c:v>250</c:v>
                </c:pt>
                <c:pt idx="6">
                  <c:v>270</c:v>
                </c:pt>
                <c:pt idx="7">
                  <c:v>279</c:v>
                </c:pt>
                <c:pt idx="8">
                  <c:v>288</c:v>
                </c:pt>
                <c:pt idx="9">
                  <c:v>299</c:v>
                </c:pt>
                <c:pt idx="10">
                  <c:v>311</c:v>
                </c:pt>
                <c:pt idx="11">
                  <c:v>322</c:v>
                </c:pt>
                <c:pt idx="12">
                  <c:v>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7B1-4396-9930-95414D16E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rgbClr val="0F283E"/>
              </a:solidFill>
            </a:ln>
          </c:spPr>
          <c:marker>
            <c:symbol val="circle"/>
            <c:size val="5"/>
            <c:spPr>
              <a:solidFill>
                <a:srgbClr val="0F283E"/>
              </a:solidFill>
              <a:ln>
                <a:solidFill>
                  <a:srgbClr val="0F283E"/>
                </a:solidFill>
              </a:ln>
            </c:spPr>
          </c:marker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B1-4396-9930-95414D16E697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B1-4396-9930-95414D16E697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B1-4396-9930-95414D16E697}"/>
                </c:ext>
              </c:extLst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B1-4396-9930-95414D16E697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B1-4396-9930-95414D16E697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B1-4396-9930-95414D16E697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B1-4396-9930-95414D16E697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B1-4396-9930-95414D16E697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B1-4396-9930-95414D16E697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7B1-4396-9930-95414D16E697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7B1-4396-9930-95414D16E697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7B1-4396-9930-95414D16E697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000" b="1" smtId="4294967295">
                      <a:solidFill>
                        <a:srgbClr val="0F283E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7B1-4396-9930-95414D16E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mtId="4294967295">
                    <a:solidFill>
                      <a:srgbClr val="0F283E"/>
                    </a:solidFill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1950</c:v>
                </c:pt>
                <c:pt idx="1">
                  <c:v>1976</c:v>
                </c:pt>
                <c:pt idx="2">
                  <c:v>1989</c:v>
                </c:pt>
                <c:pt idx="3">
                  <c:v>2002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0.35</c:v>
                </c:pt>
                <c:pt idx="1">
                  <c:v>19.8</c:v>
                </c:pt>
                <c:pt idx="2">
                  <c:v>27.4</c:v>
                </c:pt>
                <c:pt idx="3">
                  <c:v>56.1</c:v>
                </c:pt>
                <c:pt idx="4">
                  <c:v>60</c:v>
                </c:pt>
                <c:pt idx="5">
                  <c:v>55</c:v>
                </c:pt>
                <c:pt idx="6">
                  <c:v>57</c:v>
                </c:pt>
                <c:pt idx="7">
                  <c:v>58</c:v>
                </c:pt>
                <c:pt idx="8">
                  <c:v>57</c:v>
                </c:pt>
                <c:pt idx="9">
                  <c:v>58</c:v>
                </c:pt>
                <c:pt idx="10">
                  <c:v>59</c:v>
                </c:pt>
                <c:pt idx="11">
                  <c:v>58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D7B1-4396-9930-95414D16E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819984"/>
        <c:axId val="-2111030400"/>
      </c:lineChart>
      <c:catAx>
        <c:axId val="-211181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2F2F2F"/>
            </a:solidFill>
          </a:ln>
        </c:spPr>
        <c:txPr>
          <a:bodyPr/>
          <a:lstStyle/>
          <a:p>
            <a:pPr>
              <a:defRPr sz="900" b="0" smtId="4294967295">
                <a:solidFill>
                  <a:srgbClr val="0F283E"/>
                </a:solidFill>
                <a:latin typeface="Arial" pitchFamily="34" charset="0"/>
              </a:defRPr>
            </a:pPr>
            <a:endParaRPr lang="en-US"/>
          </a:p>
        </c:txPr>
        <c:crossAx val="-2111030400"/>
        <c:crosses val="autoZero"/>
        <c:auto val="0"/>
        <c:lblAlgn val="ctr"/>
        <c:lblOffset val="100"/>
        <c:noMultiLvlLbl val="0"/>
      </c:catAx>
      <c:valAx>
        <c:axId val="-211103040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0F283E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900" b="0">
                    <a:solidFill>
                      <a:srgbClr val="0F283E"/>
                    </a:solidFill>
                    <a:latin typeface="Arial" pitchFamily="34" charset="0"/>
                  </a:rPr>
                  <a:t>Production volume in million metric tons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900" b="0" smtId="4294967295">
                <a:solidFill>
                  <a:srgbClr val="0F283E"/>
                </a:solidFill>
                <a:latin typeface="Arial" pitchFamily="34" charset="0"/>
              </a:defRPr>
            </a:pPr>
            <a:endParaRPr lang="en-US"/>
          </a:p>
        </c:txPr>
        <c:crossAx val="-211181998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900" smtId="4294967295">
              <a:solidFill>
                <a:srgbClr val="0F283E"/>
              </a:solidFill>
              <a:latin typeface="Arial" pitchFamily="34" charset="0"/>
            </a:defRPr>
          </a:pPr>
          <a:endParaRPr lang="en-US"/>
        </a:p>
      </c:txPr>
    </c:legend>
    <c:plotVisOnly val="1"/>
    <c:dispBlanksAs val="zero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59AC8E7-885A-0840-B90F-C14A6F0342CD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7A8E82D-4C76-884E-B043-A8508FB40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226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FE18F1A0-FFCC-3B4C-9405-C21E3A2A4CD7}" type="slidenum">
              <a:rPr lang="en-US" altLang="en-US">
                <a:latin typeface="Calibri" charset="0"/>
              </a:rPr>
              <a:pPr/>
              <a:t>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7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6CDCAA8-C941-5D42-93D0-97AEC9B12990}" type="slidenum">
              <a:rPr lang="en-US" altLang="en-US">
                <a:latin typeface="Calibri" charset="0"/>
              </a:rPr>
              <a:pPr/>
              <a:t>22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8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8F52A676-F8C9-8A42-8397-BD6BB576AE42}" type="slidenum">
              <a:rPr lang="en-US" altLang="en-US">
                <a:latin typeface="Calibri" charset="0"/>
              </a:rPr>
              <a:pPr/>
              <a:t>23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489A3D8B-43BA-3944-8156-C8063FA208ED}" type="slidenum">
              <a:rPr lang="en-US" altLang="en-US">
                <a:latin typeface="Calibri" charset="0"/>
              </a:rPr>
              <a:pPr/>
              <a:t>24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1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15D0E69B-FF1C-D74C-ABA1-EC98EFFBB1A3}" type="slidenum">
              <a:rPr lang="en-US" altLang="en-US">
                <a:latin typeface="Calibri" charset="0"/>
              </a:rPr>
              <a:pPr/>
              <a:t>25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2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C32635B8-DA98-F146-A56A-50AF9773E0DD}" type="slidenum">
              <a:rPr lang="en-US" altLang="en-US">
                <a:latin typeface="Calibri" charset="0"/>
              </a:rPr>
              <a:pPr/>
              <a:t>28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85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7591A994-14FB-8C4C-8941-C671F17699E1}" type="slidenum">
              <a:rPr lang="en-US" altLang="en-US">
                <a:latin typeface="Calibri" charset="0"/>
              </a:rPr>
              <a:pPr/>
              <a:t>32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7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68F61E00-5A28-6B42-AADB-EE747351E52B}" type="slidenum">
              <a:rPr lang="en-US" altLang="en-US">
                <a:latin typeface="Calibri" charset="0"/>
              </a:rPr>
              <a:pPr/>
              <a:t>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6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828533C-A37A-3746-8AD5-04F94A7FEBD8}" type="slidenum">
              <a:rPr lang="en-US" altLang="en-US">
                <a:latin typeface="Calibri" charset="0"/>
              </a:rPr>
              <a:pPr/>
              <a:t>5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5191B168-96B4-1A43-A11F-AB5B1B064FFF}" type="slidenum">
              <a:rPr lang="en-US" altLang="en-US">
                <a:latin typeface="Calibri" charset="0"/>
              </a:rPr>
              <a:pPr/>
              <a:t>7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2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86A1DEE8-1AAE-E741-A3E1-5BF691DD551C}" type="slidenum">
              <a:rPr lang="en-US" altLang="en-US">
                <a:latin typeface="Calibri" charset="0"/>
              </a:rPr>
              <a:pPr/>
              <a:t>13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8E82D-4C76-884E-B043-A8508FB40B2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8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C36BA656-2F6B-1B42-B1A2-7F745290E90E}" type="slidenum">
              <a:rPr lang="en-US" altLang="en-US">
                <a:latin typeface="Calibri" charset="0"/>
              </a:rPr>
              <a:pPr/>
              <a:t>16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6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C5E0BDFB-5541-CD4C-AEC6-9AF45AF47692}" type="slidenum">
              <a:rPr lang="en-US" altLang="en-US">
                <a:latin typeface="Calibri" charset="0"/>
              </a:rPr>
              <a:pPr/>
              <a:t>19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5A6EC03-2B77-4A49-9B31-DB62C08B645A}" type="slidenum">
              <a:rPr lang="en-US" altLang="en-US">
                <a:latin typeface="Calibri" charset="0"/>
              </a:rPr>
              <a:pPr/>
              <a:t>21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6FA6-B253-2D44-A214-59324305C2A9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01CE-CAD1-A548-B2D3-88B0CCBD9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2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477B-1EC6-FD4D-B5C3-68135AF8B06F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5AA8-2D6F-C542-9DC9-0BA98091D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47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0C14-C7DC-5047-9295-4A721D009085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38FE-0191-A444-8E1A-C8E77727E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74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638F-3328-8943-8649-2553DBBC6908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1558-58B3-B74C-81F4-05C7BE1C2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463AB-90A3-C244-B0C9-7185CEEB8361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1CCE-4DA1-8D4B-B1C1-24ADF5111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5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731C-D6E5-C547-82F3-52C931D88955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3973-E105-A445-A295-FAF789E3B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1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E286-F119-784D-9C92-D696580AC90F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741A-DD11-A24B-A99A-E756F3F17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90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9FE8-93B4-5747-BAAB-803C561F32F1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6561-7945-984A-9D38-1890ED560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8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01B8-BF03-0641-9265-D1187A28E86C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9EF8-2483-2F42-8AB5-AC7B92217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25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0984-281F-4C48-880F-062DFAAABCDD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18F0-B352-5547-95F0-71911387C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2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F7C2-6784-6442-AC29-847F835414F1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E0F0-BA6E-1846-9495-237E6212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2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477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2B3328-2AC0-334F-90AA-3201B905A2D2}" type="datetime1">
              <a:rPr lang="en-US" altLang="en-US"/>
              <a:pPr>
                <a:defRPr/>
              </a:pPr>
              <a:t>7/7/2021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E6157E7-C9EF-9946-B675-0EF331D4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 cap="small">
          <a:solidFill>
            <a:schemeClr val="tx1"/>
          </a:solidFill>
          <a:latin typeface="Optima ExtraBlack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Optima"/>
          <a:ea typeface="MS PGothic" panose="020B0600070205080204" pitchFamily="34" charset="-128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KHzTtr_lNk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cionquimica.files.wordpress.com/2015/04/carothers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easanthillhistorycenter.com/yahoo_site_admin/assets/images/Roy_Plunkett2.239211645_st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lyethylene" TargetMode="External"/><Relationship Id="rId2" Type="http://schemas.openxmlformats.org/officeDocument/2006/relationships/hyperlink" Target="http://en.wikipedia.org/wiki/Crys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ranslucent" TargetMode="External"/><Relationship Id="rId5" Type="http://schemas.openxmlformats.org/officeDocument/2006/relationships/hyperlink" Target="http://en.wikipedia.org/wiki/High-density_polyethylene" TargetMode="External"/><Relationship Id="rId4" Type="http://schemas.openxmlformats.org/officeDocument/2006/relationships/hyperlink" Target="http://en.wikipedia.org/wiki/Low-density_polyethylen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s.de/conferences/Mallorca1999/forum1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chive.triblive.com/wp-content/uploads/2019/07/vndkevlar3090516jpg.jpg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-bt70qu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.slidesharecdn.com/saynotoplasticswithketa-111120110131-phpapp02/95/say-no-to-plastics-5-728.jpg?cb=132178887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atista.com/statistics/282732/global-production-of-plastics-since-1950" TargetMode="Externa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oen.se/image/cache/data/Skyltdockor/Fella/Helkropp/Economy/85325-347x346-PlasticRecycling-500x500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videos/world/2018/07/02/plastic-roads-uk.cnn" TargetMode="External"/><Relationship Id="rId7" Type="http://schemas.openxmlformats.org/officeDocument/2006/relationships/hyperlink" Target="https://www.kiro7.com/news/dutch-inventor-unveils-device-to-scoop-plastic-out-of-rivers-1/1001955343?utm_source=homestream&amp;utm_medium=site_navigation&amp;utm_campaign=homestream_clic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cnews.com/mach/science/ocean-plastic-huge-problem-blockchain-could-be-part-solution-ncna920721" TargetMode="External"/><Relationship Id="rId5" Type="http://schemas.openxmlformats.org/officeDocument/2006/relationships/hyperlink" Target="https://www.sciencealert.com/ocean-plastic-collector-pollution-great-pacific-garbage-patch-ocean-cleanup" TargetMode="External"/><Relationship Id="rId4" Type="http://schemas.openxmlformats.org/officeDocument/2006/relationships/hyperlink" Target="https://materialdistrict.com/article/notjustuseless-straws-fabric/?utm_source=Materia&amp;utm_campaign=2d904d2164-The+World's+Tallest+Ice+Tower_COPY_01&amp;utm_medium=email&amp;utm_term=0_8794d00bd4-2d904d2164-30294557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ontofficesports.com/wp-content/uploads/2020/01/WF2_LA_01-1536x1061.jpg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utires.com/articles/wp-content/uploads/2017/05/charles-goodyear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: Cellophane"/>
          <p:cNvSpPr>
            <a:spLocks noGrp="1"/>
          </p:cNvSpPr>
          <p:nvPr>
            <p:ph type="title"/>
          </p:nvPr>
        </p:nvSpPr>
        <p:spPr>
          <a:xfrm>
            <a:off x="609600" y="58029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Cellophane</a:t>
            </a:r>
          </a:p>
        </p:txBody>
      </p:sp>
      <p:sp>
        <p:nvSpPr>
          <p:cNvPr id="59394" name="Content: Video"/>
          <p:cNvSpPr>
            <a:spLocks noGrp="1"/>
          </p:cNvSpPr>
          <p:nvPr>
            <p:ph sz="half" idx="1"/>
          </p:nvPr>
        </p:nvSpPr>
        <p:spPr>
          <a:xfrm>
            <a:off x="4076700" y="2375120"/>
            <a:ext cx="4038600" cy="67988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Optima" charset="0"/>
                <a:ea typeface="MS PGothic" charset="-128"/>
                <a:cs typeface="Optima" charset="0"/>
                <a:hlinkClick r:id="rId2"/>
              </a:rPr>
              <a:t>Video: </a:t>
            </a:r>
            <a:r>
              <a:rPr lang="en-US" b="0" i="0" dirty="0">
                <a:effectLst/>
                <a:latin typeface="Roboto" panose="02000000000000000000" pitchFamily="2" charset="0"/>
                <a:hlinkClick r:id="rId2"/>
              </a:rPr>
              <a:t>Mr. Cellophane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SYNTHETIC POLYMERS</a:t>
            </a:r>
          </a:p>
        </p:txBody>
      </p:sp>
      <p:sp>
        <p:nvSpPr>
          <p:cNvPr id="23554" name="Content"/>
          <p:cNvSpPr>
            <a:spLocks noGrp="1"/>
          </p:cNvSpPr>
          <p:nvPr>
            <p:ph idx="1"/>
          </p:nvPr>
        </p:nvSpPr>
        <p:spPr>
          <a:xfrm>
            <a:off x="2070100" y="1501776"/>
            <a:ext cx="8686800" cy="4676775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Not based on natural products</a:t>
            </a:r>
          </a:p>
          <a:p>
            <a:pPr marL="0" indent="0">
              <a:buNone/>
              <a:defRPr/>
            </a:pPr>
            <a:endParaRPr lang="en-US" altLang="en-US" sz="2400" dirty="0">
              <a:latin typeface="Optima" charset="0"/>
              <a:ea typeface="MS PGothic" charset="-128"/>
              <a:cs typeface="Optima" charset="0"/>
            </a:endParaRPr>
          </a:p>
          <a:p>
            <a:pPr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1907 Baekeland: Bakelite</a:t>
            </a:r>
          </a:p>
          <a:p>
            <a:pPr>
              <a:defRPr/>
            </a:pP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1933 Fawcett and Gibson: Polyethylene</a:t>
            </a:r>
          </a:p>
          <a:p>
            <a:pPr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1935</a:t>
            </a: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 Carothers: Nylon, Neoprene</a:t>
            </a:r>
          </a:p>
          <a:p>
            <a:pPr>
              <a:defRPr/>
            </a:pP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1938  Plunkett: Teflon</a:t>
            </a:r>
          </a:p>
          <a:p>
            <a:pPr>
              <a:defRPr/>
            </a:pP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1951 Hogan and Banks: Polypropylene</a:t>
            </a:r>
          </a:p>
          <a:p>
            <a:pPr>
              <a:defRPr/>
            </a:pP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1965 </a:t>
            </a:r>
            <a:r>
              <a:rPr lang="en-US" altLang="ja-JP" sz="2400" dirty="0" err="1">
                <a:latin typeface="Optima" charset="0"/>
                <a:ea typeface="MS PGothic" charset="-128"/>
                <a:cs typeface="Optima" charset="0"/>
              </a:rPr>
              <a:t>Kwolek</a:t>
            </a: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: Kevlar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 dirty="0">
                <a:latin typeface="Optima ExtraBlack" charset="0"/>
                <a:ea typeface="MS PGothic" charset="-128"/>
              </a:rPr>
              <a:t>Polyethylene</a:t>
            </a:r>
          </a:p>
        </p:txBody>
      </p:sp>
      <p:sp>
        <p:nvSpPr>
          <p:cNvPr id="27650" name="Content"/>
          <p:cNvSpPr>
            <a:spLocks noGrp="1"/>
          </p:cNvSpPr>
          <p:nvPr>
            <p:ph idx="1"/>
          </p:nvPr>
        </p:nvSpPr>
        <p:spPr>
          <a:xfrm>
            <a:off x="1981200" y="977901"/>
            <a:ext cx="8686800" cy="4676775"/>
          </a:xfrm>
        </p:spPr>
        <p:txBody>
          <a:bodyPr/>
          <a:lstStyle/>
          <a:p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1933</a:t>
            </a: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 Fawcett and Gibson (ICI) polymerize ethylene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Critical material in WW II for radar </a:t>
            </a:r>
          </a:p>
          <a:p>
            <a:pPr lvl="2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Standard insulation for all radar cables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Problem was side branching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Variable properties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Pile up of unused PE (Hula Hoop)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Ziegler Natta Catalysts invented in early 1950</a:t>
            </a:r>
            <a:r>
              <a:rPr lang="ja-JP" altLang="en-US" sz="2400" dirty="0">
                <a:latin typeface="Optima" charset="0"/>
                <a:ea typeface="MS PGothic" charset="-128"/>
                <a:cs typeface="Optima" charset="0"/>
              </a:rPr>
              <a:t>’</a:t>
            </a: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s</a:t>
            </a:r>
          </a:p>
          <a:p>
            <a:pPr lvl="2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Linear PE 100,000 </a:t>
            </a:r>
            <a:r>
              <a:rPr lang="en-US" altLang="en-US" sz="2400" dirty="0" err="1">
                <a:latin typeface="Optima" charset="0"/>
                <a:ea typeface="MS PGothic" charset="-128"/>
                <a:cs typeface="Optima" charset="0"/>
              </a:rPr>
              <a:t>mers</a:t>
            </a:r>
            <a:endParaRPr lang="en-US" altLang="en-US" sz="2400" dirty="0">
              <a:latin typeface="Optima" charset="0"/>
              <a:ea typeface="MS PGothic" charset="-128"/>
              <a:cs typeface="Optima" charset="0"/>
            </a:endParaRPr>
          </a:p>
          <a:p>
            <a:pPr lvl="2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80% crystalline, HDPE Ziegler</a:t>
            </a:r>
          </a:p>
          <a:p>
            <a:pPr lvl="2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Linear PP Natta</a:t>
            </a:r>
          </a:p>
          <a:p>
            <a:pPr lvl="2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Won 1963 Nobel prize in chemistry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 dirty="0">
                <a:latin typeface="Optima ExtraBlack" charset="0"/>
                <a:ea typeface="MS PGothic" charset="-128"/>
              </a:rPr>
              <a:t>POLYETHYLENE</a:t>
            </a:r>
          </a:p>
        </p:txBody>
      </p:sp>
      <p:sp>
        <p:nvSpPr>
          <p:cNvPr id="28674" name="Content"/>
          <p:cNvSpPr>
            <a:spLocks noGrp="1"/>
          </p:cNvSpPr>
          <p:nvPr>
            <p:ph idx="1"/>
          </p:nvPr>
        </p:nvSpPr>
        <p:spPr>
          <a:xfrm>
            <a:off x="1981200" y="1347788"/>
            <a:ext cx="8686800" cy="4525962"/>
          </a:xfrm>
        </p:spPr>
        <p:txBody>
          <a:bodyPr/>
          <a:lstStyle/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This is the most common plastic, 80,000,000 tons per year</a:t>
            </a:r>
          </a:p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Comes in many forms depending on the molecular weight</a:t>
            </a:r>
          </a:p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Ultra low molecular weight:  floor wax</a:t>
            </a:r>
          </a:p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Low density: plastic bag saran wrap</a:t>
            </a:r>
          </a:p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Medium density: packaging film, gas pipes</a:t>
            </a:r>
          </a:p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High density: milk jugs, trash cans</a:t>
            </a:r>
          </a:p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Ultra high molecular weight:  hip implants, bullet proof vests </a:t>
            </a:r>
          </a:p>
          <a:p>
            <a:endParaRPr lang="en-US" altLang="en-US" sz="2400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The properties depend on the ability to line up the chains (crystallize the material, stretch example)</a:t>
            </a:r>
          </a:p>
          <a:p>
            <a:endParaRPr lang="en-US" altLang="en-US" sz="240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cap="none">
                <a:latin typeface="Optima" charset="0"/>
                <a:ea typeface="ＭＳ Ｐゴシック" charset="-128"/>
              </a:rPr>
              <a:t>Nylon</a:t>
            </a:r>
          </a:p>
        </p:txBody>
      </p:sp>
      <p:sp>
        <p:nvSpPr>
          <p:cNvPr id="29698" name="Content"/>
          <p:cNvSpPr>
            <a:spLocks noGrp="1"/>
          </p:cNvSpPr>
          <p:nvPr>
            <p:ph idx="1"/>
          </p:nvPr>
        </p:nvSpPr>
        <p:spPr>
          <a:xfrm>
            <a:off x="541338" y="1143001"/>
            <a:ext cx="7055216" cy="55102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>
                <a:latin typeface="Optima" charset="0"/>
                <a:ea typeface="MS PGothic" charset="-128"/>
                <a:cs typeface="Optima" charset="0"/>
              </a:rPr>
              <a:t>Wallace Carothers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Professor of Organic Chemistry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U. Illinois, Harvard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DuPont Director of R&amp;D 1928-1937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Developed Nylon &amp; Neoprene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Lodged 50 patents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Hated public speaking. Suffered from chronic depression.  Frequently consumed alcohol to calm his nerves.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Following the death of his sister and estrangement from his parents and wife of only 3 years, Carothers committed suicide at age 41 by ingesting cyanide dissolved in lemon juice.</a:t>
            </a:r>
          </a:p>
          <a:p>
            <a:pPr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29699" name="Picture: Wallace Carothers" descr="Black and white photograph of Wallace Carothers, holding a piece of white Nylo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39" y="1143000"/>
            <a:ext cx="3714848" cy="31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URL" descr="Black and white image of "/>
          <p:cNvSpPr>
            <a:spLocks noChangeArrowheads="1"/>
          </p:cNvSpPr>
          <p:nvPr/>
        </p:nvSpPr>
        <p:spPr bwMode="auto">
          <a:xfrm>
            <a:off x="6283838" y="6483352"/>
            <a:ext cx="57862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4"/>
              </a:rPr>
              <a:t>https://educacionquimica.files.wordpress.com/2015/04/carothers2.jpg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Nylon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981200" y="1347788"/>
            <a:ext cx="8312150" cy="4525962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Carothers 1935							     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Reaction condenses water 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Created Nylon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Can replace C=O (OH) with C=O(Cl)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Hexamethylene Diamine and </a:t>
            </a:r>
            <a:r>
              <a:rPr lang="en-US" altLang="en-US" sz="2400" dirty="0" err="1">
                <a:latin typeface="Optima" charset="0"/>
                <a:ea typeface="MS PGothic" charset="-128"/>
                <a:cs typeface="Optima" charset="0"/>
              </a:rPr>
              <a:t>Sebacoly</a:t>
            </a: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 Chloride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R</a:t>
            </a:r>
            <a:r>
              <a:rPr lang="en-US" altLang="en-US" sz="2400" baseline="-25000" dirty="0">
                <a:latin typeface="Optima" charset="0"/>
                <a:ea typeface="MS PGothic" charset="-128"/>
                <a:cs typeface="Optima" charset="0"/>
              </a:rPr>
              <a:t>1</a:t>
            </a: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= 6 carbons                          R</a:t>
            </a:r>
            <a:r>
              <a:rPr lang="en-US" altLang="en-US" sz="2400" baseline="-25000" dirty="0">
                <a:latin typeface="Optima" charset="0"/>
                <a:ea typeface="MS PGothic" charset="-128"/>
                <a:cs typeface="Optima" charset="0"/>
              </a:rPr>
              <a:t>2</a:t>
            </a: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=10 Carbons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Make Nylon 6,10 and HCl instead of H2O</a:t>
            </a:r>
          </a:p>
        </p:txBody>
      </p:sp>
      <p:pic>
        <p:nvPicPr>
          <p:cNvPr id="5" name="Picture 4" descr="Chemical formula for nylon.">
            <a:extLst>
              <a:ext uri="{FF2B5EF4-FFF2-40B4-BE49-F238E27FC236}">
                <a16:creationId xmlns:a16="http://schemas.microsoft.com/office/drawing/2014/main" id="{745CFB20-6EE3-491C-ADEF-575CC5CA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095" y="1142999"/>
            <a:ext cx="5124305" cy="12159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cap="none">
                <a:latin typeface="Optima" charset="0"/>
                <a:ea typeface="ＭＳ Ｐゴシック" charset="-128"/>
              </a:rPr>
              <a:t>Teflon</a:t>
            </a:r>
            <a:endParaRPr lang="en-US" altLang="en-US" b="1" cap="none">
              <a:latin typeface="Optima ExtraBlack" charset="0"/>
              <a:ea typeface="MS PGothic" charset="-128"/>
            </a:endParaRPr>
          </a:p>
        </p:txBody>
      </p:sp>
      <p:sp>
        <p:nvSpPr>
          <p:cNvPr id="32770" name="Content"/>
          <p:cNvSpPr>
            <a:spLocks noGrp="1"/>
          </p:cNvSpPr>
          <p:nvPr>
            <p:ph idx="1"/>
          </p:nvPr>
        </p:nvSpPr>
        <p:spPr>
          <a:xfrm>
            <a:off x="609600" y="1347788"/>
            <a:ext cx="7957625" cy="4525962"/>
          </a:xfrm>
        </p:spPr>
        <p:txBody>
          <a:bodyPr/>
          <a:lstStyle/>
          <a:p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Roy Plunkett 1938</a:t>
            </a:r>
            <a:r>
              <a:rPr lang="en-US" altLang="ja-JP" sz="2400" dirty="0">
                <a:latin typeface="Optima" charset="0"/>
                <a:ea typeface="MS PGothic" charset="-128"/>
                <a:cs typeface="Optima" charset="0"/>
              </a:rPr>
              <a:t> Dupont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Accidently discovers Teflon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Pressure in bottle of </a:t>
            </a:r>
            <a:r>
              <a:rPr lang="en-US" altLang="en-US" sz="2400" dirty="0" err="1">
                <a:latin typeface="Optima" charset="0"/>
                <a:ea typeface="MS PGothic" charset="-128"/>
                <a:cs typeface="Optima" charset="0"/>
              </a:rPr>
              <a:t>tetrafloroethylene</a:t>
            </a: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 refrigerant dropped, sawed off top and discovered </a:t>
            </a:r>
            <a:r>
              <a:rPr lang="en-US" altLang="en-US" sz="2400" dirty="0" err="1">
                <a:latin typeface="Optima" charset="0"/>
                <a:ea typeface="MS PGothic" charset="-128"/>
                <a:cs typeface="Optima" charset="0"/>
              </a:rPr>
              <a:t>teflon</a:t>
            </a: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 inside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Kept secret until after war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1954 the wife of French engineer Marc Gregoire suggested he coat a pan with it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Used in seals, low friction coefficient</a:t>
            </a:r>
          </a:p>
          <a:p>
            <a:pPr lvl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Very corrosion resistant</a:t>
            </a:r>
          </a:p>
        </p:txBody>
      </p:sp>
      <p:pic>
        <p:nvPicPr>
          <p:cNvPr id="32771" name="Picture 3" descr="Black and white photograph of Roy Plunkett holding a transparent sheet of Tefl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25" y="1452686"/>
            <a:ext cx="3260533" cy="4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RL">
            <a:extLst>
              <a:ext uri="{FF2B5EF4-FFF2-40B4-BE49-F238E27FC236}">
                <a16:creationId xmlns:a16="http://schemas.microsoft.com/office/drawing/2014/main" id="{75D5D3C8-94CA-4170-8E78-0ACC58A27180}"/>
              </a:ext>
            </a:extLst>
          </p:cNvPr>
          <p:cNvSpPr txBox="1"/>
          <p:nvPr/>
        </p:nvSpPr>
        <p:spPr>
          <a:xfrm>
            <a:off x="3663461" y="6387613"/>
            <a:ext cx="85285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http://pleasanthillhistorycenter.com/yahoo_site_admin/assets/images/Roy_Plunkett2.239211645_std.jpg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cap="none">
                <a:latin typeface="Optima" charset="0"/>
                <a:ea typeface="ＭＳ Ｐゴシック" charset="-128"/>
              </a:rPr>
              <a:t>PolyPropylene</a:t>
            </a:r>
          </a:p>
        </p:txBody>
      </p:sp>
      <p:sp>
        <p:nvSpPr>
          <p:cNvPr id="33794" name="Content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5102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>
                <a:latin typeface="Optima" charset="0"/>
                <a:ea typeface="MS PGothic" charset="-128"/>
                <a:cs typeface="Optima" charset="0"/>
              </a:rPr>
              <a:t>1951 J. Paul Hogan and Robert L. Banks (Phillips)</a:t>
            </a:r>
          </a:p>
          <a:p>
            <a:pPr eaLnBrk="1" hangingPunct="1"/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First to polymerize propylene</a:t>
            </a:r>
          </a:p>
          <a:p>
            <a:pPr eaLnBrk="1" hangingPunct="1"/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First polymer where the location of the sidegroups was controlled to make a difference in properties</a:t>
            </a:r>
          </a:p>
          <a:p>
            <a:pPr lvl="1" eaLnBrk="1" hangingPunct="1"/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Natta catalysts</a:t>
            </a:r>
          </a:p>
          <a:p>
            <a:pPr eaLnBrk="1" hangingPunct="1"/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Most PP today is isotactic, methyl all on one side</a:t>
            </a:r>
          </a:p>
          <a:p>
            <a:pPr eaLnBrk="1" hangingPunct="1"/>
            <a:endParaRPr lang="en-US" altLang="en-US" sz="240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40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33795" name="Picture 1" descr="Line image of the chemical compound for Polypropylene (PP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897313"/>
            <a:ext cx="2540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POLYPROPYLENE</a:t>
            </a:r>
          </a:p>
        </p:txBody>
      </p:sp>
      <p:sp>
        <p:nvSpPr>
          <p:cNvPr id="35842" name="Content"/>
          <p:cNvSpPr>
            <a:spLocks noGrp="1"/>
          </p:cNvSpPr>
          <p:nvPr>
            <p:ph idx="1"/>
          </p:nvPr>
        </p:nvSpPr>
        <p:spPr>
          <a:xfrm>
            <a:off x="1981200" y="1238251"/>
            <a:ext cx="8229600" cy="4525963"/>
          </a:xfrm>
        </p:spPr>
        <p:txBody>
          <a:bodyPr/>
          <a:lstStyle/>
          <a:p>
            <a:r>
              <a:rPr lang="en-US" altLang="en-US" sz="2800">
                <a:latin typeface="Optima" charset="0"/>
                <a:ea typeface="MS PGothic" charset="-128"/>
                <a:cs typeface="Optima" charset="0"/>
              </a:rPr>
              <a:t>This is the second most common plastic, 55,000,000 tons per year 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It has an intermediate level of 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  <a:hlinkClick r:id="rId2" tooltip="Crystal"/>
              </a:rPr>
              <a:t>crystallinity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 between that of low-density 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  <a:hlinkClick r:id="rId3" tooltip="Polyethylene"/>
              </a:rPr>
              <a:t>polyethylene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 (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  <a:hlinkClick r:id="rId4" tooltip="Low-density polyethylene"/>
              </a:rPr>
              <a:t>LDPE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) and high-density polyethylene (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  <a:hlinkClick r:id="rId5" tooltip="High-density polyethylene"/>
              </a:rPr>
              <a:t>HDPE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). 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Polypropylene is normally tough and flexible.</a:t>
            </a: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Polypropylene is reasonably economical, and can be made </a:t>
            </a:r>
            <a:r>
              <a:rPr lang="en-US" altLang="en-US">
                <a:latin typeface="Optima" charset="0"/>
                <a:ea typeface="MS PGothic" charset="-128"/>
                <a:cs typeface="Optima" charset="0"/>
                <a:hlinkClick r:id="rId6" tooltip="Translucent"/>
              </a:rPr>
              <a:t>translucent</a:t>
            </a:r>
            <a:endParaRPr lang="en-US" altLang="en-US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>
                <a:latin typeface="Optima" charset="0"/>
                <a:ea typeface="MS PGothic" charset="-128"/>
                <a:cs typeface="Optima" charset="0"/>
              </a:rPr>
              <a:t>Applications include clothing, carpeting, medical devices, rope, car batteries, wastebaskets, pharmacy prescription bottles etc.</a:t>
            </a:r>
          </a:p>
          <a:p>
            <a:endParaRPr lang="en-US" altLang="en-US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TUPPERWARE</a:t>
            </a:r>
          </a:p>
        </p:txBody>
      </p:sp>
      <p:sp>
        <p:nvSpPr>
          <p:cNvPr id="48130" name="Content"/>
          <p:cNvSpPr>
            <a:spLocks noGrp="1"/>
          </p:cNvSpPr>
          <p:nvPr>
            <p:ph idx="1"/>
          </p:nvPr>
        </p:nvSpPr>
        <p:spPr>
          <a:xfrm>
            <a:off x="1801367" y="914401"/>
            <a:ext cx="8589264" cy="93516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The composition of </a:t>
            </a:r>
            <a:r>
              <a:rPr lang="en-US" altLang="en-US" sz="2400" dirty="0" err="1">
                <a:latin typeface="Optima" charset="0"/>
                <a:ea typeface="MS PGothic" charset="-128"/>
                <a:cs typeface="Optima" charset="0"/>
              </a:rPr>
              <a:t>tupperware</a:t>
            </a: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 is either low density polyethylene (LDPE) or polypropylene (PP)</a:t>
            </a:r>
          </a:p>
        </p:txBody>
      </p:sp>
      <p:pic>
        <p:nvPicPr>
          <p:cNvPr id="48131" name="Picture 7" descr="Line image of the chemical compound for Polyethylene (above) and Polypropylene (below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"/>
          <a:stretch>
            <a:fillRect/>
          </a:stretch>
        </p:blipFill>
        <p:spPr bwMode="auto">
          <a:xfrm>
            <a:off x="4110036" y="1849566"/>
            <a:ext cx="3971925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URL"/>
          <p:cNvSpPr>
            <a:spLocks noChangeArrowheads="1"/>
          </p:cNvSpPr>
          <p:nvPr/>
        </p:nvSpPr>
        <p:spPr bwMode="auto">
          <a:xfrm>
            <a:off x="7210427" y="6441748"/>
            <a:ext cx="5163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3"/>
              </a:rPr>
              <a:t>http://www.isss.de/conferences/Mallorca1999/forum1.html</a:t>
            </a:r>
            <a:endParaRPr lang="en-US" altLang="en-US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6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Kevlar</a:t>
            </a:r>
          </a:p>
        </p:txBody>
      </p:sp>
      <p:sp>
        <p:nvSpPr>
          <p:cNvPr id="46082" name="Content"/>
          <p:cNvSpPr>
            <a:spLocks noGrp="1"/>
          </p:cNvSpPr>
          <p:nvPr>
            <p:ph idx="1"/>
          </p:nvPr>
        </p:nvSpPr>
        <p:spPr>
          <a:xfrm>
            <a:off x="609600" y="1563688"/>
            <a:ext cx="6358128" cy="17208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Stephanie </a:t>
            </a:r>
            <a:r>
              <a:rPr lang="en-US" sz="2400" dirty="0" err="1"/>
              <a:t>Kwolek</a:t>
            </a:r>
            <a:r>
              <a:rPr lang="en-US" sz="2400" dirty="0"/>
              <a:t> 1965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</a:rPr>
              <a:t>If you replace the backbone in nylon with Benzene rings you get Kevlar</a:t>
            </a:r>
          </a:p>
          <a:p>
            <a:pPr lvl="1">
              <a:defRPr/>
            </a:pPr>
            <a:r>
              <a:rPr lang="en-US" altLang="en-US" sz="2400" dirty="0">
                <a:latin typeface="Optima" charset="0"/>
                <a:ea typeface="MS PGothic" charset="-128"/>
              </a:rPr>
              <a:t>Bullet proof vests</a:t>
            </a:r>
          </a:p>
          <a:p>
            <a:pPr marL="457200" lvl="1" indent="0">
              <a:buNone/>
              <a:defRPr/>
            </a:pPr>
            <a:endParaRPr lang="en-US" altLang="en-US" sz="2400" dirty="0">
              <a:latin typeface="Optima" charset="0"/>
              <a:ea typeface="MS PGothic" charset="-128"/>
            </a:endParaRPr>
          </a:p>
          <a:p>
            <a:pPr lvl="1">
              <a:defRPr/>
            </a:pPr>
            <a:endParaRPr lang="en-US" altLang="en-US" sz="2400" dirty="0">
              <a:latin typeface="Optima" charset="0"/>
              <a:ea typeface="MS PGothic" charset="-128"/>
            </a:endParaRPr>
          </a:p>
          <a:p>
            <a:pPr lvl="1">
              <a:defRPr/>
            </a:pPr>
            <a:endParaRPr lang="en-US" altLang="en-US" sz="2400" dirty="0">
              <a:latin typeface="Optima" charset="0"/>
              <a:ea typeface="MS PGothic" charset="-128"/>
            </a:endParaRPr>
          </a:p>
          <a:p>
            <a:pPr lvl="1">
              <a:defRPr/>
            </a:pPr>
            <a:endParaRPr lang="en-US" altLang="en-US" sz="2400" dirty="0">
              <a:latin typeface="Optima" charset="0"/>
              <a:ea typeface="MS PGothic" charset="-128"/>
            </a:endParaRPr>
          </a:p>
          <a:p>
            <a:pPr marL="457200" lvl="1" indent="0">
              <a:buNone/>
              <a:defRPr/>
            </a:pPr>
            <a:endParaRPr lang="en-US" altLang="en-US" sz="2400" dirty="0">
              <a:latin typeface="Optima" charset="0"/>
              <a:ea typeface="MS PGothic" charset="-128"/>
            </a:endParaRPr>
          </a:p>
          <a:p>
            <a:pPr>
              <a:defRPr/>
            </a:pPr>
            <a:endParaRPr lang="en-US" altLang="en-US" dirty="0">
              <a:latin typeface="Optima" charset="0"/>
              <a:ea typeface="MS PGothic" charset="-128"/>
            </a:endParaRPr>
          </a:p>
        </p:txBody>
      </p:sp>
      <p:pic>
        <p:nvPicPr>
          <p:cNvPr id="36868" name="Picture 4" descr="Line image showing the chemical compound for nylon and the way 2n HCl transitions to the chemical compound for Kevla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9713"/>
            <a:ext cx="6830104" cy="170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Photograph of Stephanie Kwolek in front of a large spool of Kevlar, holding a string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26" y="978694"/>
            <a:ext cx="301625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RL">
            <a:extLst>
              <a:ext uri="{FF2B5EF4-FFF2-40B4-BE49-F238E27FC236}">
                <a16:creationId xmlns:a16="http://schemas.microsoft.com/office/drawing/2014/main" id="{49043D8F-D213-45C9-AE91-D21E3A602C24}"/>
              </a:ext>
            </a:extLst>
          </p:cNvPr>
          <p:cNvSpPr txBox="1"/>
          <p:nvPr/>
        </p:nvSpPr>
        <p:spPr>
          <a:xfrm>
            <a:off x="5518404" y="6415187"/>
            <a:ext cx="7886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https://archive.triblive.com/wp-content/uploads/2019/07/vndkevlar3090516jpg.jpg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: Plastic"/>
          <p:cNvSpPr>
            <a:spLocks noGrp="1"/>
          </p:cNvSpPr>
          <p:nvPr>
            <p:ph type="title"/>
          </p:nvPr>
        </p:nvSpPr>
        <p:spPr>
          <a:xfrm>
            <a:off x="4269233" y="411536"/>
            <a:ext cx="3084576" cy="7351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Plastic</a:t>
            </a:r>
            <a:br>
              <a:rPr lang="en-US" dirty="0"/>
            </a:br>
            <a:endParaRPr lang="en-US" sz="2700" dirty="0"/>
          </a:p>
        </p:txBody>
      </p:sp>
      <p:sp>
        <p:nvSpPr>
          <p:cNvPr id="2" name="Content 1">
            <a:extLst>
              <a:ext uri="{FF2B5EF4-FFF2-40B4-BE49-F238E27FC236}">
                <a16:creationId xmlns:a16="http://schemas.microsoft.com/office/drawing/2014/main" id="{8E6F59CD-4990-4ED1-B1D9-45AB42C83810}"/>
              </a:ext>
            </a:extLst>
          </p:cNvPr>
          <p:cNvSpPr txBox="1"/>
          <p:nvPr/>
        </p:nvSpPr>
        <p:spPr>
          <a:xfrm flipH="1">
            <a:off x="4613022" y="790145"/>
            <a:ext cx="239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Eli Young Band</a:t>
            </a:r>
            <a:endParaRPr lang="en-US" sz="2400" dirty="0"/>
          </a:p>
        </p:txBody>
      </p:sp>
      <p:sp>
        <p:nvSpPr>
          <p:cNvPr id="14338" name="Content 2"/>
          <p:cNvSpPr>
            <a:spLocks noGrp="1"/>
          </p:cNvSpPr>
          <p:nvPr>
            <p:ph sz="half" idx="1"/>
          </p:nvPr>
        </p:nvSpPr>
        <p:spPr>
          <a:xfrm>
            <a:off x="426721" y="1412202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Love the good times, you hate the drama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You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tryna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fit into the crowd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And when you dance, you dance how you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wanna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You do it like there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no one around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Some girls in this bar actin' like movie stars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 look up and there you are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In the corner in your blue jean jacket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Lip synching to a country song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even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tryin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but you look so classic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Don't think you got a drop of makeup on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 know what you're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thinkin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Cause you know you're no good at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fakin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The real thing, I couldn't make it without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Cause it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nothin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plastic about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Nothin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plastic about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When you're happy, everybody knows it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You wear your heart way out on your sleeve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When you're ticked off, you just got to show it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Baby you can take it out on me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Yeah I can tell when a girl's in her shell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She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afraid to go be herself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endParaRPr lang="en-US" altLang="en-US" sz="1400" dirty="0">
              <a:latin typeface="Optima" charset="0"/>
              <a:ea typeface="MS PGothic" charset="-128"/>
              <a:cs typeface="Optima" charset="0"/>
            </a:endParaRPr>
          </a:p>
        </p:txBody>
      </p:sp>
      <p:sp>
        <p:nvSpPr>
          <p:cNvPr id="14339" name="Content 3"/>
          <p:cNvSpPr>
            <a:spLocks noGrp="1"/>
          </p:cNvSpPr>
          <p:nvPr>
            <p:ph sz="half" idx="2"/>
          </p:nvPr>
        </p:nvSpPr>
        <p:spPr>
          <a:xfrm>
            <a:off x="6380481" y="1320762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In the corner in your blue jean jacket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Lip synching to a country song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even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tryin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but you look so classic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Don't think you got a drop of makeup on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 know what you're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thinkin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Cause you know you're no good at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fakin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The real thing, I couldn't make it without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Cause it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nothin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plastic about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Nothin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plastic about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You're the real thing, there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no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denyin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You shine just like a star without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tryin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Girl you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even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tryin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In the corner in your blue jean jacket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In the corner in your blue jean jacket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Lip synching to a country song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even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tryin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but you look so classic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Don't think you got a drop of makeup on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I know what you're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thinkin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Cause you know you're no good at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fakin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The real thing, I couldn't make it without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Cause it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ain't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 </a:t>
            </a: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nothin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plastic about you</a:t>
            </a:r>
            <a:b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</a:br>
            <a:r>
              <a:rPr lang="en-US" altLang="en-US" sz="1400" dirty="0" err="1">
                <a:latin typeface="Optima" charset="0"/>
                <a:ea typeface="MS PGothic" charset="-128"/>
                <a:cs typeface="Optima" charset="0"/>
              </a:rPr>
              <a:t>Nothin</a:t>
            </a:r>
            <a:r>
              <a:rPr lang="en-US" altLang="en-US" sz="1400" dirty="0">
                <a:latin typeface="Optima" charset="0"/>
                <a:ea typeface="MS PGothic" charset="-128"/>
                <a:cs typeface="Optima" charset="0"/>
              </a:rPr>
              <a:t>' plastic about you</a:t>
            </a:r>
          </a:p>
          <a:p>
            <a:endParaRPr lang="en-US" altLang="en-US" sz="1400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THERMOSETS VS THERMPLASTICS</a:t>
            </a:r>
          </a:p>
        </p:txBody>
      </p:sp>
      <p:sp>
        <p:nvSpPr>
          <p:cNvPr id="38914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Simpliest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terms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Thermoplastics can be melted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Most plastics in everyday life are thermoplastics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2 liter bottles (PET) can be melted down and reused (easily recycled)</a:t>
            </a:r>
          </a:p>
          <a:p>
            <a:pPr lvl="2">
              <a:buFont typeface="Arial" charset="0"/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Thermosets are sufficiently cross-linked to prevent them from being melted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Makes it difficult to reuse them again for the same purpose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E.g. car tires can be ground up and reused but not melted down and reused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"/>
          <p:cNvSpPr>
            <a:spLocks noGrp="1"/>
          </p:cNvSpPr>
          <p:nvPr>
            <p:ph type="title"/>
          </p:nvPr>
        </p:nvSpPr>
        <p:spPr bwMode="auto">
          <a:xfrm>
            <a:off x="2019300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cap="none">
                <a:latin typeface="Optima" charset="0"/>
                <a:ea typeface="MS PGothic" charset="-128"/>
              </a:rPr>
              <a:t>THE AGE OF PLASTICS</a:t>
            </a:r>
          </a:p>
        </p:txBody>
      </p:sp>
      <p:sp>
        <p:nvSpPr>
          <p:cNvPr id="39937" name="Content"/>
          <p:cNvSpPr>
            <a:spLocks noGrp="1"/>
          </p:cNvSpPr>
          <p:nvPr>
            <p:ph idx="1"/>
          </p:nvPr>
        </p:nvSpPr>
        <p:spPr>
          <a:xfrm>
            <a:off x="-460248" y="884158"/>
            <a:ext cx="13112496" cy="60197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The appearance of a polymer occurs in ~800 AD with the use of gutta percha (a natural rubber).</a:t>
            </a:r>
          </a:p>
          <a:p>
            <a:pPr lvl="1" algn="ctr"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marL="0" indent="0" algn="ctr"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marL="0" indent="0" algn="ctr"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marL="0" indent="0" algn="ctr"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39938" name="Picture 7" descr="Graphic showing the appearance of polymers in various ages, including the Iron age, the Bronze age, the Copper age, and the Stone ag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7"/>
          <a:stretch>
            <a:fillRect/>
          </a:stretch>
        </p:blipFill>
        <p:spPr bwMode="auto">
          <a:xfrm>
            <a:off x="3113087" y="1379536"/>
            <a:ext cx="604202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URL"/>
          <p:cNvSpPr txBox="1">
            <a:spLocks noChangeArrowheads="1"/>
          </p:cNvSpPr>
          <p:nvPr/>
        </p:nvSpPr>
        <p:spPr bwMode="auto">
          <a:xfrm>
            <a:off x="7942119" y="6430965"/>
            <a:ext cx="4249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Ashby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>
                <a:latin typeface="Arial" charset="0"/>
              </a:rPr>
              <a:t>Materials and the Environment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"/>
          <p:cNvSpPr>
            <a:spLocks noGrp="1"/>
          </p:cNvSpPr>
          <p:nvPr>
            <p:ph type="title"/>
          </p:nvPr>
        </p:nvSpPr>
        <p:spPr bwMode="auto">
          <a:xfrm>
            <a:off x="2019300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cap="none">
                <a:latin typeface="Optima" charset="0"/>
                <a:ea typeface="MS PGothic" charset="-128"/>
              </a:rPr>
              <a:t>Summary THE AGE OF PLASTICS</a:t>
            </a:r>
          </a:p>
        </p:txBody>
      </p:sp>
      <p:sp>
        <p:nvSpPr>
          <p:cNvPr id="41987" name="Content"/>
          <p:cNvSpPr>
            <a:spLocks noGrp="1"/>
          </p:cNvSpPr>
          <p:nvPr>
            <p:ph idx="1"/>
          </p:nvPr>
        </p:nvSpPr>
        <p:spPr>
          <a:xfrm>
            <a:off x="1524000" y="952501"/>
            <a:ext cx="3175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>
                <a:latin typeface="Optima" charset="0"/>
                <a:ea typeface="MS PGothic" charset="-128"/>
                <a:cs typeface="Optima" charset="0"/>
              </a:rPr>
              <a:t>In the developmental history of materials, the age of plastics is less than 100 years old.  The paradigm shift that occurred in this age involves man</a:t>
            </a:r>
            <a:r>
              <a:rPr lang="ja-JP" altLang="en-US" sz="2400">
                <a:latin typeface="Optima" charset="0"/>
                <a:ea typeface="MS PGothic" charset="-128"/>
                <a:cs typeface="Optima" charset="0"/>
              </a:rPr>
              <a:t>’</a:t>
            </a:r>
            <a:r>
              <a:rPr lang="en-US" altLang="ja-JP" sz="2400">
                <a:latin typeface="Optima" charset="0"/>
                <a:ea typeface="MS PGothic" charset="-128"/>
                <a:cs typeface="Optima" charset="0"/>
              </a:rPr>
              <a:t>s ability to </a:t>
            </a:r>
            <a:r>
              <a:rPr lang="en-US" altLang="ja-JP" sz="2400" i="1">
                <a:latin typeface="Optima" charset="0"/>
                <a:ea typeface="MS PGothic" charset="-128"/>
                <a:cs typeface="Optima" charset="0"/>
              </a:rPr>
              <a:t>synthesize</a:t>
            </a:r>
            <a:r>
              <a:rPr lang="en-US" altLang="ja-JP" sz="2400">
                <a:latin typeface="Optima" charset="0"/>
                <a:ea typeface="MS PGothic" charset="-128"/>
                <a:cs typeface="Optima" charset="0"/>
              </a:rPr>
              <a:t> new materials. </a:t>
            </a:r>
          </a:p>
          <a:p>
            <a:pPr lvl="1" eaLnBrk="1" hangingPunct="1"/>
            <a:endParaRPr lang="en-US" altLang="en-US" sz="2800">
              <a:latin typeface="Optima" charset="0"/>
              <a:ea typeface="MS PGothic" charset="-128"/>
              <a:cs typeface="Optima" charset="0"/>
            </a:endParaRPr>
          </a:p>
          <a:p>
            <a:pPr marL="0" indent="0" eaLnBrk="1" hangingPunct="1"/>
            <a:endParaRPr lang="en-US" altLang="en-US" sz="2800">
              <a:latin typeface="Optima" charset="0"/>
              <a:ea typeface="MS PGothic" charset="-128"/>
              <a:cs typeface="Optima" charset="0"/>
            </a:endParaRPr>
          </a:p>
          <a:p>
            <a:pPr marL="0" indent="0" eaLnBrk="1" hangingPunct="1"/>
            <a:endParaRPr lang="en-US" altLang="en-US">
              <a:latin typeface="Optima" charset="0"/>
              <a:ea typeface="MS PGothic" charset="-128"/>
              <a:cs typeface="Optima" charset="0"/>
            </a:endParaRPr>
          </a:p>
          <a:p>
            <a:pPr marL="0" indent="0" eaLnBrk="1" hangingPunct="1"/>
            <a:endParaRPr lang="en-US" altLang="en-US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41986" name="Picture 5" descr="Graphic development of plastics in various ages, including the molecular age, the age of polymers, and the age of steel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21"/>
          <a:stretch>
            <a:fillRect/>
          </a:stretch>
        </p:blipFill>
        <p:spPr bwMode="auto">
          <a:xfrm>
            <a:off x="4699000" y="1035051"/>
            <a:ext cx="5969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Source"/>
          <p:cNvSpPr txBox="1">
            <a:spLocks noChangeArrowheads="1"/>
          </p:cNvSpPr>
          <p:nvPr/>
        </p:nvSpPr>
        <p:spPr bwMode="auto">
          <a:xfrm>
            <a:off x="7942119" y="6416613"/>
            <a:ext cx="4249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Ashby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>
                <a:latin typeface="Arial" charset="0"/>
              </a:rPr>
              <a:t>Materials and the Environment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cap="none">
                <a:latin typeface="Optima" charset="0"/>
                <a:ea typeface="MS PGothic" charset="-128"/>
              </a:rPr>
              <a:t>THE AGE OF PLASTICS</a:t>
            </a:r>
          </a:p>
        </p:txBody>
      </p:sp>
      <p:sp>
        <p:nvSpPr>
          <p:cNvPr id="44035" name="Content"/>
          <p:cNvSpPr>
            <a:spLocks noGrp="1"/>
          </p:cNvSpPr>
          <p:nvPr>
            <p:ph idx="1"/>
          </p:nvPr>
        </p:nvSpPr>
        <p:spPr>
          <a:xfrm>
            <a:off x="853536" y="844303"/>
            <a:ext cx="10559542" cy="59739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Today, polymeric materials are produced in quantities rivaling all other materials</a:t>
            </a:r>
            <a:r>
              <a:rPr lang="en-US" altLang="en-US" sz="2800" dirty="0">
                <a:latin typeface="Optima" charset="0"/>
                <a:ea typeface="MS PGothic" charset="-128"/>
                <a:cs typeface="Optima" charset="0"/>
              </a:rPr>
              <a:t>.</a:t>
            </a:r>
          </a:p>
          <a:p>
            <a:pPr lvl="1" algn="ctr"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marL="0" indent="0" algn="ctr"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marL="0" indent="0" algn="ctr"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marL="0" indent="0" algn="ctr"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44034" name="Picture 4" descr="Bar graph showing the anual world production (tonnes/year) on the y-axis or various materials, including metals, polymers, ceramics, and othe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1450531"/>
            <a:ext cx="7773987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URL"/>
          <p:cNvSpPr txBox="1">
            <a:spLocks noChangeArrowheads="1"/>
          </p:cNvSpPr>
          <p:nvPr/>
        </p:nvSpPr>
        <p:spPr bwMode="auto">
          <a:xfrm>
            <a:off x="7942119" y="6340023"/>
            <a:ext cx="4249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Ashby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>
                <a:latin typeface="Arial" charset="0"/>
              </a:rPr>
              <a:t>Materials and the Environment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cap="none">
                <a:latin typeface="Optima" charset="0"/>
                <a:ea typeface="MS PGothic" charset="-128"/>
              </a:rPr>
              <a:t>THE AGE OF PLASTICS</a:t>
            </a:r>
          </a:p>
        </p:txBody>
      </p:sp>
      <p:sp>
        <p:nvSpPr>
          <p:cNvPr id="46083" name="Content"/>
          <p:cNvSpPr>
            <a:spLocks noGrp="1"/>
          </p:cNvSpPr>
          <p:nvPr>
            <p:ph idx="1"/>
          </p:nvPr>
        </p:nvSpPr>
        <p:spPr>
          <a:xfrm>
            <a:off x="-94709" y="2060687"/>
            <a:ext cx="4311650" cy="28752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>
                <a:latin typeface="Optima" charset="0"/>
                <a:ea typeface="MS PGothic" charset="-128"/>
                <a:cs typeface="Optima" charset="0"/>
              </a:rPr>
              <a:t>	</a:t>
            </a:r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The age of plastics has ushered in a heavy reliance on materials that are considered non-renewable.  With the growing world population, this places enormous pressure on our natural resources</a:t>
            </a:r>
            <a:r>
              <a:rPr lang="en-US" altLang="en-US" sz="2800" dirty="0">
                <a:latin typeface="Optima" charset="0"/>
                <a:ea typeface="MS PGothic" charset="-128"/>
                <a:cs typeface="Optima" charset="0"/>
              </a:rPr>
              <a:t>.	</a:t>
            </a:r>
          </a:p>
          <a:p>
            <a:pPr lvl="1"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46082" name="Picture 4" descr="Graphic of a line graph showing the dependence on non-renewable materials between 100,000 BC and 2,000 A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267198" y="949163"/>
            <a:ext cx="3657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URL"/>
          <p:cNvSpPr txBox="1">
            <a:spLocks noChangeArrowheads="1"/>
          </p:cNvSpPr>
          <p:nvPr/>
        </p:nvSpPr>
        <p:spPr bwMode="auto">
          <a:xfrm>
            <a:off x="8007350" y="6483986"/>
            <a:ext cx="4249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Ashby </a:t>
            </a:r>
            <a:r>
              <a:rPr lang="ja-JP" altLang="en-US" sz="1800" dirty="0">
                <a:latin typeface="Arial" charset="0"/>
              </a:rPr>
              <a:t>“</a:t>
            </a:r>
            <a:r>
              <a:rPr lang="en-US" altLang="ja-JP" sz="1800" dirty="0">
                <a:latin typeface="Arial" charset="0"/>
              </a:rPr>
              <a:t>Materials and the Environment</a:t>
            </a:r>
            <a:r>
              <a:rPr lang="ja-JP" altLang="en-US" sz="1800" dirty="0">
                <a:latin typeface="Arial" charset="0"/>
              </a:rPr>
              <a:t>”</a:t>
            </a: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"/>
          <p:cNvSpPr txBox="1">
            <a:spLocks/>
          </p:cNvSpPr>
          <p:nvPr/>
        </p:nvSpPr>
        <p:spPr bwMode="auto">
          <a:xfrm>
            <a:off x="1981200" y="34756"/>
            <a:ext cx="8686800" cy="93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400" dirty="0"/>
              <a:t>Packaging represents the largest single use of plastics.  Use is derived from weight, flexibility and sealing qualities.</a:t>
            </a:r>
          </a:p>
          <a:p>
            <a:pPr lvl="1"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9154" name="Picture 4" descr="Pie graph showing percentage of plastics use, including packaging, building and construction, electrical and electronics, furniture/housewares, transport, agriculture, other, toys/sport, Mechanical engineering, medical, and footwea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77" y="1042416"/>
            <a:ext cx="6779446" cy="53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URL"/>
          <p:cNvSpPr>
            <a:spLocks noChangeArrowheads="1"/>
          </p:cNvSpPr>
          <p:nvPr/>
        </p:nvSpPr>
        <p:spPr bwMode="auto">
          <a:xfrm>
            <a:off x="1635697" y="6473592"/>
            <a:ext cx="13273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4"/>
              </a:rPr>
              <a:t>http://image.slidesharecdn.com/saynotoplasticswithketa-111120110131-phpapp02/95/say-no-to-plastics-5-728.jpg?cb=1321788877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2032000" y="1158876"/>
            <a:ext cx="8123238" cy="44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>
              <a:defRPr/>
            </a:pPr>
            <a:r>
              <a:rPr dirty="0">
                <a:solidFill>
                  <a:srgbClr val="0A85E6"/>
                </a:solidFill>
                <a:latin typeface="Arial" pitchFamily="34" charset="0"/>
              </a:rPr>
              <a:t>Production of plastics worldwide from 1950 to 2016 (in million metric tons)*</a:t>
            </a:r>
          </a:p>
        </p:txBody>
      </p:sp>
      <p:sp>
        <p:nvSpPr>
          <p:cNvPr id="3" name="Subtitle"/>
          <p:cNvSpPr/>
          <p:nvPr/>
        </p:nvSpPr>
        <p:spPr>
          <a:xfrm>
            <a:off x="2032000" y="1592263"/>
            <a:ext cx="8123238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>
              <a:defRPr/>
            </a:pPr>
            <a:r>
              <a:rPr sz="1200" dirty="0">
                <a:solidFill>
                  <a:srgbClr val="919191"/>
                </a:solidFill>
                <a:latin typeface="Arial" pitchFamily="34" charset="0"/>
              </a:rPr>
              <a:t>Global plastic production 1950-2016</a:t>
            </a:r>
          </a:p>
        </p:txBody>
      </p:sp>
      <p:graphicFrame>
        <p:nvGraphicFramePr>
          <p:cNvPr id="8" name="ChartObject" descr="Line graph showing the production volume in millions of metric tons, on the y-axis by year, on the x-axis."/>
          <p:cNvGraphicFramePr/>
          <p:nvPr>
            <p:extLst>
              <p:ext uri="{D42A27DB-BD31-4B8C-83A1-F6EECF244321}">
                <p14:modId xmlns:p14="http://schemas.microsoft.com/office/powerpoint/2010/main" val="1116883014"/>
              </p:ext>
            </p:extLst>
          </p:nvPr>
        </p:nvGraphicFramePr>
        <p:xfrm>
          <a:off x="2255838" y="2328952"/>
          <a:ext cx="7362956" cy="269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ew sha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8676" y="5781802"/>
            <a:ext cx="157163" cy="292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New sha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1838" y="5727701"/>
            <a:ext cx="342900" cy="18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750">
                <a:solidFill>
                  <a:srgbClr val="FFFF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" name="Source"/>
          <p:cNvSpPr/>
          <p:nvPr/>
        </p:nvSpPr>
        <p:spPr>
          <a:xfrm>
            <a:off x="5781358" y="6206237"/>
            <a:ext cx="6210300" cy="45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r">
              <a:defRPr/>
            </a:pPr>
            <a:r>
              <a:rPr sz="1400" b="1" dirty="0">
                <a:solidFill>
                  <a:srgbClr val="555555"/>
                </a:solidFill>
                <a:latin typeface="Arial" pitchFamily="34" charset="0"/>
              </a:rPr>
              <a:t>Note: </a:t>
            </a:r>
            <a:r>
              <a:rPr sz="1400" dirty="0">
                <a:solidFill>
                  <a:srgbClr val="555555"/>
                </a:solidFill>
                <a:latin typeface="Arial" pitchFamily="34" charset="0"/>
              </a:rPr>
              <a:t> Worldwide</a:t>
            </a:r>
          </a:p>
          <a:p>
            <a:pPr algn="r">
              <a:defRPr/>
            </a:pPr>
            <a:r>
              <a:rPr sz="1400" dirty="0">
                <a:solidFill>
                  <a:srgbClr val="555555"/>
                </a:solidFill>
                <a:latin typeface="Arial" pitchFamily="34" charset="0"/>
              </a:rPr>
              <a:t>Further information regarding this statistic can be found on </a:t>
            </a:r>
            <a:r>
              <a:rPr sz="1400" dirty="0">
                <a:solidFill>
                  <a:srgbClr val="555555"/>
                </a:solidFill>
                <a:latin typeface="Arial" pitchFamily="34" charset="0"/>
                <a:hlinkClick r:id="rId4" action="ppaction://hlinksldjump"/>
              </a:rPr>
              <a:t>page 8</a:t>
            </a:r>
            <a:r>
              <a:rPr sz="1400" dirty="0">
                <a:solidFill>
                  <a:srgbClr val="555555"/>
                </a:solidFill>
                <a:latin typeface="Arial" pitchFamily="34" charset="0"/>
              </a:rPr>
              <a:t>.</a:t>
            </a:r>
          </a:p>
          <a:p>
            <a:pPr algn="r">
              <a:defRPr/>
            </a:pPr>
            <a:r>
              <a:rPr sz="1400" b="1" dirty="0">
                <a:solidFill>
                  <a:srgbClr val="555555"/>
                </a:solidFill>
                <a:latin typeface="Arial" pitchFamily="34" charset="0"/>
              </a:rPr>
              <a:t>Source(s): </a:t>
            </a:r>
            <a:r>
              <a:rPr sz="1400" dirty="0" err="1">
                <a:solidFill>
                  <a:srgbClr val="555555"/>
                </a:solidFill>
                <a:latin typeface="Arial" pitchFamily="34" charset="0"/>
              </a:rPr>
              <a:t>PlasticsEurope</a:t>
            </a:r>
            <a:r>
              <a:rPr sz="1400" dirty="0">
                <a:solidFill>
                  <a:srgbClr val="555555"/>
                </a:solidFill>
                <a:latin typeface="Arial" pitchFamily="34" charset="0"/>
              </a:rPr>
              <a:t> (PEMRG); </a:t>
            </a:r>
            <a:r>
              <a:rPr sz="1400" dirty="0" err="1">
                <a:solidFill>
                  <a:srgbClr val="555555"/>
                </a:solidFill>
                <a:latin typeface="Arial" pitchFamily="34" charset="0"/>
              </a:rPr>
              <a:t>Consultic</a:t>
            </a:r>
            <a:r>
              <a:rPr sz="1400" dirty="0">
                <a:solidFill>
                  <a:srgbClr val="555555"/>
                </a:solidFill>
                <a:latin typeface="Arial" pitchFamily="34" charset="0"/>
              </a:rPr>
              <a:t>; </a:t>
            </a:r>
            <a:r>
              <a:rPr sz="1400" dirty="0">
                <a:solidFill>
                  <a:srgbClr val="555555"/>
                </a:solidFill>
                <a:latin typeface="Arial" pitchFamily="34" charset="0"/>
                <a:hlinkClick r:id="rId5"/>
              </a:rPr>
              <a:t>ID 282732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 txBox="1"/>
          <p:nvPr/>
        </p:nvSpPr>
        <p:spPr>
          <a:xfrm>
            <a:off x="5317300" y="671805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Future Plastic Production</a:t>
            </a:r>
          </a:p>
        </p:txBody>
      </p:sp>
      <p:pic>
        <p:nvPicPr>
          <p:cNvPr id="1026" name="Picture 2" descr="Graph of global plastics production between countries with estimates of future trends to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25" y="475861"/>
            <a:ext cx="3159572" cy="59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"/>
          <p:cNvSpPr txBox="1"/>
          <p:nvPr/>
        </p:nvSpPr>
        <p:spPr>
          <a:xfrm>
            <a:off x="5473592" y="3331031"/>
            <a:ext cx="502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Projected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5X increase over the next 20 years!</a:t>
            </a:r>
          </a:p>
        </p:txBody>
      </p:sp>
    </p:spTree>
    <p:extLst>
      <p:ext uri="{BB962C8B-B14F-4D97-AF65-F5344CB8AC3E}">
        <p14:creationId xmlns:p14="http://schemas.microsoft.com/office/powerpoint/2010/main" val="1018601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cap="none">
                <a:latin typeface="Optima" charset="0"/>
                <a:ea typeface="MS PGothic" charset="-128"/>
              </a:rPr>
              <a:t>PLASTIC Challenges </a:t>
            </a:r>
          </a:p>
        </p:txBody>
      </p:sp>
      <p:sp>
        <p:nvSpPr>
          <p:cNvPr id="52226" name="Content"/>
          <p:cNvSpPr>
            <a:spLocks noGrp="1"/>
          </p:cNvSpPr>
          <p:nvPr>
            <p:ph idx="1"/>
          </p:nvPr>
        </p:nvSpPr>
        <p:spPr>
          <a:xfrm>
            <a:off x="1663960" y="1425771"/>
            <a:ext cx="9004041" cy="404196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The world consumes 335 million tons of plastic materials (2015)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The US generated 110M tons of plastic in 2015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Mostly PE, PP, PET and PVC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15% (5M tons) were burned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76% (26M tons) were landfilled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Only 9% (3M tons) of the plastic produced in US is recycled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Only 14% is recycled globally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Why?</a:t>
            </a:r>
          </a:p>
        </p:txBody>
      </p:sp>
      <p:sp>
        <p:nvSpPr>
          <p:cNvPr id="52227" name="URL"/>
          <p:cNvSpPr>
            <a:spLocks noChangeArrowheads="1"/>
          </p:cNvSpPr>
          <p:nvPr/>
        </p:nvSpPr>
        <p:spPr bwMode="auto">
          <a:xfrm>
            <a:off x="8249730" y="6303170"/>
            <a:ext cx="375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http://www.i-sis.org.uk/RFTPW.php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does one recycle a plastic?</a:t>
            </a:r>
          </a:p>
        </p:txBody>
      </p:sp>
      <p:sp>
        <p:nvSpPr>
          <p:cNvPr id="54274" name="Content"/>
          <p:cNvSpPr>
            <a:spLocks noGrp="1"/>
          </p:cNvSpPr>
          <p:nvPr>
            <p:ph idx="1"/>
          </p:nvPr>
        </p:nvSpPr>
        <p:spPr>
          <a:xfrm>
            <a:off x="2143125" y="1849438"/>
            <a:ext cx="8229600" cy="4525962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Sort manually or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Shredding and sieving and sort by density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Eliminate impurities like paper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Melt and extrude into pellets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Manufacture new material, So why don’t we recycle more than 9%?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cap="none">
                <a:latin typeface="Optima" charset="0"/>
                <a:ea typeface="MS PGothic" charset="-128"/>
              </a:rPr>
              <a:t>Properties of Plastics</a:t>
            </a:r>
          </a:p>
        </p:txBody>
      </p:sp>
      <p:sp>
        <p:nvSpPr>
          <p:cNvPr id="16386" name="Content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Polymers (plastics) differ in general from metals and ceramics by being: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Lower in hardness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Lower in strength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Poorer in temperature stability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Less reactive (than most metals)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Greater in %elongation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Greater in terms of being customized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Greater in terms of ease of processing</a:t>
            </a:r>
          </a:p>
          <a:p>
            <a:pPr lvl="1"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Lower in density (generally a positive trait)</a:t>
            </a:r>
          </a:p>
          <a:p>
            <a:pPr lvl="1"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pic>
        <p:nvPicPr>
          <p:cNvPr id="16387" name="Image: Plastic" descr="Blue circle reading &quot;plastic,&quot; which is surrounded by a triangle made up of three green arrows, folded and pointing to each other in a loo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674814"/>
            <a:ext cx="2857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URL"/>
          <p:cNvSpPr>
            <a:spLocks noChangeArrowheads="1"/>
          </p:cNvSpPr>
          <p:nvPr/>
        </p:nvSpPr>
        <p:spPr bwMode="auto">
          <a:xfrm>
            <a:off x="7141699" y="6200777"/>
            <a:ext cx="5050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4"/>
              </a:rPr>
              <a:t>http://www.enoen.se/image/cache/data/Skyltdockor/Fella/Helkropp/Economy/85325-347x346-PlasticRecycling-500x500.jpg</a:t>
            </a:r>
            <a:r>
              <a:rPr lang="en-US" altLang="en-US" sz="1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</a:t>
            </a:r>
          </a:p>
        </p:txBody>
      </p:sp>
      <p:sp>
        <p:nvSpPr>
          <p:cNvPr id="55298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Cost of transporting sorting, cleaning and processing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Demand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30% of recycled plastic still goes to landfills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China quit taking it in 2018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Cross contamination yields poor polymers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Block co-polymers are being used that stitch together different polymers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Polystyrene (compactors are expensive)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PVC and plasticizers</a:t>
            </a:r>
          </a:p>
          <a:p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PVC</a:t>
            </a:r>
          </a:p>
        </p:txBody>
      </p:sp>
      <p:sp>
        <p:nvSpPr>
          <p:cNvPr id="56322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PVC is one of the biggest challenges in recycling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Can’t recycle because it typically contains lots of plasticizers (new car smell)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Plasticizers are chemicals that make the plastic softer but the also make it very difficult to recycle because they are hazardous chemicals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Properties vary so too much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 chlorine byproducts make it very toxic to burn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981200" y="-120650"/>
            <a:ext cx="8229600" cy="592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Solutions?</a:t>
            </a:r>
          </a:p>
        </p:txBody>
      </p:sp>
      <p:sp>
        <p:nvSpPr>
          <p:cNvPr id="57346" name="Content"/>
          <p:cNvSpPr>
            <a:spLocks noGrp="1"/>
          </p:cNvSpPr>
          <p:nvPr>
            <p:ph idx="1"/>
          </p:nvPr>
        </p:nvSpPr>
        <p:spPr>
          <a:xfrm>
            <a:off x="1524001" y="378182"/>
            <a:ext cx="8950325" cy="4525962"/>
          </a:xfrm>
        </p:spPr>
        <p:txBody>
          <a:bodyPr/>
          <a:lstStyle/>
          <a:p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Increase demand for recycled plastic products:  Marketing</a:t>
            </a:r>
          </a:p>
          <a:p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Build more Recycling Infrastructure</a:t>
            </a:r>
          </a:p>
          <a:p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Finding new applications </a:t>
            </a:r>
          </a:p>
          <a:p>
            <a:pPr lvl="1"/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E.g. </a:t>
            </a:r>
            <a:r>
              <a:rPr lang="en-US" altLang="en-US" sz="2200" dirty="0">
                <a:latin typeface="Optima" charset="0"/>
                <a:ea typeface="MS PGothic" charset="-128"/>
                <a:cs typeface="Optima" charset="0"/>
                <a:hlinkClick r:id="rId3"/>
              </a:rPr>
              <a:t>roadbeds</a:t>
            </a:r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, </a:t>
            </a:r>
            <a:r>
              <a:rPr lang="en-US" altLang="en-US" sz="2200" dirty="0">
                <a:latin typeface="Optima" charset="0"/>
                <a:ea typeface="MS PGothic" charset="-128"/>
                <a:cs typeface="Optima" charset="0"/>
                <a:hlinkClick r:id="rId4"/>
              </a:rPr>
              <a:t>straws into fabric</a:t>
            </a:r>
            <a:endParaRPr lang="en-US" altLang="en-US" sz="2200" dirty="0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Use more Biodegradable polymers (water footprint)</a:t>
            </a:r>
          </a:p>
          <a:p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Decrease dependence?</a:t>
            </a:r>
          </a:p>
          <a:p>
            <a:pPr lvl="1"/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Examine you own plastic footprint, do you really need that lid?</a:t>
            </a:r>
          </a:p>
          <a:p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Example:  Ocean Pollution:  10% of the plastics we use wind up there</a:t>
            </a:r>
          </a:p>
          <a:p>
            <a:pPr lvl="1"/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Most come from 10 rivers</a:t>
            </a:r>
          </a:p>
          <a:p>
            <a:pPr lvl="2"/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 8 in Asia and 2 in South America/Africa</a:t>
            </a:r>
          </a:p>
          <a:p>
            <a:pPr lvl="1"/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 What to do?</a:t>
            </a:r>
          </a:p>
          <a:p>
            <a:pPr lvl="2"/>
            <a:r>
              <a:rPr lang="en-US" altLang="en-US" sz="2200" dirty="0">
                <a:latin typeface="Optima" charset="0"/>
                <a:ea typeface="MS PGothic" charset="-128"/>
                <a:cs typeface="Optima" charset="0"/>
                <a:hlinkClick r:id="rId5"/>
              </a:rPr>
              <a:t>Recover plastics in oceans </a:t>
            </a:r>
            <a:endParaRPr lang="en-US" altLang="en-US" sz="2200" dirty="0">
              <a:latin typeface="Optima" charset="0"/>
              <a:ea typeface="MS PGothic" charset="-128"/>
              <a:cs typeface="Optima" charset="0"/>
            </a:endParaRPr>
          </a:p>
          <a:p>
            <a:pPr lvl="2"/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Stop plastics from entering oceans</a:t>
            </a:r>
          </a:p>
          <a:p>
            <a:pPr lvl="3"/>
            <a:r>
              <a:rPr lang="en-US" altLang="en-US" sz="2200" dirty="0">
                <a:latin typeface="Optima" charset="0"/>
                <a:ea typeface="MS PGothic" charset="-128"/>
                <a:cs typeface="Optima" charset="0"/>
                <a:hlinkClick r:id="rId6"/>
              </a:rPr>
              <a:t>Blockchain in Haiti</a:t>
            </a:r>
            <a:endParaRPr lang="en-US" altLang="en-US" sz="2200" dirty="0">
              <a:latin typeface="Optima" charset="0"/>
              <a:ea typeface="MS PGothic" charset="-128"/>
              <a:cs typeface="Optima" charset="0"/>
            </a:endParaRPr>
          </a:p>
          <a:p>
            <a:pPr lvl="2"/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You can find examples in the news almost daily (</a:t>
            </a:r>
            <a:r>
              <a:rPr lang="en-US" altLang="en-US" sz="2200" dirty="0">
                <a:latin typeface="Optima" charset="0"/>
                <a:ea typeface="MS PGothic" charset="-128"/>
                <a:cs typeface="Optima" charset="0"/>
                <a:hlinkClick r:id="rId7"/>
              </a:rPr>
              <a:t>Interceptor</a:t>
            </a:r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)</a:t>
            </a:r>
          </a:p>
          <a:p>
            <a:r>
              <a:rPr lang="en-US" altLang="en-US" sz="2200" dirty="0">
                <a:latin typeface="Optima" charset="0"/>
                <a:ea typeface="MS PGothic" charset="-128"/>
                <a:cs typeface="Optima" charset="0"/>
              </a:rPr>
              <a:t>Its going to take creative people and lots of approaches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"/>
          <p:cNvSpPr>
            <a:spLocks noGrp="1"/>
          </p:cNvSpPr>
          <p:nvPr>
            <p:ph type="title"/>
          </p:nvPr>
        </p:nvSpPr>
        <p:spPr bwMode="auto">
          <a:xfrm>
            <a:off x="609600" y="412750"/>
            <a:ext cx="109728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cap="none" dirty="0">
                <a:latin typeface="Optima ExtraBlack" charset="0"/>
                <a:ea typeface="MS PGothic" charset="-128"/>
              </a:rPr>
              <a:t>What is a Plastic?</a:t>
            </a:r>
            <a:br>
              <a:rPr lang="en-US" altLang="en-US" cap="none" dirty="0">
                <a:latin typeface="Optima ExtraBlack" charset="0"/>
                <a:ea typeface="MS PGothic" charset="-128"/>
              </a:rPr>
            </a:br>
            <a:endParaRPr lang="en-US" altLang="en-US" cap="none" dirty="0">
              <a:latin typeface="Optima ExtraBlack" charset="0"/>
              <a:ea typeface="MS PGothic" charset="-128"/>
            </a:endParaRPr>
          </a:p>
        </p:txBody>
      </p:sp>
      <p:sp>
        <p:nvSpPr>
          <p:cNvPr id="18434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A long chain molecule made of repeat units called </a:t>
            </a:r>
            <a:r>
              <a:rPr lang="ja-JP" altLang="en-US" dirty="0">
                <a:latin typeface="Optima" charset="0"/>
                <a:ea typeface="MS PGothic" charset="-128"/>
                <a:cs typeface="Optima" charset="0"/>
              </a:rPr>
              <a:t>“</a:t>
            </a:r>
            <a:r>
              <a:rPr lang="en-US" altLang="ja-JP" dirty="0" err="1">
                <a:latin typeface="Optima" charset="0"/>
                <a:ea typeface="MS PGothic" charset="-128"/>
                <a:cs typeface="Optima" charset="0"/>
              </a:rPr>
              <a:t>mers</a:t>
            </a:r>
            <a:r>
              <a:rPr lang="ja-JP" altLang="en-US" dirty="0">
                <a:latin typeface="Optima" charset="0"/>
                <a:ea typeface="MS PGothic" charset="-128"/>
                <a:cs typeface="Optima" charset="0"/>
              </a:rPr>
              <a:t>”</a:t>
            </a:r>
            <a:endParaRPr lang="en-US" altLang="ja-JP" dirty="0">
              <a:latin typeface="Optima" charset="0"/>
              <a:ea typeface="MS PGothic" charset="-128"/>
              <a:cs typeface="Optima" charset="0"/>
            </a:endParaRPr>
          </a:p>
          <a:p>
            <a:pPr>
              <a:buFont typeface="Arial" charset="0"/>
              <a:buNone/>
            </a:pPr>
            <a:r>
              <a:rPr lang="en-US" altLang="ja-JP" dirty="0">
                <a:latin typeface="Optima" charset="0"/>
                <a:ea typeface="MS PGothic" charset="-128"/>
                <a:cs typeface="Optima" charset="0"/>
              </a:rPr>
              <a:t>1833 Berzelius coined the name polymer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The first purely engineered material starting from simple chemicals like ethylene and propylene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Traditionally a </a:t>
            </a:r>
            <a:r>
              <a:rPr lang="ja-JP" altLang="en-US" dirty="0">
                <a:latin typeface="Optima" charset="0"/>
                <a:ea typeface="MS PGothic" charset="-128"/>
                <a:cs typeface="Optima" charset="0"/>
              </a:rPr>
              <a:t>“</a:t>
            </a:r>
            <a:r>
              <a:rPr lang="en-US" altLang="ja-JP" dirty="0">
                <a:latin typeface="Optima" charset="0"/>
                <a:ea typeface="MS PGothic" charset="-128"/>
                <a:cs typeface="Optima" charset="0"/>
              </a:rPr>
              <a:t>polymer</a:t>
            </a:r>
            <a:r>
              <a:rPr lang="ja-JP" altLang="en-US" dirty="0">
                <a:latin typeface="Optima" charset="0"/>
                <a:ea typeface="MS PGothic" charset="-128"/>
                <a:cs typeface="Optima" charset="0"/>
              </a:rPr>
              <a:t>”</a:t>
            </a:r>
            <a:r>
              <a:rPr lang="en-US" altLang="ja-JP" dirty="0">
                <a:latin typeface="Optima" charset="0"/>
                <a:ea typeface="MS PGothic" charset="-128"/>
                <a:cs typeface="Optima" charset="0"/>
              </a:rPr>
              <a:t> is the pure primary material and a </a:t>
            </a:r>
            <a:r>
              <a:rPr lang="ja-JP" altLang="en-US" dirty="0">
                <a:latin typeface="Optima" charset="0"/>
                <a:ea typeface="MS PGothic" charset="-128"/>
                <a:cs typeface="Optima" charset="0"/>
              </a:rPr>
              <a:t>“</a:t>
            </a:r>
            <a:r>
              <a:rPr lang="en-US" altLang="ja-JP" dirty="0">
                <a:latin typeface="Optima" charset="0"/>
                <a:ea typeface="MS PGothic" charset="-128"/>
                <a:cs typeface="Optima" charset="0"/>
              </a:rPr>
              <a:t>plastic</a:t>
            </a:r>
            <a:r>
              <a:rPr lang="ja-JP" altLang="en-US" dirty="0">
                <a:latin typeface="Optima" charset="0"/>
                <a:ea typeface="MS PGothic" charset="-128"/>
                <a:cs typeface="Optima" charset="0"/>
              </a:rPr>
              <a:t>”</a:t>
            </a:r>
            <a:r>
              <a:rPr lang="en-US" altLang="ja-JP" dirty="0">
                <a:latin typeface="Optima" charset="0"/>
                <a:ea typeface="MS PGothic" charset="-128"/>
                <a:cs typeface="Optima" charset="0"/>
              </a:rPr>
              <a:t> is a polymer plus additives to improve its properties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What are typical Polymers?</a:t>
            </a:r>
          </a:p>
        </p:txBody>
      </p:sp>
      <p:sp>
        <p:nvSpPr>
          <p:cNvPr id="19458" name="Content"/>
          <p:cNvSpPr>
            <a:spLocks noGrp="1"/>
          </p:cNvSpPr>
          <p:nvPr>
            <p:ph idx="1"/>
          </p:nvPr>
        </p:nvSpPr>
        <p:spPr>
          <a:xfrm>
            <a:off x="1981200" y="1347788"/>
            <a:ext cx="8686800" cy="4525962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C-C Ethane    		C=C Ethylene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C-C-C Propane		C=C-C Propylene</a:t>
            </a:r>
          </a:p>
          <a:p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-C-C- polymerize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What are the side groups?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H Polyethylene (PE) 				HDPE milk containers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Cl Poly vinyl chloride (PVC) 	Piping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CH3 Polypropylene (PP) 		</a:t>
            </a:r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Polypro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clothing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Benzene Polystyrene (PS) 		Styrofoam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Fluorine (PTFE) 					Teflon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Side group affect crystallization and thus properties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Natural POLYMERS</a:t>
            </a:r>
          </a:p>
        </p:txBody>
      </p:sp>
      <p:sp>
        <p:nvSpPr>
          <p:cNvPr id="21506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Bitumen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Silk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Rubber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Coagulate tree sap of </a:t>
            </a:r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hheve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Tree from Haiti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Observed by Columbus, Wore on feet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Early 1700</a:t>
            </a:r>
            <a:r>
              <a:rPr lang="ja-JP" altLang="en-US" dirty="0">
                <a:latin typeface="Optima" charset="0"/>
                <a:ea typeface="MS PGothic" charset="-128"/>
                <a:cs typeface="Optima" charset="0"/>
              </a:rPr>
              <a:t>’</a:t>
            </a:r>
            <a:r>
              <a:rPr lang="en-US" altLang="ja-JP" dirty="0">
                <a:latin typeface="Optima" charset="0"/>
                <a:ea typeface="MS PGothic" charset="-128"/>
                <a:cs typeface="Optima" charset="0"/>
              </a:rPr>
              <a:t>s brought back to France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1820 (1</a:t>
            </a:r>
            <a:r>
              <a:rPr lang="en-US" altLang="en-US" baseline="30000" dirty="0">
                <a:latin typeface="Optima" charset="0"/>
                <a:ea typeface="MS PGothic" charset="-128"/>
                <a:cs typeface="Optima" charset="0"/>
              </a:rPr>
              <a:t>st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) Macintosh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Mix rubber and </a:t>
            </a:r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naptha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(gasoline)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Raincoats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Sticky or brittle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How do you solve this problem?</a:t>
            </a: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"/>
          <p:cNvSpPr>
            <a:spLocks noGrp="1"/>
          </p:cNvSpPr>
          <p:nvPr>
            <p:ph type="title"/>
          </p:nvPr>
        </p:nvSpPr>
        <p:spPr bwMode="auto">
          <a:xfrm>
            <a:off x="609600" y="409011"/>
            <a:ext cx="10972800" cy="57362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200" b="1" cap="none" dirty="0">
                <a:latin typeface="Optima" charset="0"/>
                <a:ea typeface="MS PGothic" charset="-128"/>
              </a:rPr>
              <a:t>Rubber</a:t>
            </a:r>
          </a:p>
        </p:txBody>
      </p:sp>
      <p:sp>
        <p:nvSpPr>
          <p:cNvPr id="22530" name="Content 1"/>
          <p:cNvSpPr>
            <a:spLocks noGrp="1"/>
          </p:cNvSpPr>
          <p:nvPr>
            <p:ph idx="1"/>
          </p:nvPr>
        </p:nvSpPr>
        <p:spPr>
          <a:xfrm>
            <a:off x="3475076" y="1071436"/>
            <a:ext cx="4678681" cy="326793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>
                <a:latin typeface="Optima" charset="0"/>
                <a:ea typeface="MS PGothic" charset="-128"/>
                <a:cs typeface="Optima" charset="0"/>
              </a:rPr>
              <a:t>Charles Goodyear 1830’S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Better inventor than entrepreneur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In and out of debt most of his life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Felt a calling (spiritual) to improving the qualities of rubber</a:t>
            </a:r>
          </a:p>
          <a:p>
            <a:pPr eaLnBrk="1" hangingPunct="1"/>
            <a:r>
              <a:rPr lang="en-US" altLang="en-US" sz="2400" dirty="0">
                <a:latin typeface="Optima" charset="0"/>
                <a:ea typeface="MS PGothic" charset="-128"/>
                <a:cs typeface="Optima" charset="0"/>
              </a:rPr>
              <a:t>Invented vulcanization of rubber</a:t>
            </a:r>
          </a:p>
          <a:p>
            <a:pPr eaLnBrk="1" hangingPunct="1"/>
            <a:endParaRPr lang="en-US" altLang="en-US" sz="24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0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sz="2800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eaLnBrk="1" hangingPunct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sp>
        <p:nvSpPr>
          <p:cNvPr id="22533" name="Content 2"/>
          <p:cNvSpPr txBox="1">
            <a:spLocks/>
          </p:cNvSpPr>
          <p:nvPr/>
        </p:nvSpPr>
        <p:spPr bwMode="auto">
          <a:xfrm>
            <a:off x="3475076" y="4152596"/>
            <a:ext cx="8001626" cy="17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/>
            <a:r>
              <a:rPr lang="en-US" altLang="en-US" sz="2400" dirty="0"/>
              <a:t>Process involves sulfur and heat</a:t>
            </a:r>
          </a:p>
          <a:p>
            <a:pPr eaLnBrk="1" hangingPunct="1"/>
            <a:r>
              <a:rPr lang="en-US" altLang="en-US" sz="2400" dirty="0"/>
              <a:t>Produces material that is consistently tough, elastic, and stable with temperature.</a:t>
            </a:r>
          </a:p>
          <a:p>
            <a:pPr eaLnBrk="1" hangingPunct="1"/>
            <a:r>
              <a:rPr lang="en-US" altLang="en-US" sz="2400" dirty="0"/>
              <a:t>Shared samples with Macintosh (oops)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22532" name="Image: Charles Goodyear Biography" descr="Painted image of Charles Goodyear, standing in front of a stove and working with rubber. Text reads: Charles Goodyear, Safety Pioneer, who discovered vulcanized rubber 100 years ago, 1839-1939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5" y="1483680"/>
            <a:ext cx="3274109" cy="389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URL: Charcles Goodyear Biography"/>
          <p:cNvSpPr>
            <a:spLocks noChangeArrowheads="1"/>
          </p:cNvSpPr>
          <p:nvPr/>
        </p:nvSpPr>
        <p:spPr bwMode="auto">
          <a:xfrm>
            <a:off x="115080" y="6214556"/>
            <a:ext cx="38862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4"/>
              </a:rPr>
              <a:t>https://www.utires.com/articles/wp-content/uploads/2017/05/charles-goodyear.jpg</a:t>
            </a:r>
            <a:endParaRPr lang="en-US" altLang="en-US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charset="0"/>
            </a:endParaRPr>
          </a:p>
        </p:txBody>
      </p:sp>
      <p:pic>
        <p:nvPicPr>
          <p:cNvPr id="22531" name="Image: Goodyear Blimp" descr="Photo of a silver blimp; &quot;Goodyear&quot; is written in yellow across its body, on a blue stripe. The blimp is hovering over a football stadium in front of full parking lots.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8160450" y="1483681"/>
            <a:ext cx="3863767" cy="266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URL: Goodyear Blimp"/>
          <p:cNvSpPr>
            <a:spLocks noChangeArrowheads="1"/>
          </p:cNvSpPr>
          <p:nvPr/>
        </p:nvSpPr>
        <p:spPr bwMode="auto">
          <a:xfrm>
            <a:off x="7674064" y="6214556"/>
            <a:ext cx="4517936" cy="51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MS PGothic" charset="-128"/>
                <a:cs typeface="Optima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6"/>
              </a:rPr>
              <a:t>https://frontofficesports.com/wp-content/uploads/2020/01/WF2_LA_01-1536x1061.jpg</a:t>
            </a:r>
            <a:endParaRPr lang="en-US" altLang="en-US" sz="1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RUBBER AND CROSS-LINKING</a:t>
            </a:r>
          </a:p>
        </p:txBody>
      </p:sp>
      <p:sp>
        <p:nvSpPr>
          <p:cNvPr id="24578" name="Content"/>
          <p:cNvSpPr>
            <a:spLocks noGrp="1"/>
          </p:cNvSpPr>
          <p:nvPr>
            <p:ph idx="1"/>
          </p:nvPr>
        </p:nvSpPr>
        <p:spPr>
          <a:xfrm>
            <a:off x="1981200" y="1323976"/>
            <a:ext cx="8229600" cy="4525963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Rubber has a double bond in the backbone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-C=C-C-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This is critical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Used Sulfur to cross-link chains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Huge improvement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Rubber became a critical material in transportation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Supply issues in WW I Germany develops synthetic rubber called Buna S.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Hitler ramps up manufacturing for WW II, US loses rubber production to Japan so we synthesize our own as well,  9000 tons 1941, over 1M tons 1945</a:t>
            </a:r>
          </a:p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Today 2/3 of rubber is synthetic</a:t>
            </a:r>
          </a:p>
          <a:p>
            <a:pPr lvl="1">
              <a:buFont typeface="Arial" charset="0"/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>
              <a:buFont typeface="Arial" charset="0"/>
              <a:buNone/>
            </a:pP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"/>
          <p:cNvSpPr>
            <a:spLocks noGrp="1"/>
          </p:cNvSpPr>
          <p:nvPr>
            <p:ph type="title"/>
          </p:nvPr>
        </p:nvSpPr>
        <p:spPr bwMode="auto">
          <a:xfrm>
            <a:off x="1901890" y="-19594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cap="none">
                <a:latin typeface="Optima ExtraBlack" charset="0"/>
                <a:ea typeface="MS PGothic" charset="-128"/>
              </a:rPr>
              <a:t>CELLULOSE NITRATE</a:t>
            </a:r>
          </a:p>
        </p:txBody>
      </p:sp>
      <p:sp>
        <p:nvSpPr>
          <p:cNvPr id="25602" name="Content 1" descr="Two arrows show where synthesis replaces OH in cellulose with NO3 from nitric acid."/>
          <p:cNvSpPr>
            <a:spLocks noGrp="1"/>
          </p:cNvSpPr>
          <p:nvPr>
            <p:ph idx="1"/>
          </p:nvPr>
        </p:nvSpPr>
        <p:spPr>
          <a:xfrm>
            <a:off x="413658" y="625717"/>
            <a:ext cx="8229600" cy="6534737"/>
          </a:xfrm>
        </p:spPr>
        <p:txBody>
          <a:bodyPr/>
          <a:lstStyle/>
          <a:p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1868 Phelan and </a:t>
            </a:r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Collender</a:t>
            </a:r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Billiard ball challenge $10K prize to replace Ivory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1846 </a:t>
            </a:r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Schonbein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</a:t>
            </a:r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Univ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of Basil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Dissolve paper in nitric and sulfuric acid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Made cellulose nitrate</a:t>
            </a:r>
          </a:p>
          <a:p>
            <a:pPr lvl="1"/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Parkes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in GB softened with camphor 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Hyatt made billiard balls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Problem in synthesis replace OH in cellulose with NO</a:t>
            </a:r>
            <a:r>
              <a:rPr lang="en-US" altLang="en-US" baseline="-25000" dirty="0">
                <a:latin typeface="Optima" charset="0"/>
                <a:ea typeface="MS PGothic" charset="-128"/>
                <a:cs typeface="Optima" charset="0"/>
              </a:rPr>
              <a:t>3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from nitric acid</a:t>
            </a:r>
          </a:p>
          <a:p>
            <a:pPr marL="914400" lvl="2" indent="0">
              <a:buNone/>
            </a:pP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 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Explosive (e.g. Ping Pong Balls, TNT)</a:t>
            </a:r>
          </a:p>
          <a:p>
            <a:pPr lvl="1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1890 </a:t>
            </a:r>
            <a:r>
              <a:rPr lang="en-US" altLang="en-US" dirty="0" err="1">
                <a:latin typeface="Optima" charset="0"/>
                <a:ea typeface="MS PGothic" charset="-128"/>
                <a:cs typeface="Optima" charset="0"/>
              </a:rPr>
              <a:t>Chadonnet</a:t>
            </a:r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 replaces nitrate with xanthate</a:t>
            </a:r>
          </a:p>
          <a:p>
            <a:pPr lvl="2"/>
            <a:r>
              <a:rPr lang="en-US" altLang="en-US" dirty="0">
                <a:latin typeface="Optima" charset="0"/>
                <a:ea typeface="MS PGothic" charset="-128"/>
                <a:cs typeface="Optima" charset="0"/>
              </a:rPr>
              <a:t>Invents first synthetic fiber Rayon</a:t>
            </a:r>
          </a:p>
          <a:p>
            <a:pPr lvl="2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  <a:p>
            <a:pPr lvl="1"/>
            <a:endParaRPr lang="en-US" altLang="en-US" dirty="0">
              <a:latin typeface="Optima" charset="0"/>
              <a:ea typeface="MS PGothic" charset="-128"/>
              <a:cs typeface="Optima" charset="0"/>
            </a:endParaRPr>
          </a:p>
        </p:txBody>
      </p:sp>
      <p:grpSp>
        <p:nvGrpSpPr>
          <p:cNvPr id="2" name="Image" descr="Chemical formula for cellulose nitrate.">
            <a:extLst>
              <a:ext uri="{FF2B5EF4-FFF2-40B4-BE49-F238E27FC236}">
                <a16:creationId xmlns:a16="http://schemas.microsoft.com/office/drawing/2014/main" id="{03BC0514-ED46-47E5-A0BC-88E2BB62D142}"/>
              </a:ext>
            </a:extLst>
          </p:cNvPr>
          <p:cNvGrpSpPr/>
          <p:nvPr/>
        </p:nvGrpSpPr>
        <p:grpSpPr>
          <a:xfrm>
            <a:off x="8446926" y="3893085"/>
            <a:ext cx="3369128" cy="2612066"/>
            <a:chOff x="8223380" y="4363568"/>
            <a:chExt cx="2286000" cy="1610779"/>
          </a:xfrm>
        </p:grpSpPr>
        <p:pic>
          <p:nvPicPr>
            <p:cNvPr id="1026" name="Picture: Synthesis" descr="itrocellulose-2D-skeleta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380" y="4517022"/>
              <a:ext cx="2286000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9063136" y="4517021"/>
              <a:ext cx="303245" cy="3069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9965872" y="4363568"/>
              <a:ext cx="303245" cy="3069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E2EBE96ABE4E88241E5990F9ED56" ma:contentTypeVersion="12" ma:contentTypeDescription="Create a new document." ma:contentTypeScope="" ma:versionID="2c71e713e03f80c0c1382d138331485b">
  <xsd:schema xmlns:xsd="http://www.w3.org/2001/XMLSchema" xmlns:xs="http://www.w3.org/2001/XMLSchema" xmlns:p="http://schemas.microsoft.com/office/2006/metadata/properties" xmlns:ns2="28bdc614-2b31-40c5-bc67-72d3777859f3" xmlns:ns3="ae8eb5ba-d501-45b7-b9b6-0db9e635b265" targetNamespace="http://schemas.microsoft.com/office/2006/metadata/properties" ma:root="true" ma:fieldsID="70d963f53ca54fe7fd0a8fc4f86231ed" ns2:_="" ns3:_="">
    <xsd:import namespace="28bdc614-2b31-40c5-bc67-72d3777859f3"/>
    <xsd:import namespace="ae8eb5ba-d501-45b7-b9b6-0db9e635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dc614-2b31-40c5-bc67-72d377785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eb5ba-d501-45b7-b9b6-0db9e635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6D89A1-F1C8-47D4-8D3F-4FDFADB07467}"/>
</file>

<file path=customXml/itemProps2.xml><?xml version="1.0" encoding="utf-8"?>
<ds:datastoreItem xmlns:ds="http://schemas.openxmlformats.org/officeDocument/2006/customXml" ds:itemID="{D87AC04E-7681-4308-A11A-143ACAC2A39B}"/>
</file>

<file path=customXml/itemProps3.xml><?xml version="1.0" encoding="utf-8"?>
<ds:datastoreItem xmlns:ds="http://schemas.openxmlformats.org/officeDocument/2006/customXml" ds:itemID="{A349F0B2-B26F-463A-A378-A88E9A455DBB}"/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2643</Words>
  <Application>Microsoft Office PowerPoint</Application>
  <PresentationFormat>Widescreen</PresentationFormat>
  <Paragraphs>362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Optima</vt:lpstr>
      <vt:lpstr>Optima ExtraBlack</vt:lpstr>
      <vt:lpstr>Roboto</vt:lpstr>
      <vt:lpstr>Office Theme</vt:lpstr>
      <vt:lpstr>Cellophane</vt:lpstr>
      <vt:lpstr>Plastic </vt:lpstr>
      <vt:lpstr>Properties of Plastics</vt:lpstr>
      <vt:lpstr>What is a Plastic? </vt:lpstr>
      <vt:lpstr>What are typical Polymers?</vt:lpstr>
      <vt:lpstr>Natural POLYMERS</vt:lpstr>
      <vt:lpstr>Rubber</vt:lpstr>
      <vt:lpstr>RUBBER AND CROSS-LINKING</vt:lpstr>
      <vt:lpstr>CELLULOSE NITRATE</vt:lpstr>
      <vt:lpstr>SYNTHETIC POLYMERS</vt:lpstr>
      <vt:lpstr>Polyethylene</vt:lpstr>
      <vt:lpstr>POLYETHYLENE</vt:lpstr>
      <vt:lpstr>Nylon</vt:lpstr>
      <vt:lpstr>Nylon</vt:lpstr>
      <vt:lpstr>Teflon</vt:lpstr>
      <vt:lpstr>PolyPropylene</vt:lpstr>
      <vt:lpstr>POLYPROPYLENE</vt:lpstr>
      <vt:lpstr>TUPPERWARE</vt:lpstr>
      <vt:lpstr>Kevlar</vt:lpstr>
      <vt:lpstr>THERMOSETS VS THERMPLASTICS</vt:lpstr>
      <vt:lpstr>THE AGE OF PLASTICS</vt:lpstr>
      <vt:lpstr>Summary THE AGE OF PLASTICS</vt:lpstr>
      <vt:lpstr>THE AGE OF PLASTICS</vt:lpstr>
      <vt:lpstr>THE AGE OF PLASTICS</vt:lpstr>
      <vt:lpstr>PowerPoint Presentation</vt:lpstr>
      <vt:lpstr>PowerPoint Presentation</vt:lpstr>
      <vt:lpstr>PowerPoint Presentation</vt:lpstr>
      <vt:lpstr>PLASTIC Challenges </vt:lpstr>
      <vt:lpstr>How does one recycle a plastic?</vt:lpstr>
      <vt:lpstr>Problems</vt:lpstr>
      <vt:lpstr>PVC</vt:lpstr>
      <vt:lpstr>Solutions?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Cellophane</dc:title>
  <dc:creator>Microsoft Office User</dc:creator>
  <cp:lastModifiedBy>Rebecca McNulty</cp:lastModifiedBy>
  <cp:revision>39</cp:revision>
  <cp:lastPrinted>2016-11-07T14:02:35Z</cp:lastPrinted>
  <dcterms:created xsi:type="dcterms:W3CDTF">2018-10-26T00:25:49Z</dcterms:created>
  <dcterms:modified xsi:type="dcterms:W3CDTF">2021-07-07T21:04:30Z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0x010100098BE2EBE96ABE4E88241E5990F9ED56</vt:lpwstr>
  </property>
</Properties>
</file>