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19" r:id="rId2"/>
    <p:sldId id="270" r:id="rId3"/>
    <p:sldId id="302" r:id="rId4"/>
    <p:sldId id="329" r:id="rId5"/>
    <p:sldId id="324" r:id="rId6"/>
    <p:sldId id="325" r:id="rId7"/>
    <p:sldId id="326" r:id="rId8"/>
    <p:sldId id="323" r:id="rId9"/>
    <p:sldId id="306" r:id="rId10"/>
    <p:sldId id="330" r:id="rId11"/>
    <p:sldId id="307" r:id="rId12"/>
    <p:sldId id="308" r:id="rId13"/>
    <p:sldId id="309" r:id="rId14"/>
    <p:sldId id="310" r:id="rId15"/>
    <p:sldId id="311" r:id="rId16"/>
    <p:sldId id="334" r:id="rId17"/>
    <p:sldId id="331" r:id="rId18"/>
    <p:sldId id="305" r:id="rId19"/>
    <p:sldId id="322" r:id="rId20"/>
    <p:sldId id="327" r:id="rId21"/>
    <p:sldId id="312" r:id="rId22"/>
    <p:sldId id="314" r:id="rId23"/>
    <p:sldId id="315" r:id="rId24"/>
    <p:sldId id="313" r:id="rId25"/>
    <p:sldId id="316" r:id="rId26"/>
    <p:sldId id="320" r:id="rId27"/>
    <p:sldId id="321" r:id="rId28"/>
    <p:sldId id="332" r:id="rId29"/>
    <p:sldId id="328" r:id="rId30"/>
    <p:sldId id="333" r:id="rId3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/>
    <p:restoredTop sz="94227" autoAdjust="0"/>
  </p:normalViewPr>
  <p:slideViewPr>
    <p:cSldViewPr snapToGrid="0" snapToObjects="1">
      <p:cViewPr>
        <p:scale>
          <a:sx n="42" d="100"/>
          <a:sy n="42" d="100"/>
        </p:scale>
        <p:origin x="30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F8C4C56-D002-D443-B90C-631DA4F176F6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B3C73DC-5208-E144-9F44-9FE1333FE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73BB099-799D-A740-B839-091BAA0826F9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7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E724D5B-88DC-6A49-823E-AC9B98F5A299}" type="slidenum">
              <a:rPr lang="en-US" altLang="en-US">
                <a:latin typeface="Calibri" charset="0"/>
              </a:rPr>
              <a:pPr/>
              <a:t>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5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339C53C-7988-F447-AEC3-6014775D68BE}" type="slidenum">
              <a:rPr lang="en-US" altLang="en-US">
                <a:latin typeface="Calibri" charset="0"/>
              </a:rPr>
              <a:pPr/>
              <a:t>5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3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75ED-16CD-B84A-BF98-FBA9B9177437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83D5-3F72-4C45-B2B7-4D77D2528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6ED3-230E-4C42-8E1D-15F19498C38E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A8F1-C694-6B46-9918-F96875637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35CD-EBB0-3843-8B61-E81BDEFC901F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115C-C684-D841-B491-641956378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3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FC6B-6B6F-6448-B612-CD1528C7A0BE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C844-51BF-6443-81D4-5EC3D6BFE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0814-97C2-4444-8C3F-9467E1D11EE7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6F33-E6F7-B941-8122-8EE61C378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6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85E7-E7FD-464B-8D78-832486A3EC30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B81A-E941-CC47-A804-3C2A1D54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82D7-6F52-4048-8838-6F20EB5A1C73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2653-A798-484C-B880-020575AD2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8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C3FC-FA41-8A4D-B6D9-8E2634D50618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A525-6E29-5F4C-BF77-1B9D936CC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4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0D93-33D5-9642-ABFF-669EFA45452D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9877-FDED-6E42-9C28-01407F8CD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8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C1DB-932A-4C46-9E41-C6957BF727BD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E78-CEE2-6240-A442-0328CD9A8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5583-7C7D-FE46-9078-373DB27CD315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3280-5272-4746-9644-96DE584B5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9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477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E73FFAA-8611-BB4C-AC57-9D34D1A78AB6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42462F5-1C21-4549-94F6-416166644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 cap="small">
          <a:solidFill>
            <a:schemeClr val="tx1"/>
          </a:solidFill>
          <a:latin typeface="Optima ExtraBlack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9wXrNU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f/f9/Cellulose-Ibeta-from-xtal-2002-3D-balls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0/Lignin.png/420px-Ligni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eb.ornl.gov/sci/manufacturing/docs/pubs/Turning%20Renewable%20Resources%20into%20Value-Added%20Polymer;%20Development%20of%20Lignin-Based%20Thermoplastic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4C3X26dxbM" TargetMode="External"/><Relationship Id="rId2" Type="http://schemas.openxmlformats.org/officeDocument/2006/relationships/hyperlink" Target="https://www.youtube.com/watch?v=2Uh3XIadm1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7SdJtYkAzTw" TargetMode="External"/><Relationship Id="rId4" Type="http://schemas.openxmlformats.org/officeDocument/2006/relationships/hyperlink" Target="http://www.youtube.com/watch?v=rZl7KAESsa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2/Hard_drive-en.svg/2000px-Hard_drive-en.svg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ewallstreetwiki.com/_art/ring-v-monopole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dmLvl1n82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blok.net/blog/posts/2017/12/17/historical-cost-of-computer-memory-and-storage-4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wordandsorcery.org/images/papyrus%20plant%202.jpg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8n7qS43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John Cougar </a:t>
            </a:r>
            <a:r>
              <a:rPr lang="en-US" dirty="0" err="1"/>
              <a:t>Mellencamp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Paper in Fire</a:t>
            </a:r>
            <a:endParaRPr lang="en-US" dirty="0"/>
          </a:p>
        </p:txBody>
      </p:sp>
      <p:sp>
        <p:nvSpPr>
          <p:cNvPr id="35842" name="Content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1600" b="1">
                <a:latin typeface="Optima" charset="0"/>
                <a:ea typeface="MS PGothic" charset="-128"/>
                <a:cs typeface="Optima" charset="0"/>
              </a:rPr>
              <a:t>"Paper In Fire"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She had a dream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And boy it was a good one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So she chased after her dream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With much desire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But when she got too close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To her expectations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Well the dream burned up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Like paper in fire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i="1">
                <a:latin typeface="Optima" charset="0"/>
                <a:ea typeface="MS PGothic" charset="-128"/>
                <a:cs typeface="Optima" charset="0"/>
              </a:rPr>
              <a:t>[Chorus:]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Paper in fire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Stinkin' up the ashtrays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Paper in fire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Smokin' up the alleyways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Who's to say the way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A man should spend his days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Do you let them smolder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>
                <a:latin typeface="Optima" charset="0"/>
                <a:ea typeface="MS PGothic" charset="-128"/>
                <a:cs typeface="Optima" charset="0"/>
              </a:rPr>
              <a:t>Like paper in fire</a:t>
            </a: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600">
                <a:latin typeface="Optima" charset="0"/>
                <a:ea typeface="MS PGothic" charset="-128"/>
                <a:cs typeface="Optima" charset="0"/>
              </a:rPr>
            </a:br>
            <a:endParaRPr lang="en-US" altLang="en-US" sz="1600">
              <a:latin typeface="Optima" charset="0"/>
              <a:ea typeface="MS PGothic" charset="-128"/>
              <a:cs typeface="Optima" charset="0"/>
            </a:endParaRPr>
          </a:p>
        </p:txBody>
      </p:sp>
      <p:sp>
        <p:nvSpPr>
          <p:cNvPr id="35843" name="Content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He wanted love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With no involvement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So he chased the wind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That's all his silly life required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And the days of vanity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Went on forever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And he saw his days burn up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Like paper in fire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i="1" dirty="0">
                <a:latin typeface="Optima" charset="0"/>
                <a:ea typeface="MS PGothic" charset="-128"/>
                <a:cs typeface="Optima" charset="0"/>
              </a:rPr>
              <a:t>[Chorus]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There is a good life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Right across the green field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And each generation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Stares at it from afar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But we keep no check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On our appetites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So the green fields turn to brown</a:t>
            </a:r>
            <a:b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600" dirty="0">
                <a:latin typeface="Optima" charset="0"/>
                <a:ea typeface="MS PGothic" charset="-128"/>
                <a:cs typeface="Optima" charset="0"/>
              </a:rPr>
              <a:t>Like paper in fire</a:t>
            </a:r>
          </a:p>
          <a:p>
            <a:endParaRPr lang="en-US" altLang="en-US" sz="1600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making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525962"/>
          </a:xfrm>
        </p:spPr>
        <p:txBody>
          <a:bodyPr/>
          <a:lstStyle/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Cotton is a major source of cellulose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95% of cotton is cellulose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Early paper was made from cotton and flax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Expensive 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1840’s wood started to be used for cellulose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Interesting transition to be discussed more in the next lecture</a:t>
            </a:r>
          </a:p>
          <a:p>
            <a:pPr lvl="1"/>
            <a:r>
              <a:rPr lang="en-US" dirty="0"/>
              <a:t>So what is wood exactly?</a:t>
            </a:r>
          </a:p>
        </p:txBody>
      </p:sp>
    </p:spTree>
    <p:extLst>
      <p:ext uri="{BB962C8B-B14F-4D97-AF65-F5344CB8AC3E}">
        <p14:creationId xmlns:p14="http://schemas.microsoft.com/office/powerpoint/2010/main" val="139265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WOOD</a:t>
            </a:r>
          </a:p>
        </p:txBody>
      </p:sp>
      <p:sp>
        <p:nvSpPr>
          <p:cNvPr id="21506" name="Content"/>
          <p:cNvSpPr>
            <a:spLocks noGrp="1"/>
          </p:cNvSpPr>
          <p:nvPr>
            <p:ph idx="1"/>
          </p:nvPr>
        </p:nvSpPr>
        <p:spPr>
          <a:xfrm>
            <a:off x="1981200" y="1300384"/>
            <a:ext cx="8686800" cy="2157413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Wood is a natural composite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Dry Wood is composed of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42-44% cellulose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20-30% hemicellulose (disorganized random sugars)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23-27% lignin</a:t>
            </a: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sp>
        <p:nvSpPr>
          <p:cNvPr id="21508" name="URL"/>
          <p:cNvSpPr>
            <a:spLocks noChangeArrowheads="1"/>
          </p:cNvSpPr>
          <p:nvPr/>
        </p:nvSpPr>
        <p:spPr bwMode="auto">
          <a:xfrm>
            <a:off x="4516242" y="6488113"/>
            <a:ext cx="7919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2"/>
              </a:rPr>
              <a:t>http://upload.wikimedia.org/wikipedia/commons/f/f9/Cellulose-Ibeta-from-xtal-2002-3D-balls.png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"/>
          <p:cNvSpPr>
            <a:spLocks noGrp="1"/>
          </p:cNvSpPr>
          <p:nvPr>
            <p:ph type="title"/>
          </p:nvPr>
        </p:nvSpPr>
        <p:spPr bwMode="auto">
          <a:xfrm>
            <a:off x="3017520" y="327494"/>
            <a:ext cx="6156960" cy="9398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dirty="0">
                <a:latin typeface="Optima ExtraBlack" charset="0"/>
                <a:ea typeface="MS PGothic" charset="-128"/>
              </a:rPr>
              <a:t>WOOD FOR CELLULOSE</a:t>
            </a:r>
          </a:p>
        </p:txBody>
      </p:sp>
      <p:sp>
        <p:nvSpPr>
          <p:cNvPr id="22530" name="Content"/>
          <p:cNvSpPr>
            <a:spLocks noGrp="1"/>
          </p:cNvSpPr>
          <p:nvPr>
            <p:ph idx="1"/>
          </p:nvPr>
        </p:nvSpPr>
        <p:spPr>
          <a:xfrm>
            <a:off x="0" y="2145543"/>
            <a:ext cx="8229600" cy="3643312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Remember Cellulose is a polymer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Wood is Cellulose bound together by </a:t>
            </a:r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Lignin</a:t>
            </a:r>
          </a:p>
          <a:p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Lignin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is large molecule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Lots of aromatic rings (usually 6 carbons in a ring)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Makes it hydrophobic (hates water)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Chemically binds cellulose together to give wood much of its properties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Bonds to cellulose must be broken to get cellulose</a:t>
            </a: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22531" name="Image" descr="Graphic showing the chemical structures of p-coumaryl alcohol, confireryl alcohol, and sinapyl alcoho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13" y="2475914"/>
            <a:ext cx="5174087" cy="274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URL"/>
          <p:cNvSpPr>
            <a:spLocks noChangeArrowheads="1"/>
          </p:cNvSpPr>
          <p:nvPr/>
        </p:nvSpPr>
        <p:spPr bwMode="auto">
          <a:xfrm>
            <a:off x="5103813" y="6566098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http://upload.wikimedia.org/wikipedia/commons/thumb/c/c0/Lignin.png/420px-Lignin.png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MAKING PAPER</a:t>
            </a:r>
          </a:p>
        </p:txBody>
      </p:sp>
      <p:sp>
        <p:nvSpPr>
          <p:cNvPr id="23554" name="Content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To make paper first you must </a:t>
            </a:r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break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 the </a:t>
            </a:r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cellulose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lignin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 bonds in the wood to yield pulp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This process is called </a:t>
            </a:r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maceration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Create individual strands of cellulose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This can be done by two means</a:t>
            </a:r>
          </a:p>
          <a:p>
            <a:pPr lvl="1"/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Mechanical pulping</a:t>
            </a:r>
          </a:p>
          <a:p>
            <a:pPr lvl="1"/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Chemical pulping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MECHANICAL PULPING</a:t>
            </a:r>
          </a:p>
        </p:txBody>
      </p:sp>
      <p:sp>
        <p:nvSpPr>
          <p:cNvPr id="24578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Wood chips soaked in hot water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Grinding stones or steel discs used to break lignin bonds and free up cellulose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Shorter chains lead to weaker paper</a:t>
            </a:r>
          </a:p>
          <a:p>
            <a:pPr lvl="2"/>
            <a:r>
              <a:rPr lang="en-US" altLang="en-US" b="1">
                <a:latin typeface="Optima" charset="0"/>
                <a:ea typeface="MS PGothic" charset="-128"/>
                <a:cs typeface="Optima" charset="0"/>
              </a:rPr>
              <a:t>Lignin remains behind 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Much higher yield (nearly double)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Lignin can lead to yellowing of paper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Cheaper, less pollution</a:t>
            </a:r>
          </a:p>
          <a:p>
            <a:pPr>
              <a:buFont typeface="Arial" charset="0"/>
              <a:buNone/>
            </a:pPr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cap="none">
                <a:latin typeface="Optima ExtraBlack" charset="0"/>
                <a:ea typeface="ＭＳ Ｐゴシック" charset="0"/>
                <a:cs typeface="ＭＳ Ｐゴシック" charset="0"/>
              </a:rPr>
              <a:t>CHEMICAL PULPING (KRAFT PROCESS)</a:t>
            </a:r>
          </a:p>
        </p:txBody>
      </p:sp>
      <p:sp>
        <p:nvSpPr>
          <p:cNvPr id="25602" name="Content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14070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Use sodium hydroxide and sodium sulfide to break chemical bonds between cellulose and lignin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Reaction produces heat which can be used to power generators</a:t>
            </a:r>
          </a:p>
          <a:p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Dissolve the lignin 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in liquor and wash away from cellulose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Pulp can be bleached to produce white paper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Yield is less because lignin is removed (40-45% of wood weight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Lignin liquor can be burned to also power plant and allow recovery of inorganic chemicals used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Uses lots of water and can pollute (sulfides stink)</a:t>
            </a: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Lignin for plastics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0" y="1126222"/>
            <a:ext cx="10972800" cy="1940535"/>
          </a:xfrm>
        </p:spPr>
        <p:txBody>
          <a:bodyPr/>
          <a:lstStyle/>
          <a:p>
            <a:r>
              <a:rPr lang="en-US" dirty="0"/>
              <a:t>Alternative Application</a:t>
            </a:r>
          </a:p>
          <a:p>
            <a:r>
              <a:rPr lang="en-US" dirty="0" err="1"/>
              <a:t>Kraton</a:t>
            </a:r>
            <a:r>
              <a:rPr lang="en-US" dirty="0"/>
              <a:t> Polymers use Lignin from pine trees as a source for block co-polymers</a:t>
            </a:r>
          </a:p>
          <a:p>
            <a:r>
              <a:rPr lang="en-US" dirty="0"/>
              <a:t>Much smaller water footprint compared to other biopolymers</a:t>
            </a:r>
          </a:p>
          <a:p>
            <a:pPr lvl="1"/>
            <a:r>
              <a:rPr lang="en-US" dirty="0">
                <a:hlinkClick r:id="rId2" invalidUrl="https://web.ornl.gov/sci/manufacturing/docs/pubs/Turning Renewable Resources into Value-Added Polymer; Development of Lignin-Based Thermoplastic.pdf"/>
              </a:rPr>
              <a:t>Interesting article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e" descr="Graphic showing the progression of Lignin Thermoplastic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3" y="3174943"/>
            <a:ext cx="6008894" cy="34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Production Summary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11752" y="2048056"/>
            <a:ext cx="8229600" cy="4525962"/>
          </a:xfrm>
        </p:spPr>
        <p:txBody>
          <a:bodyPr/>
          <a:lstStyle/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First was mechanical pulping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1867 sulfurous acid chemical pulping process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1879 Kraft Process (sulfate) pulping process 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By 1940’s Kraft process dominates because it can accept different wood types and produce stronger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4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PAPER MAKING</a:t>
            </a:r>
          </a:p>
        </p:txBody>
      </p:sp>
      <p:sp>
        <p:nvSpPr>
          <p:cNvPr id="26626" name="Content"/>
          <p:cNvSpPr>
            <a:spLocks noGrp="1"/>
          </p:cNvSpPr>
          <p:nvPr>
            <p:ph idx="1"/>
          </p:nvPr>
        </p:nvSpPr>
        <p:spPr>
          <a:xfrm>
            <a:off x="1981200" y="1347788"/>
            <a:ext cx="8229600" cy="2776538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Pulp/paper making (Kraft Process)</a:t>
            </a:r>
          </a:p>
          <a:p>
            <a:pPr marL="0" indent="0"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marL="0" indent="0"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Paper making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Paper recycling</a:t>
            </a:r>
          </a:p>
        </p:txBody>
      </p:sp>
      <p:sp>
        <p:nvSpPr>
          <p:cNvPr id="2" name="Link 1"/>
          <p:cNvSpPr txBox="1"/>
          <p:nvPr/>
        </p:nvSpPr>
        <p:spPr>
          <a:xfrm>
            <a:off x="3891023" y="23288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Kraft Process</a:t>
            </a:r>
            <a:endParaRPr lang="en-US"/>
          </a:p>
        </p:txBody>
      </p:sp>
      <p:sp>
        <p:nvSpPr>
          <p:cNvPr id="26630" name="Link 2"/>
          <p:cNvSpPr txBox="1">
            <a:spLocks noChangeArrowheads="1"/>
          </p:cNvSpPr>
          <p:nvPr/>
        </p:nvSpPr>
        <p:spPr bwMode="auto">
          <a:xfrm>
            <a:off x="3943109" y="2794783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hlinkClick r:id="rId3"/>
              </a:rPr>
              <a:t>pulp/paper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6627" name="Link 3"/>
          <p:cNvSpPr>
            <a:spLocks noChangeArrowheads="1"/>
          </p:cNvSpPr>
          <p:nvPr/>
        </p:nvSpPr>
        <p:spPr bwMode="auto">
          <a:xfrm>
            <a:off x="3378200" y="4124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4"/>
              </a:rPr>
              <a:t>http://www.youtube.com/watch?v=rZl7KAESsaA</a:t>
            </a:r>
            <a:endParaRPr lang="en-US" altLang="en-US" sz="1800" dirty="0"/>
          </a:p>
        </p:txBody>
      </p:sp>
      <p:sp>
        <p:nvSpPr>
          <p:cNvPr id="26628" name="Link 4"/>
          <p:cNvSpPr>
            <a:spLocks noChangeArrowheads="1"/>
          </p:cNvSpPr>
          <p:nvPr/>
        </p:nvSpPr>
        <p:spPr bwMode="auto">
          <a:xfrm>
            <a:off x="3378200" y="496570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5"/>
              </a:rPr>
              <a:t>http://www.youtube.com/watch?v=7SdJtYkAzTw</a:t>
            </a:r>
            <a:endParaRPr lang="en-US" altLang="en-US" sz="1800" dirty="0"/>
          </a:p>
        </p:txBody>
      </p:sp>
      <p:sp>
        <p:nvSpPr>
          <p:cNvPr id="26631" name="Content 2"/>
          <p:cNvSpPr txBox="1">
            <a:spLocks noChangeArrowheads="1"/>
          </p:cNvSpPr>
          <p:nvPr/>
        </p:nvSpPr>
        <p:spPr bwMode="auto">
          <a:xfrm>
            <a:off x="2400300" y="5994401"/>
            <a:ext cx="6345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Today we produce 175,000,000 Tons of wood pulp each year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Canada is the worlds largest producer at 21%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pitchFamily="30" charset="-128"/>
              </a:rPr>
              <a:t>Did you know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endParaRPr lang="en-US" dirty="0">
              <a:latin typeface="Opti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Opti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Optima" charset="0"/>
                <a:ea typeface="ＭＳ Ｐゴシック" charset="0"/>
              </a:rPr>
              <a:t>Pine trees are the largest crop in Florida at $4.5B</a:t>
            </a:r>
          </a:p>
          <a:p>
            <a:pPr marL="0" indent="0">
              <a:buNone/>
              <a:defRPr/>
            </a:pPr>
            <a:endParaRPr lang="en-US" dirty="0">
              <a:latin typeface="Opti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Optima" charset="0"/>
                <a:ea typeface="ＭＳ Ｐゴシック" charset="0"/>
              </a:rPr>
              <a:t> Much of the pine tree crop goes to the making of paper </a:t>
            </a:r>
          </a:p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57167" y="5143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b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MS PGothic" charset="-128"/>
              </a:rPr>
              <a:t>Paper</a:t>
            </a:r>
            <a:br>
              <a:rPr lang="en-US" altLang="en-US" b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MS PGothic" charset="-128"/>
              </a:rPr>
            </a:br>
            <a:r>
              <a:rPr lang="en-US" altLang="en-US" b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MS PGothic" charset="-128"/>
              </a:rPr>
              <a:t>Information Exchange</a:t>
            </a:r>
          </a:p>
        </p:txBody>
      </p:sp>
      <p:pic>
        <p:nvPicPr>
          <p:cNvPr id="14340" name="Picture 1" descr="Sepia-toned drawing showing two men working at a printing pre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106613"/>
            <a:ext cx="3810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URL"/>
          <p:cNvSpPr>
            <a:spLocks noChangeArrowheads="1"/>
          </p:cNvSpPr>
          <p:nvPr/>
        </p:nvSpPr>
        <p:spPr bwMode="auto">
          <a:xfrm>
            <a:off x="9134" y="6550222"/>
            <a:ext cx="3941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http://www.osmanlimatbaa.com.tr/history.html</a:t>
            </a:r>
          </a:p>
        </p:txBody>
      </p:sp>
      <p:pic>
        <p:nvPicPr>
          <p:cNvPr id="14338" name="Picture 2" descr="Graphic of text on a sheet of tattered pap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916114"/>
            <a:ext cx="28130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URL"/>
          <p:cNvSpPr>
            <a:spLocks noChangeArrowheads="1"/>
          </p:cNvSpPr>
          <p:nvPr/>
        </p:nvSpPr>
        <p:spPr bwMode="auto">
          <a:xfrm>
            <a:off x="9025399" y="6550223"/>
            <a:ext cx="3157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www.history-science-technology.com/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Information Storage and transmission</a:t>
            </a:r>
          </a:p>
        </p:txBody>
      </p:sp>
      <p:sp>
        <p:nvSpPr>
          <p:cNvPr id="28675" name="Content"/>
          <p:cNvSpPr>
            <a:spLocks noGrp="1"/>
          </p:cNvSpPr>
          <p:nvPr>
            <p:ph idx="1"/>
          </p:nvPr>
        </p:nvSpPr>
        <p:spPr>
          <a:xfrm>
            <a:off x="1936750" y="1143001"/>
            <a:ext cx="8229600" cy="4525963"/>
          </a:xfrm>
        </p:spPr>
        <p:txBody>
          <a:bodyPr/>
          <a:lstStyle/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So this is a classic example of a need and the search for the material to answer this need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The need is to record information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The media has evolved 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Clay=&gt;Papyrus=&gt;Parchment=&gt;Paper=&gt;next?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Digital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2002 was the first year when we stored more information digitally than by all analog (paper) means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By 2007 97% of all information was stored digitally (295 exabytes* and it doubles every 3 years)</a:t>
            </a:r>
          </a:p>
        </p:txBody>
      </p:sp>
      <p:sp>
        <p:nvSpPr>
          <p:cNvPr id="28676" name="TextBox"/>
          <p:cNvSpPr txBox="1">
            <a:spLocks noChangeArrowheads="1"/>
          </p:cNvSpPr>
          <p:nvPr/>
        </p:nvSpPr>
        <p:spPr bwMode="auto">
          <a:xfrm>
            <a:off x="4127501" y="6488114"/>
            <a:ext cx="487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ＭＳ Ｐゴシック" charset="-128"/>
              </a:rPr>
              <a:t>* Exabyte = 1,000,000,000,000,000,000 bytes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MODERN ALTERNATIVE</a:t>
            </a:r>
          </a:p>
        </p:txBody>
      </p:sp>
      <p:sp>
        <p:nvSpPr>
          <p:cNvPr id="29698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Hard Disc Drives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Store information magnetically on a spinning disc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Each number and letter can be represented by a combination of 1</a:t>
            </a:r>
            <a:r>
              <a:rPr lang="ja-JP" altLang="en-US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>
                <a:latin typeface="Optima" charset="0"/>
                <a:ea typeface="MS PGothic" charset="-128"/>
                <a:cs typeface="Optima" charset="0"/>
              </a:rPr>
              <a:t>s and 0</a:t>
            </a:r>
            <a:r>
              <a:rPr lang="ja-JP" altLang="en-US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>
                <a:latin typeface="Optima" charset="0"/>
                <a:ea typeface="MS PGothic" charset="-128"/>
                <a:cs typeface="Optima" charset="0"/>
              </a:rPr>
              <a:t>s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The magnetic domains can be written to point one way or the other (parallel or perpendicular to the surface) to denote a 1 and a 0</a:t>
            </a:r>
          </a:p>
          <a:p>
            <a:pPr lvl="1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Another read head floats above the spinning surface and can read the direction of the magnetization and thus he information stored</a:t>
            </a:r>
          </a:p>
          <a:p>
            <a:pPr lvl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  <a:p>
            <a:pPr lvl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HDD</a:t>
            </a:r>
          </a:p>
        </p:txBody>
      </p:sp>
      <p:pic>
        <p:nvPicPr>
          <p:cNvPr id="30722" name="Image" descr="Graphic showing parts of a hard drive, with parts labeled, including: platter, spindle, head, actuator arm, actuator axis, power connector, jumper block, IDE connector, and actuato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428750"/>
            <a:ext cx="666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URL"/>
          <p:cNvSpPr>
            <a:spLocks noChangeArrowheads="1"/>
          </p:cNvSpPr>
          <p:nvPr/>
        </p:nvSpPr>
        <p:spPr bwMode="auto">
          <a:xfrm>
            <a:off x="3365500" y="6542286"/>
            <a:ext cx="8826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http://upload.wikimedia.org/wikipedia/commons/thumb/5/52/Hard_drive-en.svg/2000px-Hard_drive-en.svg.png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READING MAGNETIC MEMORY</a:t>
            </a:r>
          </a:p>
        </p:txBody>
      </p:sp>
      <p:pic>
        <p:nvPicPr>
          <p:cNvPr id="31746" name="Image" descr="Graphic showing the reading of magnetic memory, including &quot;Ring&quot; writing element, longitudal recording (standard), recording layer, &quot;monopole&quot; writing element, perpendicular recording, recording layer, and additional lay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346200"/>
            <a:ext cx="6832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URL"/>
          <p:cNvSpPr>
            <a:spLocks noChangeArrowheads="1"/>
          </p:cNvSpPr>
          <p:nvPr/>
        </p:nvSpPr>
        <p:spPr bwMode="auto">
          <a:xfrm>
            <a:off x="7883525" y="6502401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http://thewallstreetwiki.com/_art/ring-v-monopole.jpg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HARD DISC DRIVES</a:t>
            </a:r>
          </a:p>
        </p:txBody>
      </p:sp>
      <p:sp>
        <p:nvSpPr>
          <p:cNvPr id="32770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Since Introduction of the HDD in 1955 by IBM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capacity has increased from 3.75megabytes to 4 terabytes (1,000,000X increase)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physical volume has decreased from 68 cubic feet to less than 20ml (100,000X decrease)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Weight has decreased from 2,000lbs to 1.7oz (20,000X decrease)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Price per megabyte has decreased from $15,000 to $0.00006 (250,000,000X decrease)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Stunning improvements in all areas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HDD VIDEO</a:t>
            </a:r>
          </a:p>
        </p:txBody>
      </p:sp>
      <p:sp>
        <p:nvSpPr>
          <p:cNvPr id="33795" name="Content"/>
          <p:cNvSpPr txBox="1">
            <a:spLocks noChangeArrowheads="1"/>
          </p:cNvSpPr>
          <p:nvPr/>
        </p:nvSpPr>
        <p:spPr bwMode="auto">
          <a:xfrm>
            <a:off x="3594101" y="2362200"/>
            <a:ext cx="395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Video explaining the Hard Disk Drive</a:t>
            </a:r>
          </a:p>
        </p:txBody>
      </p:sp>
      <p:sp>
        <p:nvSpPr>
          <p:cNvPr id="33794" name="Link"/>
          <p:cNvSpPr>
            <a:spLocks noChangeArrowheads="1"/>
          </p:cNvSpPr>
          <p:nvPr/>
        </p:nvSpPr>
        <p:spPr bwMode="auto">
          <a:xfrm>
            <a:off x="3810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2"/>
              </a:rPr>
              <a:t>http://www.youtube.com/watch?v=kdmLvl1n82U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Solid State Drives (SSD)</a:t>
            </a:r>
          </a:p>
        </p:txBody>
      </p:sp>
      <p:sp>
        <p:nvSpPr>
          <p:cNvPr id="40962" name="Content"/>
          <p:cNvSpPr>
            <a:spLocks noGrp="1"/>
          </p:cNvSpPr>
          <p:nvPr>
            <p:ph idx="1"/>
          </p:nvPr>
        </p:nvSpPr>
        <p:spPr>
          <a:xfrm>
            <a:off x="609600" y="1347788"/>
            <a:ext cx="10972800" cy="5181600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Replacing Hard Disc Drives</a:t>
            </a:r>
          </a:p>
          <a:p>
            <a:pPr lvl="1"/>
            <a:r>
              <a:rPr lang="en-US" dirty="0"/>
              <a:t>Higher data-transfer rates, </a:t>
            </a:r>
          </a:p>
          <a:p>
            <a:pPr lvl="1"/>
            <a:r>
              <a:rPr lang="en-US" dirty="0"/>
              <a:t>Higher areal storage density, </a:t>
            </a:r>
          </a:p>
          <a:p>
            <a:pPr lvl="1"/>
            <a:r>
              <a:rPr lang="en-US" dirty="0"/>
              <a:t>Better reliability</a:t>
            </a:r>
          </a:p>
          <a:p>
            <a:pPr lvl="1"/>
            <a:r>
              <a:rPr lang="en-US" dirty="0"/>
              <a:t>Much shorter access times 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Shock resistant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Applications include Thumb Drives, PC’s, cell phones, cameras, video games, thumb drives etc.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How does it work?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Store the information as a charge in an oxide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Back to clay 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  <a:sym typeface="Wingdings" charset="2"/>
              </a:rPr>
              <a:t> (not really)</a:t>
            </a: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Flash Memory</a:t>
            </a:r>
          </a:p>
        </p:txBody>
      </p:sp>
      <p:pic>
        <p:nvPicPr>
          <p:cNvPr id="41986" name="Content" descr="Graphic showing the parts of flash memory, including source line, word line control gate, float gate, bit line, and N and P section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0" y="1516063"/>
            <a:ext cx="5588000" cy="4191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43588" y="0"/>
            <a:ext cx="5738812" cy="885825"/>
          </a:xfrm>
        </p:spPr>
        <p:txBody>
          <a:bodyPr/>
          <a:lstStyle/>
          <a:p>
            <a:r>
              <a:rPr lang="en-US" dirty="0"/>
              <a:t>Memory Cost trends</a:t>
            </a:r>
          </a:p>
        </p:txBody>
      </p:sp>
      <p:sp>
        <p:nvSpPr>
          <p:cNvPr id="8" name="Content"/>
          <p:cNvSpPr txBox="1"/>
          <p:nvPr/>
        </p:nvSpPr>
        <p:spPr>
          <a:xfrm>
            <a:off x="803069" y="2608519"/>
            <a:ext cx="34699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In your lifetime the cost of 1GB of storage has dropped from 10 dollars to less than a penny</a:t>
            </a:r>
          </a:p>
        </p:txBody>
      </p:sp>
      <p:pic>
        <p:nvPicPr>
          <p:cNvPr id="10" name="Image" descr="Graph showing Historical Cost of Computer Memory and Storage, with y-axis as &quot;Price USD/MB&quot; and x-axis as year. Labels include:">
            <a:extLst>
              <a:ext uri="{FF2B5EF4-FFF2-40B4-BE49-F238E27FC236}">
                <a16:creationId xmlns:a16="http://schemas.microsoft.com/office/drawing/2014/main" id="{B64B2D6A-BA92-414C-8BED-C4341B99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88" y="648218"/>
            <a:ext cx="7601834" cy="5912538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9033800-0618-4608-B2AD-3CC1D89CC7A9}"/>
              </a:ext>
            </a:extLst>
          </p:cNvPr>
          <p:cNvSpPr txBox="1"/>
          <p:nvPr/>
        </p:nvSpPr>
        <p:spPr>
          <a:xfrm>
            <a:off x="10720136" y="51245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6141797-2110-4F42-8E4C-7C356E3F1B71}"/>
              </a:ext>
            </a:extLst>
          </p:cNvPr>
          <p:cNvSpPr txBox="1"/>
          <p:nvPr/>
        </p:nvSpPr>
        <p:spPr>
          <a:xfrm>
            <a:off x="10709878" y="549387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Flash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DF1EAE0-4AA1-4243-A202-AB363A5B70A3}"/>
              </a:ext>
            </a:extLst>
          </p:cNvPr>
          <p:cNvSpPr txBox="1"/>
          <p:nvPr/>
        </p:nvSpPr>
        <p:spPr>
          <a:xfrm>
            <a:off x="10630564" y="584789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Disc</a:t>
            </a:r>
          </a:p>
        </p:txBody>
      </p:sp>
      <p:sp>
        <p:nvSpPr>
          <p:cNvPr id="9" name="URL"/>
          <p:cNvSpPr txBox="1"/>
          <p:nvPr/>
        </p:nvSpPr>
        <p:spPr>
          <a:xfrm>
            <a:off x="4978321" y="6560756"/>
            <a:ext cx="7342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https://hblok.net/blog/posts/2017/12/17/historical-cost-of-computer-memory-and-storage-4/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834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Other Methods?</a:t>
            </a:r>
          </a:p>
        </p:txBody>
      </p:sp>
      <p:sp>
        <p:nvSpPr>
          <p:cNvPr id="34819" name="Content"/>
          <p:cNvSpPr txBox="1">
            <a:spLocks noChangeArrowheads="1"/>
          </p:cNvSpPr>
          <p:nvPr/>
        </p:nvSpPr>
        <p:spPr bwMode="auto">
          <a:xfrm>
            <a:off x="2374900" y="1524000"/>
            <a:ext cx="7670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200150" indent="-28575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How else do we store information?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CD’s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Now Flash memory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Hard Drives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Now the Cloud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The future?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Quantum Storage?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ＭＳ Ｐゴシック" charset="-128"/>
              </a:rPr>
              <a:t>What is the appropriate Technology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"/>
          <p:cNvSpPr>
            <a:spLocks noGrp="1"/>
          </p:cNvSpPr>
          <p:nvPr>
            <p:ph type="title"/>
          </p:nvPr>
        </p:nvSpPr>
        <p:spPr bwMode="auto">
          <a:xfrm>
            <a:off x="2273300" y="0"/>
            <a:ext cx="395605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u="sng" cap="none" dirty="0">
                <a:latin typeface="Optima ExtraBlack" charset="0"/>
                <a:ea typeface="MS PGothic" charset="0"/>
              </a:rPr>
              <a:t>Writing Materials</a:t>
            </a:r>
          </a:p>
        </p:txBody>
      </p:sp>
      <p:sp>
        <p:nvSpPr>
          <p:cNvPr id="16386" name="Content 1"/>
          <p:cNvSpPr>
            <a:spLocks noGrp="1"/>
          </p:cNvSpPr>
          <p:nvPr>
            <p:ph idx="1"/>
          </p:nvPr>
        </p:nvSpPr>
        <p:spPr>
          <a:xfrm>
            <a:off x="486871" y="739190"/>
            <a:ext cx="2628900" cy="594101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40,000 BC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4,000 BC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3,000 BC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800 BC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500BC 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200 BC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0 AD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dirty="0">
                <a:latin typeface="Optima" charset="0"/>
                <a:ea typeface="MS PGothic" charset="-128"/>
                <a:cs typeface="Optima" charset="0"/>
              </a:rPr>
              <a:t>1300</a:t>
            </a:r>
            <a:r>
              <a:rPr lang="ja-JP" altLang="en-US" sz="1800" b="1" dirty="0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 sz="1800" b="1" dirty="0">
                <a:latin typeface="Optima" charset="0"/>
                <a:ea typeface="MS PGothic" charset="-128"/>
                <a:cs typeface="Optima" charset="0"/>
              </a:rPr>
              <a:t>s AD</a:t>
            </a:r>
          </a:p>
          <a:p>
            <a:pPr>
              <a:buFont typeface="Arial" charset="0"/>
              <a:buNone/>
            </a:pPr>
            <a:endParaRPr lang="en-US" altLang="en-US" sz="1800" b="1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ja-JP" sz="1800" b="1" dirty="0">
                <a:latin typeface="Optima" charset="0"/>
                <a:ea typeface="MS PGothic" charset="-128"/>
                <a:cs typeface="Optima" charset="0"/>
              </a:rPr>
              <a:t>1840’s AD</a:t>
            </a:r>
          </a:p>
          <a:p>
            <a:endParaRPr lang="en-US" altLang="en-US" sz="2000" dirty="0">
              <a:latin typeface="Optima" charset="0"/>
              <a:ea typeface="MS PGothic" charset="-128"/>
              <a:cs typeface="Optima" charset="0"/>
            </a:endParaRPr>
          </a:p>
        </p:txBody>
      </p:sp>
      <p:sp>
        <p:nvSpPr>
          <p:cNvPr id="16387" name="Content 2"/>
          <p:cNvSpPr txBox="1">
            <a:spLocks/>
          </p:cNvSpPr>
          <p:nvPr/>
        </p:nvSpPr>
        <p:spPr bwMode="auto">
          <a:xfrm>
            <a:off x="1967964" y="739190"/>
            <a:ext cx="3560763" cy="59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Lascaux (Cave Walls) 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Sumerians (clay tablets)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Egyptians (papyrus) 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Greece (Wax tablet)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Greece (lead curse tablets)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Romans, (parchment)</a:t>
            </a:r>
          </a:p>
          <a:p>
            <a:pPr>
              <a:buFontTx/>
              <a:buNone/>
            </a:pPr>
            <a:endParaRPr lang="en-US" altLang="en-US" sz="1800" b="1" dirty="0"/>
          </a:p>
          <a:p>
            <a:pPr>
              <a:buFontTx/>
              <a:buNone/>
            </a:pPr>
            <a:r>
              <a:rPr lang="en-US" altLang="en-US" sz="1800" b="1" dirty="0"/>
              <a:t>Chinese (paper, bamboo)</a:t>
            </a:r>
          </a:p>
          <a:p>
            <a:pPr>
              <a:buFontTx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Europe (paper flax, cotton, hemp)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pPr>
              <a:buFont typeface="Arial" charset="0"/>
              <a:buNone/>
            </a:pPr>
            <a:r>
              <a:rPr lang="en-US" altLang="en-US" sz="1800" b="1" dirty="0"/>
              <a:t>Wood Paper</a:t>
            </a:r>
          </a:p>
        </p:txBody>
      </p:sp>
      <p:pic>
        <p:nvPicPr>
          <p:cNvPr id="16388" name="Picture 1" descr="Circular tablet showing the lunar calendar of Mesopotamia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71" y="122280"/>
            <a:ext cx="31369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Photograph of man making paper in a fra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78" y="3237840"/>
            <a:ext cx="2287519" cy="21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Photograph of papyrus plant along a riv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48" y="3429000"/>
            <a:ext cx="3842201" cy="25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URL"/>
          <p:cNvSpPr>
            <a:spLocks noChangeArrowheads="1"/>
          </p:cNvSpPr>
          <p:nvPr/>
        </p:nvSpPr>
        <p:spPr bwMode="auto">
          <a:xfrm>
            <a:off x="6665448" y="6496148"/>
            <a:ext cx="5755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5" invalidUrl="http://www.swordandsorcery.org/images/papyrus plant 2.jpg"/>
              </a:rPr>
              <a:t>http://www.swordandsorcery.org/images/papyrus%20plant%202.jpg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Message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2122990" y="1143000"/>
            <a:ext cx="7946020" cy="49047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i="1" dirty="0"/>
              <a:t>Appropriate Technology</a:t>
            </a:r>
          </a:p>
          <a:p>
            <a:pPr marL="0" indent="0" algn="ctr">
              <a:buNone/>
            </a:pPr>
            <a:r>
              <a:rPr lang="en-US" sz="2400" dirty="0"/>
              <a:t>A new materials-based technology has to work in people’s daily lives. It has to be “appropriate” to their needs</a:t>
            </a:r>
            <a:endParaRPr lang="en-US" sz="2400" b="1" i="1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Different technologies co-exist based on what is appropriate in a specific situation of use (why paper and SSD’s co-exist)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Part of being appropriate in knowledge recording is preserving the stored information (or not preserving it)</a:t>
            </a:r>
            <a:endParaRPr lang="en-US" sz="2400" b="1" i="1" dirty="0"/>
          </a:p>
          <a:p>
            <a:pPr marL="457200" lvl="1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497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Clay Tablets</a:t>
            </a:r>
          </a:p>
        </p:txBody>
      </p:sp>
      <p:sp>
        <p:nvSpPr>
          <p:cNvPr id="37890" name="Content"/>
          <p:cNvSpPr>
            <a:spLocks noGrp="1"/>
          </p:cNvSpPr>
          <p:nvPr>
            <p:ph idx="1"/>
          </p:nvPr>
        </p:nvSpPr>
        <p:spPr>
          <a:xfrm>
            <a:off x="1981200" y="1098551"/>
            <a:ext cx="8229600" cy="4525963"/>
          </a:xfrm>
        </p:spPr>
        <p:txBody>
          <a:bodyPr/>
          <a:lstStyle/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Sumarians started using clay as a means of recording information around 3000BC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Pictographs evolved into wedge produced symbols because it was faster (latin for wedge is cuneus thus cuneiform)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Enabled transmission of knowledge from generation to generation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Gave rise to literature, Epic of Gilgamesh an ancient King of Uruk and adventures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Gave rise to laws requiring all transactions be recorded (2000BC)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Huge libraries that record ancient everyday life still exist thanks to the durability of clay</a:t>
            </a:r>
          </a:p>
          <a:p>
            <a:endParaRPr lang="en-US" altLang="en-US">
              <a:latin typeface="Optima" charset="0"/>
              <a:ea typeface="MS PGothic" charset="-128"/>
              <a:cs typeface="Optima" charset="0"/>
            </a:endParaRPr>
          </a:p>
          <a:p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Papyrus</a:t>
            </a:r>
          </a:p>
        </p:txBody>
      </p:sp>
      <p:sp>
        <p:nvSpPr>
          <p:cNvPr id="17411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Papyrus use started around 3000BC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Overlaps significantly with clay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Earliest form of “Paper” Making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Popular until the demand exceeded the supply and the papyrus plants were insufficient</a:t>
            </a: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  <a:hlinkClick r:id="rId3"/>
              </a:rPr>
              <a:t>Papyrus Making</a:t>
            </a: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Codex</a:t>
            </a:r>
          </a:p>
        </p:txBody>
      </p:sp>
      <p:sp>
        <p:nvSpPr>
          <p:cNvPr id="18435" name="Content"/>
          <p:cNvSpPr>
            <a:spLocks noGrp="1"/>
          </p:cNvSpPr>
          <p:nvPr>
            <p:ph idx="1"/>
          </p:nvPr>
        </p:nvSpPr>
        <p:spPr>
          <a:xfrm>
            <a:off x="1524000" y="798514"/>
            <a:ext cx="9144000" cy="4525962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Early writing on papyrus was often done using rolls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Romans invented the Codex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modern form of a book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Greatly enhanced the ease of use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Made it possible for multiple scribes to work simultaneously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Started about the same time as the rise of Parchment (animal skins)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Bible was one of the first Codex’s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Allowed one to locate text by page number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Earliest form of Random Access Memory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Rapidly replaced rolls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Paper replaced parchment by 1500’s </a:t>
            </a: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Paper</a:t>
            </a:r>
          </a:p>
        </p:txBody>
      </p:sp>
      <p:sp>
        <p:nvSpPr>
          <p:cNvPr id="19459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Invented by the Chinese around 200BC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Paper making spread to Iraq by 700AD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Printing spreads to Europe by Mongol invasions of 1200’s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Western mills start around 1300</a:t>
            </a:r>
          </a:p>
          <a:p>
            <a:pPr marL="342900" lvl="1" indent="-342900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Scribe becomes more valuable than paper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1458 Gutenberg printing press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Printing Bibles did not open books to average public </a:t>
            </a:r>
          </a:p>
          <a:p>
            <a:pPr lvl="2"/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Some claim led to telescope?</a:t>
            </a:r>
          </a:p>
          <a:p>
            <a:pPr lvl="2">
              <a:buFont typeface="Arial" charset="0"/>
              <a:buNone/>
            </a:pPr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Migration of </a:t>
            </a:r>
            <a:r>
              <a:rPr lang="en-US"/>
              <a:t>Paper Making</a:t>
            </a:r>
            <a:endParaRPr lang="en-US" dirty="0"/>
          </a:p>
        </p:txBody>
      </p:sp>
      <p:pic>
        <p:nvPicPr>
          <p:cNvPr id="39938" name="Image" descr="Line world map showing of the migration of paper making technolog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1970088"/>
            <a:ext cx="70580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1" descr="Straight arrow pointing to Asia"/>
          <p:cNvCxnSpPr/>
          <p:nvPr/>
        </p:nvCxnSpPr>
        <p:spPr>
          <a:xfrm>
            <a:off x="8167688" y="1804989"/>
            <a:ext cx="0" cy="1412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7418389" y="1436688"/>
            <a:ext cx="154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/>
              <a:t>Starts in 0AD</a:t>
            </a:r>
          </a:p>
        </p:txBody>
      </p:sp>
      <p:cxnSp>
        <p:nvCxnSpPr>
          <p:cNvPr id="11" name="Straight Arrow Connector 2" descr="Straight arrow pointing to Europe"/>
          <p:cNvCxnSpPr/>
          <p:nvPr/>
        </p:nvCxnSpPr>
        <p:spPr>
          <a:xfrm>
            <a:off x="6451600" y="1804989"/>
            <a:ext cx="0" cy="1412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5662614" y="1233488"/>
            <a:ext cx="190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dirty="0"/>
              <a:t>Reaches Europe</a:t>
            </a:r>
          </a:p>
          <a:p>
            <a:r>
              <a:rPr lang="en-US" altLang="en-US" dirty="0"/>
              <a:t>by 1000AD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The Science of PAPER</a:t>
            </a:r>
          </a:p>
        </p:txBody>
      </p:sp>
      <p:sp>
        <p:nvSpPr>
          <p:cNvPr id="20482" name="Content"/>
          <p:cNvSpPr>
            <a:spLocks noGrp="1"/>
          </p:cNvSpPr>
          <p:nvPr>
            <p:ph idx="1"/>
          </p:nvPr>
        </p:nvSpPr>
        <p:spPr>
          <a:xfrm>
            <a:off x="1524000" y="928688"/>
            <a:ext cx="9144000" cy="4525962"/>
          </a:xfrm>
        </p:spPr>
        <p:txBody>
          <a:bodyPr/>
          <a:lstStyle/>
          <a:p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Paper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is made from </a:t>
            </a:r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cellulose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Cellulose is part of most plants</a:t>
            </a:r>
          </a:p>
          <a:p>
            <a:r>
              <a:rPr lang="en-US" altLang="en-US" b="1" dirty="0">
                <a:latin typeface="Optima" charset="0"/>
                <a:ea typeface="MS PGothic" charset="-128"/>
                <a:cs typeface="Optima" charset="0"/>
              </a:rPr>
              <a:t>Cellulose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is a natural polymer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Long chain of sugars (C</a:t>
            </a:r>
            <a:r>
              <a:rPr lang="en-US" altLang="en-US" baseline="-25000" dirty="0">
                <a:latin typeface="Optima" charset="0"/>
                <a:ea typeface="MS PGothic" charset="-128"/>
                <a:cs typeface="Optima" charset="0"/>
              </a:rPr>
              <a:t>6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</a:t>
            </a:r>
            <a:r>
              <a:rPr lang="en-US" altLang="en-US" baseline="-25000" dirty="0">
                <a:latin typeface="Optima" charset="0"/>
                <a:ea typeface="MS PGothic" charset="-128"/>
                <a:cs typeface="Optima" charset="0"/>
              </a:rPr>
              <a:t>10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O</a:t>
            </a:r>
            <a:r>
              <a:rPr lang="en-US" altLang="en-US" baseline="-25000" dirty="0">
                <a:latin typeface="Optima" charset="0"/>
                <a:ea typeface="MS PGothic" charset="-128"/>
                <a:cs typeface="Optima" charset="0"/>
              </a:rPr>
              <a:t>5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)</a:t>
            </a:r>
            <a:r>
              <a:rPr lang="en-US" altLang="en-US" baseline="-25000" dirty="0">
                <a:latin typeface="Optima" charset="0"/>
                <a:ea typeface="MS PGothic" charset="-128"/>
                <a:cs typeface="Optima" charset="0"/>
              </a:rPr>
              <a:t> n</a:t>
            </a: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n can be as large as 10,000 units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Very organized (crystalline) and hydrophilic</a:t>
            </a:r>
          </a:p>
          <a:p>
            <a:pPr marL="457200" lvl="1" indent="0"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4" name="Image" descr="Image result for chemical formula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43" y="4268707"/>
            <a:ext cx="3238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D42656-0514-460B-B62D-F8205BAB9619}"/>
</file>

<file path=customXml/itemProps2.xml><?xml version="1.0" encoding="utf-8"?>
<ds:datastoreItem xmlns:ds="http://schemas.openxmlformats.org/officeDocument/2006/customXml" ds:itemID="{ACF5F186-7FE7-4FF0-8FAE-0B77C9654B99}"/>
</file>

<file path=customXml/itemProps3.xml><?xml version="1.0" encoding="utf-8"?>
<ds:datastoreItem xmlns:ds="http://schemas.openxmlformats.org/officeDocument/2006/customXml" ds:itemID="{AA62DC28-A5D4-416B-A62E-BB1187769D8D}"/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1676</Words>
  <Application>Microsoft Office PowerPoint</Application>
  <PresentationFormat>Widescreen</PresentationFormat>
  <Paragraphs>241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Optima</vt:lpstr>
      <vt:lpstr>Optima ExtraBlack</vt:lpstr>
      <vt:lpstr>Office Theme</vt:lpstr>
      <vt:lpstr>John Cougar Mellencamp  Paper in Fire</vt:lpstr>
      <vt:lpstr>Paper Information Exchange</vt:lpstr>
      <vt:lpstr>Writing Materials</vt:lpstr>
      <vt:lpstr>Clay Tablets</vt:lpstr>
      <vt:lpstr>Papyrus</vt:lpstr>
      <vt:lpstr>Codex</vt:lpstr>
      <vt:lpstr>Paper</vt:lpstr>
      <vt:lpstr>Migration of Paper Making</vt:lpstr>
      <vt:lpstr>The Science of PAPER</vt:lpstr>
      <vt:lpstr>Paper making</vt:lpstr>
      <vt:lpstr>WOOD</vt:lpstr>
      <vt:lpstr>WOOD FOR CELLULOSE</vt:lpstr>
      <vt:lpstr>MAKING PAPER</vt:lpstr>
      <vt:lpstr>MECHANICAL PULPING</vt:lpstr>
      <vt:lpstr>CHEMICAL PULPING (KRAFT PROCESS)</vt:lpstr>
      <vt:lpstr>Lignin for plastics</vt:lpstr>
      <vt:lpstr>Paper Production Summary</vt:lpstr>
      <vt:lpstr>PAPER MAKING</vt:lpstr>
      <vt:lpstr>Did you know</vt:lpstr>
      <vt:lpstr>Information Storage and transmission</vt:lpstr>
      <vt:lpstr>MODERN ALTERNATIVE</vt:lpstr>
      <vt:lpstr>HDD</vt:lpstr>
      <vt:lpstr>READING MAGNETIC MEMORY</vt:lpstr>
      <vt:lpstr>HARD DISC DRIVES</vt:lpstr>
      <vt:lpstr>HDD VIDEO</vt:lpstr>
      <vt:lpstr>Solid State Drives (SSD)</vt:lpstr>
      <vt:lpstr>Flash Memory</vt:lpstr>
      <vt:lpstr>Memory Cost trends</vt:lpstr>
      <vt:lpstr>Other Methods?</vt:lpstr>
      <vt:lpstr>Social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Cougar Mellencamp  Paper in Fire</dc:title>
  <dc:creator>Microsoft Office User</dc:creator>
  <cp:lastModifiedBy>Rebecca McNulty</cp:lastModifiedBy>
  <cp:revision>24</cp:revision>
  <cp:lastPrinted>2017-11-03T12:22:52Z</cp:lastPrinted>
  <dcterms:created xsi:type="dcterms:W3CDTF">2017-11-01T18:38:32Z</dcterms:created>
  <dcterms:modified xsi:type="dcterms:W3CDTF">2021-07-07T20:33:21Z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