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58" r:id="rId2"/>
    <p:sldId id="350" r:id="rId3"/>
    <p:sldId id="349" r:id="rId4"/>
    <p:sldId id="363" r:id="rId5"/>
    <p:sldId id="348" r:id="rId6"/>
    <p:sldId id="351" r:id="rId7"/>
    <p:sldId id="270" r:id="rId8"/>
    <p:sldId id="353" r:id="rId9"/>
    <p:sldId id="352" r:id="rId10"/>
    <p:sldId id="344" r:id="rId11"/>
    <p:sldId id="345" r:id="rId12"/>
    <p:sldId id="327" r:id="rId13"/>
    <p:sldId id="357" r:id="rId14"/>
    <p:sldId id="354" r:id="rId15"/>
    <p:sldId id="355" r:id="rId16"/>
    <p:sldId id="347" r:id="rId17"/>
    <p:sldId id="359" r:id="rId18"/>
    <p:sldId id="356" r:id="rId19"/>
    <p:sldId id="360" r:id="rId20"/>
    <p:sldId id="364" r:id="rId21"/>
    <p:sldId id="362" r:id="rId22"/>
    <p:sldId id="365" r:id="rId23"/>
    <p:sldId id="367" r:id="rId2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2"/>
    <p:restoredTop sz="92208" autoAdjust="0"/>
  </p:normalViewPr>
  <p:slideViewPr>
    <p:cSldViewPr snapToGrid="0" snapToObjects="1">
      <p:cViewPr varScale="1">
        <p:scale>
          <a:sx n="66" d="100"/>
          <a:sy n="66" d="100"/>
        </p:scale>
        <p:origin x="300"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5C7AA16-20BF-3746-A15E-F85FD7A688C5}" type="datetime1">
              <a:rPr lang="en-US" altLang="en-US"/>
              <a:pPr>
                <a:defRPr/>
              </a:pPr>
              <a:t>7/7/2021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C6DE891-B3BB-F849-AE79-5629DD5F7C8E}" type="slidenum">
              <a:rPr lang="en-US" altLang="en-US"/>
              <a:pPr>
                <a:defRPr/>
              </a:pPr>
              <a:t>‹#›</a:t>
            </a:fld>
            <a:endParaRPr lang="en-US" altLang="en-US"/>
          </a:p>
        </p:txBody>
      </p:sp>
    </p:spTree>
    <p:extLst>
      <p:ext uri="{BB962C8B-B14F-4D97-AF65-F5344CB8AC3E}">
        <p14:creationId xmlns:p14="http://schemas.microsoft.com/office/powerpoint/2010/main" val="178200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0DAA58DC-D43F-0B41-863E-5E1A762074BF}" type="datetime1">
              <a:rPr lang="en-US" altLang="en-US"/>
              <a:pPr>
                <a:defRPr/>
              </a:pPr>
              <a:t>7/7/2021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E574F89F-F5E5-7E43-9058-A2B28EBEF08F}" type="slidenum">
              <a:rPr lang="en-US" altLang="en-US"/>
              <a:pPr>
                <a:defRPr/>
              </a:pPr>
              <a:t>‹#›</a:t>
            </a:fld>
            <a:endParaRPr lang="en-US" altLang="en-US"/>
          </a:p>
        </p:txBody>
      </p:sp>
    </p:spTree>
    <p:extLst>
      <p:ext uri="{BB962C8B-B14F-4D97-AF65-F5344CB8AC3E}">
        <p14:creationId xmlns:p14="http://schemas.microsoft.com/office/powerpoint/2010/main" val="5805795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rPr>
              <a:t>What did you think of the books?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What is your opinion of the respective writing styles? Organizations? </a:t>
            </a:r>
          </a:p>
          <a:p>
            <a:pPr eaLnBrk="1" hangingPunct="1">
              <a:spcBef>
                <a:spcPct val="0"/>
              </a:spcBef>
            </a:pPr>
            <a:endParaRPr lang="en-US" altLang="en-US">
              <a:ea typeface="MS PGothic" charset="-128"/>
            </a:endParaRPr>
          </a:p>
          <a:p>
            <a:pPr eaLnBrk="1" hangingPunct="1">
              <a:spcBef>
                <a:spcPct val="0"/>
              </a:spcBef>
            </a:pPr>
            <a:r>
              <a:rPr lang="en-US" altLang="en-US">
                <a:ea typeface="MS PGothic" charset="-128"/>
              </a:rPr>
              <a:t>What did you learn from reading two accounts of the same period?  Did you notice differences in emphasis?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E55BFDD0-74AC-AE4C-A4E8-5760B3D84259}" type="slidenum">
              <a:rPr lang="en-US" altLang="en-US">
                <a:latin typeface="Calibri" charset="0"/>
              </a:rPr>
              <a:pPr/>
              <a:t>7</a:t>
            </a:fld>
            <a:endParaRPr lang="en-US" altLang="en-US">
              <a:latin typeface="Calibri" charset="0"/>
            </a:endParaRPr>
          </a:p>
        </p:txBody>
      </p:sp>
    </p:spTree>
    <p:extLst>
      <p:ext uri="{BB962C8B-B14F-4D97-AF65-F5344CB8AC3E}">
        <p14:creationId xmlns:p14="http://schemas.microsoft.com/office/powerpoint/2010/main" val="13142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BF0D65-5A98-1E42-BED1-F3DDC604CC00}"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0C9D1B-5463-6940-B2DA-90F14F6812BF}" type="slidenum">
              <a:rPr lang="en-US" altLang="en-US"/>
              <a:pPr>
                <a:defRPr/>
              </a:pPr>
              <a:t>‹#›</a:t>
            </a:fld>
            <a:endParaRPr lang="en-US" altLang="en-US"/>
          </a:p>
        </p:txBody>
      </p:sp>
    </p:spTree>
    <p:extLst>
      <p:ext uri="{BB962C8B-B14F-4D97-AF65-F5344CB8AC3E}">
        <p14:creationId xmlns:p14="http://schemas.microsoft.com/office/powerpoint/2010/main" val="19822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672CD2-734F-054E-8122-23A11E79F904}"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A46E8F-3C3A-4946-80DA-E4673776B501}" type="slidenum">
              <a:rPr lang="en-US" altLang="en-US"/>
              <a:pPr>
                <a:defRPr/>
              </a:pPr>
              <a:t>‹#›</a:t>
            </a:fld>
            <a:endParaRPr lang="en-US" altLang="en-US"/>
          </a:p>
        </p:txBody>
      </p:sp>
    </p:spTree>
    <p:extLst>
      <p:ext uri="{BB962C8B-B14F-4D97-AF65-F5344CB8AC3E}">
        <p14:creationId xmlns:p14="http://schemas.microsoft.com/office/powerpoint/2010/main" val="156286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39C7B3-FB68-6E4E-9744-8E460B0735C2}"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355972-70BE-FD4F-B959-2AEBF7EDBF5A}" type="slidenum">
              <a:rPr lang="en-US" altLang="en-US"/>
              <a:pPr>
                <a:defRPr/>
              </a:pPr>
              <a:t>‹#›</a:t>
            </a:fld>
            <a:endParaRPr lang="en-US" altLang="en-US"/>
          </a:p>
        </p:txBody>
      </p:sp>
    </p:spTree>
    <p:extLst>
      <p:ext uri="{BB962C8B-B14F-4D97-AF65-F5344CB8AC3E}">
        <p14:creationId xmlns:p14="http://schemas.microsoft.com/office/powerpoint/2010/main" val="125649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74FF37-BB12-3742-A51E-0E5FEDBC01CF}"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59424-9229-BC44-AFB0-793367819B32}" type="slidenum">
              <a:rPr lang="en-US" altLang="en-US"/>
              <a:pPr>
                <a:defRPr/>
              </a:pPr>
              <a:t>‹#›</a:t>
            </a:fld>
            <a:endParaRPr lang="en-US" altLang="en-US"/>
          </a:p>
        </p:txBody>
      </p:sp>
    </p:spTree>
    <p:extLst>
      <p:ext uri="{BB962C8B-B14F-4D97-AF65-F5344CB8AC3E}">
        <p14:creationId xmlns:p14="http://schemas.microsoft.com/office/powerpoint/2010/main" val="86437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DFBCF2-F6FA-C741-B82F-113BF4DD0CDE}"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1A09-855A-E046-A25D-901CA2ABB95E}" type="slidenum">
              <a:rPr lang="en-US" altLang="en-US"/>
              <a:pPr>
                <a:defRPr/>
              </a:pPr>
              <a:t>‹#›</a:t>
            </a:fld>
            <a:endParaRPr lang="en-US" altLang="en-US"/>
          </a:p>
        </p:txBody>
      </p:sp>
    </p:spTree>
    <p:extLst>
      <p:ext uri="{BB962C8B-B14F-4D97-AF65-F5344CB8AC3E}">
        <p14:creationId xmlns:p14="http://schemas.microsoft.com/office/powerpoint/2010/main" val="192083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C5B43C-7A06-2845-AB16-2E7395236916}"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55E3FE-B946-594D-AD1F-FBE1DCEC06C9}" type="slidenum">
              <a:rPr lang="en-US" altLang="en-US"/>
              <a:pPr>
                <a:defRPr/>
              </a:pPr>
              <a:t>‹#›</a:t>
            </a:fld>
            <a:endParaRPr lang="en-US" altLang="en-US"/>
          </a:p>
        </p:txBody>
      </p:sp>
    </p:spTree>
    <p:extLst>
      <p:ext uri="{BB962C8B-B14F-4D97-AF65-F5344CB8AC3E}">
        <p14:creationId xmlns:p14="http://schemas.microsoft.com/office/powerpoint/2010/main" val="31014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CD367B-418B-D94A-AF78-E241BEF5C196}" type="datetime1">
              <a:rPr lang="en-US" altLang="en-US"/>
              <a:pPr>
                <a:defRPr/>
              </a:pPr>
              <a:t>7/7/2021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FB1839-B400-824F-886D-DCB8AB0196C4}" type="slidenum">
              <a:rPr lang="en-US" altLang="en-US"/>
              <a:pPr>
                <a:defRPr/>
              </a:pPr>
              <a:t>‹#›</a:t>
            </a:fld>
            <a:endParaRPr lang="en-US" altLang="en-US"/>
          </a:p>
        </p:txBody>
      </p:sp>
    </p:spTree>
    <p:extLst>
      <p:ext uri="{BB962C8B-B14F-4D97-AF65-F5344CB8AC3E}">
        <p14:creationId xmlns:p14="http://schemas.microsoft.com/office/powerpoint/2010/main" val="66995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704BC-A686-7B4C-BFCF-9656999EC829}" type="datetime1">
              <a:rPr lang="en-US" altLang="en-US"/>
              <a:pPr>
                <a:defRPr/>
              </a:pPr>
              <a:t>7/7/2021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C6A9A2-0F94-AA49-9DDC-F556586B0EBC}" type="slidenum">
              <a:rPr lang="en-US" altLang="en-US"/>
              <a:pPr>
                <a:defRPr/>
              </a:pPr>
              <a:t>‹#›</a:t>
            </a:fld>
            <a:endParaRPr lang="en-US" altLang="en-US"/>
          </a:p>
        </p:txBody>
      </p:sp>
    </p:spTree>
    <p:extLst>
      <p:ext uri="{BB962C8B-B14F-4D97-AF65-F5344CB8AC3E}">
        <p14:creationId xmlns:p14="http://schemas.microsoft.com/office/powerpoint/2010/main" val="62188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A087D9-07E2-A745-BEBD-ED2ECB4CE061}" type="datetime1">
              <a:rPr lang="en-US" altLang="en-US"/>
              <a:pPr>
                <a:defRPr/>
              </a:pPr>
              <a:t>7/7/2021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658B76-9722-7449-AC87-D31DB6614862}" type="slidenum">
              <a:rPr lang="en-US" altLang="en-US"/>
              <a:pPr>
                <a:defRPr/>
              </a:pPr>
              <a:t>‹#›</a:t>
            </a:fld>
            <a:endParaRPr lang="en-US" altLang="en-US"/>
          </a:p>
        </p:txBody>
      </p:sp>
    </p:spTree>
    <p:extLst>
      <p:ext uri="{BB962C8B-B14F-4D97-AF65-F5344CB8AC3E}">
        <p14:creationId xmlns:p14="http://schemas.microsoft.com/office/powerpoint/2010/main" val="14860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AF69E5-AA3B-8047-8039-6C8C2F72B827}"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446865-FBF4-9C4D-AD1B-12ABB0A53607}" type="slidenum">
              <a:rPr lang="en-US" altLang="en-US"/>
              <a:pPr>
                <a:defRPr/>
              </a:pPr>
              <a:t>‹#›</a:t>
            </a:fld>
            <a:endParaRPr lang="en-US" altLang="en-US"/>
          </a:p>
        </p:txBody>
      </p:sp>
    </p:spTree>
    <p:extLst>
      <p:ext uri="{BB962C8B-B14F-4D97-AF65-F5344CB8AC3E}">
        <p14:creationId xmlns:p14="http://schemas.microsoft.com/office/powerpoint/2010/main" val="5098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FA3F94-FF32-4541-BD3F-2BB1A8CA5F42}"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ACC7F-4E78-434A-9C42-F3516D8337B7}" type="slidenum">
              <a:rPr lang="en-US" altLang="en-US"/>
              <a:pPr>
                <a:defRPr/>
              </a:pPr>
              <a:t>‹#›</a:t>
            </a:fld>
            <a:endParaRPr lang="en-US" altLang="en-US"/>
          </a:p>
        </p:txBody>
      </p:sp>
    </p:spTree>
    <p:extLst>
      <p:ext uri="{BB962C8B-B14F-4D97-AF65-F5344CB8AC3E}">
        <p14:creationId xmlns:p14="http://schemas.microsoft.com/office/powerpoint/2010/main" val="1150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609600" y="13477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56D9E6FC-9EC3-4947-B473-B55B5F38C75B}" type="datetime1">
              <a:rPr lang="en-US" altLang="en-US"/>
              <a:pPr>
                <a:defRPr/>
              </a:pPr>
              <a:t>7/7/2021</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D81165DE-297E-9B47-AEDC-B232409FFE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3600" kern="1200" cap="small">
          <a:solidFill>
            <a:schemeClr val="tx1"/>
          </a:solidFill>
          <a:latin typeface="Optima ExtraBlack"/>
          <a:ea typeface="MS PGothic" panose="020B0600070205080204" pitchFamily="34" charset="-128"/>
          <a:cs typeface="MS PGothic" charset="0"/>
        </a:defRPr>
      </a:lvl1pPr>
      <a:lvl2pPr algn="ctr" defTabSz="457200" rtl="0" eaLnBrk="0" fontAlgn="base" hangingPunct="0">
        <a:spcBef>
          <a:spcPct val="0"/>
        </a:spcBef>
        <a:spcAft>
          <a:spcPct val="0"/>
        </a:spcAft>
        <a:defRPr sz="3600">
          <a:solidFill>
            <a:schemeClr val="tx1"/>
          </a:solidFill>
          <a:latin typeface="Optima ExtraBlack" charset="0"/>
          <a:ea typeface="MS PGothic" panose="020B0600070205080204" pitchFamily="34" charset="-128"/>
          <a:cs typeface="MS PGothic" charset="0"/>
        </a:defRPr>
      </a:lvl2pPr>
      <a:lvl3pPr algn="ctr" defTabSz="457200" rtl="0" eaLnBrk="0" fontAlgn="base" hangingPunct="0">
        <a:spcBef>
          <a:spcPct val="0"/>
        </a:spcBef>
        <a:spcAft>
          <a:spcPct val="0"/>
        </a:spcAft>
        <a:defRPr sz="3600">
          <a:solidFill>
            <a:schemeClr val="tx1"/>
          </a:solidFill>
          <a:latin typeface="Optima ExtraBlack" charset="0"/>
          <a:ea typeface="MS PGothic" panose="020B0600070205080204" pitchFamily="34" charset="-128"/>
          <a:cs typeface="MS PGothic" charset="0"/>
        </a:defRPr>
      </a:lvl3pPr>
      <a:lvl4pPr algn="ctr" defTabSz="457200" rtl="0" eaLnBrk="0" fontAlgn="base" hangingPunct="0">
        <a:spcBef>
          <a:spcPct val="0"/>
        </a:spcBef>
        <a:spcAft>
          <a:spcPct val="0"/>
        </a:spcAft>
        <a:defRPr sz="3600">
          <a:solidFill>
            <a:schemeClr val="tx1"/>
          </a:solidFill>
          <a:latin typeface="Optima ExtraBlack" charset="0"/>
          <a:ea typeface="MS PGothic" panose="020B0600070205080204" pitchFamily="34" charset="-128"/>
          <a:cs typeface="MS PGothic" charset="0"/>
        </a:defRPr>
      </a:lvl4pPr>
      <a:lvl5pPr algn="ctr" defTabSz="457200" rtl="0" eaLnBrk="0" fontAlgn="base" hangingPunct="0">
        <a:spcBef>
          <a:spcPct val="0"/>
        </a:spcBef>
        <a:spcAft>
          <a:spcPct val="0"/>
        </a:spcAft>
        <a:defRPr sz="3600">
          <a:solidFill>
            <a:schemeClr val="tx1"/>
          </a:solidFill>
          <a:latin typeface="Optima ExtraBlack" charset="0"/>
          <a:ea typeface="MS PGothic" panose="020B0600070205080204" pitchFamily="34" charset="-128"/>
          <a:cs typeface="MS PGothic" charset="0"/>
        </a:defRPr>
      </a:lvl5pPr>
      <a:lvl6pPr marL="457200" algn="ctr" defTabSz="457200" rtl="0" fontAlgn="base">
        <a:spcBef>
          <a:spcPct val="0"/>
        </a:spcBef>
        <a:spcAft>
          <a:spcPct val="0"/>
        </a:spcAft>
        <a:defRPr sz="3600">
          <a:solidFill>
            <a:schemeClr val="tx1"/>
          </a:solidFill>
          <a:latin typeface="Optima ExtraBlack" charset="0"/>
          <a:ea typeface="ＭＳ Ｐゴシック" charset="-128"/>
        </a:defRPr>
      </a:lvl6pPr>
      <a:lvl7pPr marL="914400" algn="ctr" defTabSz="457200" rtl="0" fontAlgn="base">
        <a:spcBef>
          <a:spcPct val="0"/>
        </a:spcBef>
        <a:spcAft>
          <a:spcPct val="0"/>
        </a:spcAft>
        <a:defRPr sz="3600">
          <a:solidFill>
            <a:schemeClr val="tx1"/>
          </a:solidFill>
          <a:latin typeface="Optima ExtraBlack" charset="0"/>
          <a:ea typeface="ＭＳ Ｐゴシック" charset="-128"/>
        </a:defRPr>
      </a:lvl7pPr>
      <a:lvl8pPr marL="1371600" algn="ctr" defTabSz="457200" rtl="0" fontAlgn="base">
        <a:spcBef>
          <a:spcPct val="0"/>
        </a:spcBef>
        <a:spcAft>
          <a:spcPct val="0"/>
        </a:spcAft>
        <a:defRPr sz="3600">
          <a:solidFill>
            <a:schemeClr val="tx1"/>
          </a:solidFill>
          <a:latin typeface="Optima ExtraBlack" charset="0"/>
          <a:ea typeface="ＭＳ Ｐゴシック" charset="-128"/>
        </a:defRPr>
      </a:lvl8pPr>
      <a:lvl9pPr marL="1828800" algn="ctr" defTabSz="457200" rtl="0" fontAlgn="base">
        <a:spcBef>
          <a:spcPct val="0"/>
        </a:spcBef>
        <a:spcAft>
          <a:spcPct val="0"/>
        </a:spcAft>
        <a:defRPr sz="3600">
          <a:solidFill>
            <a:schemeClr val="tx1"/>
          </a:solidFill>
          <a:latin typeface="Optima ExtraBlack"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600" kern="1200">
          <a:solidFill>
            <a:schemeClr val="tx1"/>
          </a:solidFill>
          <a:latin typeface="Optima"/>
          <a:ea typeface="MS PGothic" panose="020B0600070205080204" pitchFamily="34" charset="-128"/>
          <a:cs typeface="Optima"/>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Optima"/>
          <a:ea typeface="MS PGothic" panose="020B0600070205080204" pitchFamily="34" charset="-128"/>
          <a:cs typeface="Optima"/>
        </a:defRPr>
      </a:lvl2pPr>
      <a:lvl3pPr marL="11430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MS PGothic" panose="020B0600070205080204" pitchFamily="34" charset="-128"/>
          <a:cs typeface="Optima"/>
        </a:defRPr>
      </a:lvl3pPr>
      <a:lvl4pPr marL="16002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MS PGothic" panose="020B0600070205080204" pitchFamily="34" charset="-128"/>
          <a:cs typeface="Optima"/>
        </a:defRPr>
      </a:lvl4pPr>
      <a:lvl5pPr marL="20574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MS PGothic" panose="020B0600070205080204" pitchFamily="34" charset="-128"/>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4pmMohxvMh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nfolio.com/ELMnotes15"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nfolio.com/images/img163ingot.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izmanualz.com/wpblog/wp-content/uploads/2005/10/Moores-Law.jp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nn.com/2013/11/12/tech/innovation/google-throat-tattoo/index.html?hpt=hp_t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azarus.developpez.com/cours/eric-thirion/bases-programmation/images/Transistor-1.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hlinkClick r:id="rId2"/>
              </a:rPr>
              <a:t>Silicon</a:t>
            </a:r>
            <a:endParaRPr lang="en-US" dirty="0"/>
          </a:p>
        </p:txBody>
      </p:sp>
      <p:sp>
        <p:nvSpPr>
          <p:cNvPr id="3" name="Subtitle"/>
          <p:cNvSpPr>
            <a:spLocks noGrp="1"/>
          </p:cNvSpPr>
          <p:nvPr>
            <p:ph type="subTitle" idx="1"/>
          </p:nvPr>
        </p:nvSpPr>
        <p:spPr/>
        <p:txBody>
          <a:bodyPr/>
          <a:lstStyle/>
          <a:p>
            <a:r>
              <a:rPr lang="en-US" dirty="0"/>
              <a:t>Module 12</a:t>
            </a:r>
          </a:p>
        </p:txBody>
      </p:sp>
    </p:spTree>
    <p:extLst>
      <p:ext uri="{BB962C8B-B14F-4D97-AF65-F5344CB8AC3E}">
        <p14:creationId xmlns:p14="http://schemas.microsoft.com/office/powerpoint/2010/main" val="136041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p:cNvSpPr>
            <a:spLocks noGrp="1"/>
          </p:cNvSpPr>
          <p:nvPr>
            <p:ph type="title"/>
          </p:nvPr>
        </p:nvSpPr>
        <p:spPr bwMode="auto">
          <a:xfrm>
            <a:off x="3409950" y="0"/>
            <a:ext cx="5448300" cy="1143000"/>
          </a:xfrm>
        </p:spPr>
        <p:txBody>
          <a:bodyPr wrap="square" numCol="1" anchorCtr="0" compatLnSpc="1">
            <a:prstTxWarp prst="textNoShape">
              <a:avLst/>
            </a:prstTxWarp>
          </a:bodyPr>
          <a:lstStyle/>
          <a:p>
            <a:r>
              <a:rPr lang="en-US" altLang="en-US" sz="3200" b="1" cap="none" dirty="0">
                <a:latin typeface="Optima" charset="0"/>
                <a:ea typeface="MS PGothic" charset="-128"/>
              </a:rPr>
              <a:t>Processing of Silicon</a:t>
            </a:r>
          </a:p>
        </p:txBody>
      </p:sp>
      <p:pic>
        <p:nvPicPr>
          <p:cNvPr id="23556" name="Picture 1" descr="Graphic showing processing of silicon; left shows two images that explain the transition between seed, molten silicon, ingot, heater coils, and crucible; right shows photograph of a scientist working in a lab."/>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889000"/>
            <a:ext cx="81407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URL"/>
          <p:cNvSpPr>
            <a:spLocks noChangeArrowheads="1"/>
          </p:cNvSpPr>
          <p:nvPr/>
        </p:nvSpPr>
        <p:spPr bwMode="auto">
          <a:xfrm>
            <a:off x="1603375" y="6497638"/>
            <a:ext cx="2250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200" dirty="0">
                <a:latin typeface="Arial" charset="0"/>
                <a:hlinkClick r:id="rId3"/>
              </a:rPr>
              <a:t>http://cnfolio.com/ELMnotes15</a:t>
            </a:r>
            <a:endParaRPr lang="en-US" altLang="en-US" sz="1200" dirty="0">
              <a:latin typeface="Arial" charset="0"/>
            </a:endParaRPr>
          </a:p>
        </p:txBody>
      </p:sp>
      <p:sp>
        <p:nvSpPr>
          <p:cNvPr id="23557" name="URL"/>
          <p:cNvSpPr>
            <a:spLocks noChangeArrowheads="1"/>
          </p:cNvSpPr>
          <p:nvPr/>
        </p:nvSpPr>
        <p:spPr bwMode="auto">
          <a:xfrm>
            <a:off x="8396536" y="6385024"/>
            <a:ext cx="35269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hlinkClick r:id="rId4"/>
              </a:rPr>
              <a:t>http://cnfolio.com/images/img163ingot.jpg</a:t>
            </a:r>
            <a:r>
              <a:rPr lang="en-US" altLang="en-US" sz="1400" dirty="0">
                <a:latin typeface="Arial"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p:cNvSpPr>
            <a:spLocks noGrp="1"/>
          </p:cNvSpPr>
          <p:nvPr>
            <p:ph type="title"/>
          </p:nvPr>
        </p:nvSpPr>
        <p:spPr bwMode="auto">
          <a:xfrm>
            <a:off x="3409950" y="0"/>
            <a:ext cx="5448300" cy="1143000"/>
          </a:xfrm>
        </p:spPr>
        <p:txBody>
          <a:bodyPr wrap="square" numCol="1" anchorCtr="0" compatLnSpc="1">
            <a:prstTxWarp prst="textNoShape">
              <a:avLst/>
            </a:prstTxWarp>
          </a:bodyPr>
          <a:lstStyle/>
          <a:p>
            <a:r>
              <a:rPr lang="en-US" altLang="en-US" sz="3200" b="1" cap="none">
                <a:latin typeface="Optima" charset="0"/>
                <a:ea typeface="MS PGothic" charset="-128"/>
              </a:rPr>
              <a:t>Microelectronics Processing</a:t>
            </a:r>
          </a:p>
        </p:txBody>
      </p:sp>
      <p:pic>
        <p:nvPicPr>
          <p:cNvPr id="24580" name="Picture 1" descr="Chart showing 1. Silicon Crystal (Ingot); 2, Polished Water; 3, Silicon Dioxide (SiO2) and magnified water section; 4, light repeating a pattern onto water through a reticle (mask) and lens; 5, Developed Chip Section, Etched Chip Section, and Stripped Chip Section; 6, Additional layer(s), water, and Silicon Dioxide; 7, Silicon Dioxide, additional layer(s) (such as polysilicon), doped silicon, and water; 8, conducting metal, additional layer(s), doped silicon, silicon dioxide, and water; 9, completed chi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3376" y="1420018"/>
            <a:ext cx="91440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URL"/>
          <p:cNvSpPr>
            <a:spLocks noChangeArrowheads="1"/>
          </p:cNvSpPr>
          <p:nvPr/>
        </p:nvSpPr>
        <p:spPr bwMode="auto">
          <a:xfrm>
            <a:off x="7432620" y="6497639"/>
            <a:ext cx="4759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pl-PL" altLang="en-US" sz="1400" dirty="0">
                <a:latin typeface="Arial" charset="0"/>
              </a:rPr>
              <a:t>/www.sematech.org/corporate/news/mfgproc/mfgproc.htm</a:t>
            </a:r>
            <a:endParaRPr lang="en-US" altLang="en-US" sz="1400"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p:nvPr/>
        </p:nvSpPr>
        <p:spPr>
          <a:xfrm>
            <a:off x="4798540" y="123569"/>
            <a:ext cx="2494594" cy="584775"/>
          </a:xfrm>
          <a:prstGeom prst="rect">
            <a:avLst/>
          </a:prstGeom>
          <a:noFill/>
        </p:spPr>
        <p:txBody>
          <a:bodyPr wrap="none" rtlCol="0">
            <a:spAutoFit/>
          </a:bodyPr>
          <a:lstStyle/>
          <a:p>
            <a:r>
              <a:rPr lang="en-US" sz="3200" dirty="0"/>
              <a:t>Moore’s Law</a:t>
            </a:r>
          </a:p>
        </p:txBody>
      </p:sp>
      <p:sp>
        <p:nvSpPr>
          <p:cNvPr id="25602" name="Rectangle 3"/>
          <p:cNvSpPr>
            <a:spLocks noChangeArrowheads="1"/>
          </p:cNvSpPr>
          <p:nvPr/>
        </p:nvSpPr>
        <p:spPr bwMode="auto">
          <a:xfrm>
            <a:off x="10594295" y="6392335"/>
            <a:ext cx="1330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pl-PL" altLang="en-US" sz="1400" dirty="0">
                <a:latin typeface="Arial" charset="0"/>
              </a:rPr>
              <a:t>www.intel.com</a:t>
            </a:r>
            <a:endParaRPr lang="en-US" altLang="en-US" sz="1400" dirty="0">
              <a:latin typeface="Arial" charset="0"/>
            </a:endParaRPr>
          </a:p>
        </p:txBody>
      </p:sp>
      <p:pic>
        <p:nvPicPr>
          <p:cNvPr id="2" name="Picture 1" descr="Graph of Moore's Law. Y-axis is &quot;Transistor count&quot;; x-axis is &quot;Year of introduction.&quot; Data source: Wikipedia (http://en.wikipedia.org/wiki/Transistor_count). The data visualization is available at OurWorldinData.org. There you find more visualizations and research on this topic. Licensed under CC-BY-SA by the author Max Roser."/>
          <p:cNvPicPr>
            <a:picLocks noChangeAspect="1"/>
          </p:cNvPicPr>
          <p:nvPr/>
        </p:nvPicPr>
        <p:blipFill rotWithShape="1">
          <a:blip r:embed="rId2">
            <a:extLst>
              <a:ext uri="{28A0092B-C50C-407E-A947-70E740481C1C}">
                <a14:useLocalDpi xmlns:a14="http://schemas.microsoft.com/office/drawing/2010/main" val="0"/>
              </a:ext>
            </a:extLst>
          </a:blip>
          <a:srcRect t="10229"/>
          <a:stretch/>
        </p:blipFill>
        <p:spPr>
          <a:xfrm>
            <a:off x="1118581" y="807530"/>
            <a:ext cx="8983362" cy="58925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0" y="-119743"/>
            <a:ext cx="8923338" cy="1143000"/>
          </a:xfrm>
        </p:spPr>
        <p:txBody>
          <a:bodyPr>
            <a:normAutofit/>
          </a:bodyPr>
          <a:lstStyle/>
          <a:p>
            <a:pPr>
              <a:defRPr/>
            </a:pPr>
            <a:r>
              <a:rPr lang="en-US" dirty="0">
                <a:ea typeface="ＭＳ Ｐゴシック" charset="-128"/>
                <a:cs typeface="ＭＳ Ｐゴシック" pitchFamily="-109" charset="-128"/>
              </a:rPr>
              <a:t>Another way to look at Moore’s law</a:t>
            </a:r>
          </a:p>
        </p:txBody>
      </p:sp>
      <p:pic>
        <p:nvPicPr>
          <p:cNvPr id="26626" name="Picture 3" descr="Graph, showing y-axis &quot;Calculations per second per $1000&quot; and x-axis year. Graph shows &quot;Mouse Brain&quot; and &quot;Human Brain.&quot; Graph also explores, &quot;Electromechanical,&quot; &quot;Solid-State Relay,&quot; &quot;Vacuum Tube,&quot; &quot;Transistor,&quot; &quot;Integrated Circuit,&quot; and &quot;Optical Quantum DNA Computing?&quot; Copyright BCA Research 2013. Source: Ray Kurzweild, &quot;The Singularity is Near: When Humans Transcend Biology&quot;, p. 67, The Viking Press, 2006. Datapoint's between 2000 and 2012 represent BCA estimat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9711"/>
            <a:ext cx="9144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URL"/>
          <p:cNvSpPr>
            <a:spLocks noChangeArrowheads="1"/>
          </p:cNvSpPr>
          <p:nvPr/>
        </p:nvSpPr>
        <p:spPr bwMode="auto">
          <a:xfrm>
            <a:off x="5617029" y="6550223"/>
            <a:ext cx="6708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hlinkClick r:id="rId3"/>
              </a:rPr>
              <a:t>http://www.bizmanualz.com/wpblog/wp-content/uploads/2005/10/Moores-Law.jpg</a:t>
            </a:r>
            <a:r>
              <a:rPr lang="en-US" altLang="en-US" sz="1400" dirty="0">
                <a:latin typeface="Arial"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p:cNvSpPr>
            <a:spLocks noGrp="1"/>
          </p:cNvSpPr>
          <p:nvPr>
            <p:ph type="title"/>
          </p:nvPr>
        </p:nvSpPr>
        <p:spPr bwMode="auto">
          <a:xfrm>
            <a:off x="3409950" y="0"/>
            <a:ext cx="5448300" cy="1143000"/>
          </a:xfrm>
        </p:spPr>
        <p:txBody>
          <a:bodyPr wrap="square" numCol="1" anchorCtr="0" compatLnSpc="1">
            <a:prstTxWarp prst="textNoShape">
              <a:avLst/>
            </a:prstTxWarp>
          </a:bodyPr>
          <a:lstStyle/>
          <a:p>
            <a:r>
              <a:rPr lang="en-US" altLang="en-US" sz="3200" b="1" cap="none" dirty="0">
                <a:latin typeface="Optima" charset="0"/>
                <a:ea typeface="MS PGothic" charset="-128"/>
              </a:rPr>
              <a:t>Why is this the Silicon Age? Societal Impact</a:t>
            </a:r>
          </a:p>
        </p:txBody>
      </p:sp>
      <p:sp>
        <p:nvSpPr>
          <p:cNvPr id="27652" name="Content"/>
          <p:cNvSpPr>
            <a:spLocks noChangeArrowheads="1"/>
          </p:cNvSpPr>
          <p:nvPr/>
        </p:nvSpPr>
        <p:spPr bwMode="auto">
          <a:xfrm>
            <a:off x="2092325" y="1143001"/>
            <a:ext cx="787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800" dirty="0">
                <a:latin typeface="Arial" charset="0"/>
              </a:rPr>
              <a:t>Name Things that would not exist without electronic materials and the digital age that has been derived from them:</a:t>
            </a: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p:txBody>
      </p:sp>
      <p:sp>
        <p:nvSpPr>
          <p:cNvPr id="27651" name="URL"/>
          <p:cNvSpPr>
            <a:spLocks noChangeArrowheads="1"/>
          </p:cNvSpPr>
          <p:nvPr/>
        </p:nvSpPr>
        <p:spPr bwMode="auto">
          <a:xfrm>
            <a:off x="6029325" y="6497638"/>
            <a:ext cx="6044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rPr>
              <a:t>http://www.allaboutvision.com/cvs/children-computer-vision-syndrome.htm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p:cNvSpPr>
            <a:spLocks noGrp="1"/>
          </p:cNvSpPr>
          <p:nvPr>
            <p:ph type="title"/>
          </p:nvPr>
        </p:nvSpPr>
        <p:spPr bwMode="auto">
          <a:xfrm>
            <a:off x="2691788" y="0"/>
            <a:ext cx="6166462" cy="1143000"/>
          </a:xfrm>
        </p:spPr>
        <p:txBody>
          <a:bodyPr wrap="square" numCol="1" anchorCtr="0" compatLnSpc="1">
            <a:prstTxWarp prst="textNoShape">
              <a:avLst/>
            </a:prstTxWarp>
          </a:bodyPr>
          <a:lstStyle/>
          <a:p>
            <a:r>
              <a:rPr lang="en-US" altLang="en-US" sz="3200" b="1" cap="none" dirty="0">
                <a:latin typeface="Optima" charset="0"/>
                <a:ea typeface="MS PGothic" charset="-128"/>
              </a:rPr>
              <a:t>Why is this the Silicon Age? Societal Impact</a:t>
            </a:r>
          </a:p>
        </p:txBody>
      </p:sp>
      <p:sp>
        <p:nvSpPr>
          <p:cNvPr id="28676" name="Content 1"/>
          <p:cNvSpPr>
            <a:spLocks noChangeArrowheads="1"/>
          </p:cNvSpPr>
          <p:nvPr/>
        </p:nvSpPr>
        <p:spPr bwMode="auto">
          <a:xfrm>
            <a:off x="2092325" y="1143001"/>
            <a:ext cx="787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800">
                <a:latin typeface="Arial" charset="0"/>
              </a:rPr>
              <a:t>Name Things that would not exist without electronic materials and the digital age that has been derived from them:</a:t>
            </a: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p:txBody>
      </p:sp>
      <p:sp>
        <p:nvSpPr>
          <p:cNvPr id="28677" name="Content 2"/>
          <p:cNvSpPr>
            <a:spLocks noChangeArrowheads="1"/>
          </p:cNvSpPr>
          <p:nvPr/>
        </p:nvSpPr>
        <p:spPr bwMode="auto">
          <a:xfrm>
            <a:off x="2255838" y="1814513"/>
            <a:ext cx="4572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800" dirty="0">
                <a:latin typeface="Arial" charset="0"/>
              </a:rPr>
              <a:t>iPods/</a:t>
            </a:r>
            <a:r>
              <a:rPr lang="en-US" altLang="en-US" sz="1800" dirty="0" err="1">
                <a:latin typeface="Arial" charset="0"/>
              </a:rPr>
              <a:t>IPads</a:t>
            </a:r>
            <a:r>
              <a:rPr lang="en-US" altLang="en-US" sz="1800" dirty="0">
                <a:latin typeface="Arial" charset="0"/>
              </a:rPr>
              <a:t>/Personal Computers</a:t>
            </a:r>
          </a:p>
          <a:p>
            <a:pPr eaLnBrk="1" hangingPunct="1">
              <a:spcBef>
                <a:spcPct val="0"/>
              </a:spcBef>
              <a:buFontTx/>
              <a:buNone/>
            </a:pPr>
            <a:r>
              <a:rPr lang="en-US" altLang="en-US" sz="1800" dirty="0">
                <a:latin typeface="Arial" charset="0"/>
              </a:rPr>
              <a:t>Wikipedia</a:t>
            </a:r>
          </a:p>
          <a:p>
            <a:pPr eaLnBrk="1" hangingPunct="1">
              <a:spcBef>
                <a:spcPct val="0"/>
              </a:spcBef>
              <a:buFontTx/>
              <a:buNone/>
            </a:pPr>
            <a:r>
              <a:rPr lang="en-US" altLang="en-US" sz="1800" dirty="0">
                <a:latin typeface="Arial" charset="0"/>
              </a:rPr>
              <a:t>Extended Weather Forecasting</a:t>
            </a:r>
          </a:p>
          <a:p>
            <a:pPr eaLnBrk="1" hangingPunct="1">
              <a:spcBef>
                <a:spcPct val="0"/>
              </a:spcBef>
              <a:buFontTx/>
              <a:buNone/>
            </a:pPr>
            <a:r>
              <a:rPr lang="en-US" altLang="en-US" sz="1800" dirty="0">
                <a:latin typeface="Arial" charset="0"/>
              </a:rPr>
              <a:t>iTunes</a:t>
            </a:r>
          </a:p>
          <a:p>
            <a:pPr eaLnBrk="1" hangingPunct="1">
              <a:spcBef>
                <a:spcPct val="0"/>
              </a:spcBef>
              <a:buFontTx/>
              <a:buNone/>
            </a:pPr>
            <a:r>
              <a:rPr lang="en-US" altLang="en-US" sz="1800" dirty="0">
                <a:latin typeface="Arial" charset="0"/>
              </a:rPr>
              <a:t>Social media</a:t>
            </a:r>
          </a:p>
          <a:p>
            <a:pPr eaLnBrk="1" hangingPunct="1">
              <a:spcBef>
                <a:spcPct val="0"/>
              </a:spcBef>
              <a:buFontTx/>
              <a:buNone/>
            </a:pPr>
            <a:r>
              <a:rPr lang="en-US" altLang="en-US" sz="1800" dirty="0">
                <a:latin typeface="Arial" charset="0"/>
              </a:rPr>
              <a:t>YouTube</a:t>
            </a:r>
          </a:p>
          <a:p>
            <a:pPr eaLnBrk="1" hangingPunct="1">
              <a:spcBef>
                <a:spcPct val="0"/>
              </a:spcBef>
              <a:buFontTx/>
              <a:buNone/>
            </a:pPr>
            <a:r>
              <a:rPr lang="en-US" altLang="en-US" sz="1800" dirty="0">
                <a:latin typeface="Arial" charset="0"/>
              </a:rPr>
              <a:t>Email</a:t>
            </a:r>
          </a:p>
          <a:p>
            <a:pPr eaLnBrk="1" hangingPunct="1">
              <a:spcBef>
                <a:spcPct val="0"/>
              </a:spcBef>
              <a:buFontTx/>
              <a:buNone/>
            </a:pPr>
            <a:r>
              <a:rPr lang="en-US" altLang="en-US" sz="1800" dirty="0">
                <a:latin typeface="Arial" charset="0"/>
              </a:rPr>
              <a:t>Texting</a:t>
            </a:r>
          </a:p>
          <a:p>
            <a:pPr eaLnBrk="1" hangingPunct="1">
              <a:spcBef>
                <a:spcPct val="0"/>
              </a:spcBef>
              <a:buFontTx/>
              <a:buNone/>
            </a:pPr>
            <a:r>
              <a:rPr lang="en-US" altLang="en-US" sz="1800" dirty="0">
                <a:latin typeface="Arial" charset="0"/>
              </a:rPr>
              <a:t>Twitter</a:t>
            </a:r>
          </a:p>
          <a:p>
            <a:pPr eaLnBrk="1" hangingPunct="1">
              <a:spcBef>
                <a:spcPct val="0"/>
              </a:spcBef>
              <a:buFontTx/>
              <a:buNone/>
            </a:pPr>
            <a:r>
              <a:rPr lang="en-US" altLang="en-US" sz="1800" dirty="0">
                <a:latin typeface="Arial" charset="0"/>
              </a:rPr>
              <a:t>SPAM</a:t>
            </a:r>
          </a:p>
          <a:p>
            <a:pPr eaLnBrk="1" hangingPunct="1">
              <a:spcBef>
                <a:spcPct val="0"/>
              </a:spcBef>
              <a:buFontTx/>
              <a:buNone/>
            </a:pPr>
            <a:r>
              <a:rPr lang="en-US" altLang="en-US" sz="1800" dirty="0">
                <a:latin typeface="Arial" charset="0"/>
              </a:rPr>
              <a:t>Blogs</a:t>
            </a:r>
          </a:p>
          <a:p>
            <a:pPr eaLnBrk="1" hangingPunct="1">
              <a:spcBef>
                <a:spcPct val="0"/>
              </a:spcBef>
              <a:buFontTx/>
              <a:buNone/>
            </a:pPr>
            <a:r>
              <a:rPr lang="en-US" altLang="en-US" sz="1800" dirty="0">
                <a:latin typeface="Arial" charset="0"/>
              </a:rPr>
              <a:t>Facebook</a:t>
            </a:r>
          </a:p>
          <a:p>
            <a:pPr eaLnBrk="1" hangingPunct="1">
              <a:spcBef>
                <a:spcPct val="0"/>
              </a:spcBef>
              <a:buFontTx/>
              <a:buNone/>
            </a:pPr>
            <a:r>
              <a:rPr lang="en-US" altLang="en-US" sz="1800" dirty="0">
                <a:latin typeface="Arial" charset="0"/>
              </a:rPr>
              <a:t>Digital Textbooks</a:t>
            </a:r>
          </a:p>
          <a:p>
            <a:pPr eaLnBrk="1" hangingPunct="1">
              <a:spcBef>
                <a:spcPct val="0"/>
              </a:spcBef>
              <a:buFontTx/>
              <a:buNone/>
            </a:pPr>
            <a:r>
              <a:rPr lang="en-US" altLang="en-US" sz="1800" dirty="0">
                <a:latin typeface="Arial" charset="0"/>
              </a:rPr>
              <a:t>Video Games</a:t>
            </a:r>
          </a:p>
          <a:p>
            <a:pPr eaLnBrk="1" hangingPunct="1">
              <a:spcBef>
                <a:spcPct val="0"/>
              </a:spcBef>
              <a:buFontTx/>
              <a:buNone/>
            </a:pPr>
            <a:r>
              <a:rPr lang="en-US" altLang="en-US" sz="1800" dirty="0">
                <a:latin typeface="Arial" charset="0"/>
              </a:rPr>
              <a:t>Dating websites</a:t>
            </a:r>
          </a:p>
          <a:p>
            <a:pPr eaLnBrk="1" hangingPunct="1">
              <a:spcBef>
                <a:spcPct val="0"/>
              </a:spcBef>
              <a:buFontTx/>
              <a:buNone/>
            </a:pPr>
            <a:r>
              <a:rPr lang="en-US" altLang="en-US" sz="1800" dirty="0">
                <a:latin typeface="Arial" charset="0"/>
              </a:rPr>
              <a:t>Fantasy Football</a:t>
            </a:r>
          </a:p>
          <a:p>
            <a:pPr eaLnBrk="1" hangingPunct="1">
              <a:spcBef>
                <a:spcPct val="0"/>
              </a:spcBef>
              <a:buFontTx/>
              <a:buNone/>
            </a:pPr>
            <a:r>
              <a:rPr lang="en-US" altLang="en-US" sz="1800" dirty="0">
                <a:latin typeface="Arial" charset="0"/>
              </a:rPr>
              <a:t>The Cloud</a:t>
            </a:r>
          </a:p>
          <a:p>
            <a:pPr eaLnBrk="1" hangingPunct="1">
              <a:spcBef>
                <a:spcPct val="0"/>
              </a:spcBef>
              <a:buFontTx/>
              <a:buNone/>
            </a:pPr>
            <a:endParaRPr lang="en-US" altLang="en-US" sz="1800" dirty="0">
              <a:latin typeface="Arial" charset="0"/>
            </a:endParaRPr>
          </a:p>
        </p:txBody>
      </p:sp>
      <p:sp>
        <p:nvSpPr>
          <p:cNvPr id="28675" name="URL"/>
          <p:cNvSpPr>
            <a:spLocks noChangeArrowheads="1"/>
          </p:cNvSpPr>
          <p:nvPr/>
        </p:nvSpPr>
        <p:spPr bwMode="auto">
          <a:xfrm>
            <a:off x="6066050" y="6507392"/>
            <a:ext cx="6044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rPr>
              <a:t>http://www.allaboutvision.com/cvs/children-computer-vision-syndrome.htm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p:cNvSpPr>
            <a:spLocks noGrp="1"/>
          </p:cNvSpPr>
          <p:nvPr>
            <p:ph type="title"/>
          </p:nvPr>
        </p:nvSpPr>
        <p:spPr bwMode="auto">
          <a:xfrm>
            <a:off x="1997725" y="0"/>
            <a:ext cx="8295702" cy="1143000"/>
          </a:xfrm>
        </p:spPr>
        <p:txBody>
          <a:bodyPr wrap="square" numCol="1" anchorCtr="0" compatLnSpc="1">
            <a:prstTxWarp prst="textNoShape">
              <a:avLst/>
            </a:prstTxWarp>
          </a:bodyPr>
          <a:lstStyle/>
          <a:p>
            <a:r>
              <a:rPr lang="en-US" altLang="en-US" sz="3200" b="1" cap="none" dirty="0">
                <a:latin typeface="Optima" charset="0"/>
                <a:ea typeface="MS PGothic" charset="-128"/>
              </a:rPr>
              <a:t>Do cell phones </a:t>
            </a:r>
            <a:r>
              <a:rPr lang="en-US" altLang="en-US" sz="3200" b="1" cap="none">
                <a:latin typeface="Optima" charset="0"/>
                <a:ea typeface="MS PGothic" charset="-128"/>
              </a:rPr>
              <a:t>cause nearsightedness?</a:t>
            </a:r>
            <a:endParaRPr lang="en-US" altLang="en-US" sz="3200" b="1" cap="none" dirty="0">
              <a:latin typeface="Optima" charset="0"/>
              <a:ea typeface="MS PGothic" charset="-128"/>
            </a:endParaRPr>
          </a:p>
        </p:txBody>
      </p:sp>
      <p:sp>
        <p:nvSpPr>
          <p:cNvPr id="29700" name="Content"/>
          <p:cNvSpPr>
            <a:spLocks noChangeArrowheads="1"/>
          </p:cNvSpPr>
          <p:nvPr/>
        </p:nvSpPr>
        <p:spPr bwMode="auto">
          <a:xfrm>
            <a:off x="2092325" y="1720850"/>
            <a:ext cx="787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800" dirty="0">
                <a:latin typeface="Arial" charset="0"/>
              </a:rPr>
              <a:t>December 2009 issue of Archives of Ophthalmology found that the prevalence of nearsightedness among Americans has increased from 25 percent to 41.6 percent of the population over the past 30 years — an increase of more than 66 percent.</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Also, among people with 12 or more years of formal education, the prevalence of myopia is now as high as 59.8 percent.</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What are other potential downsides to the technological advances enabled through electronic materials?</a:t>
            </a:r>
          </a:p>
        </p:txBody>
      </p:sp>
      <p:sp>
        <p:nvSpPr>
          <p:cNvPr id="29699" name="URL"/>
          <p:cNvSpPr>
            <a:spLocks noChangeArrowheads="1"/>
          </p:cNvSpPr>
          <p:nvPr/>
        </p:nvSpPr>
        <p:spPr bwMode="auto">
          <a:xfrm>
            <a:off x="6145576" y="6497639"/>
            <a:ext cx="6044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rPr>
              <a:t>http://www.allaboutvision.com/cvs/children-computer-vision-syndrome.htm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Do Cellphones contribute to Depression?</a:t>
            </a:r>
          </a:p>
        </p:txBody>
      </p:sp>
      <p:sp>
        <p:nvSpPr>
          <p:cNvPr id="3" name="Content"/>
          <p:cNvSpPr>
            <a:spLocks noGrp="1"/>
          </p:cNvSpPr>
          <p:nvPr>
            <p:ph idx="1"/>
          </p:nvPr>
        </p:nvSpPr>
        <p:spPr>
          <a:xfrm>
            <a:off x="1981200" y="2064480"/>
            <a:ext cx="8229600" cy="3557844"/>
          </a:xfrm>
        </p:spPr>
        <p:txBody>
          <a:bodyPr/>
          <a:lstStyle/>
          <a:p>
            <a:r>
              <a:rPr lang="en-US" dirty="0"/>
              <a:t>Jean </a:t>
            </a:r>
            <a:r>
              <a:rPr lang="en-US" dirty="0" err="1"/>
              <a:t>Twenge</a:t>
            </a:r>
            <a:r>
              <a:rPr lang="en-US" dirty="0"/>
              <a:t>, a professor at San Diego State, argues in The Atlantic this week that smartphones may be destroying a generation of teens</a:t>
            </a:r>
          </a:p>
          <a:p>
            <a:r>
              <a:rPr lang="en-US" dirty="0"/>
              <a:t>Today's teens go out less, date less, and feel more depressed and suicidal, according to </a:t>
            </a:r>
            <a:r>
              <a:rPr lang="en-US" dirty="0" err="1"/>
              <a:t>Twenge's</a:t>
            </a:r>
            <a:r>
              <a:rPr lang="en-US" dirty="0"/>
              <a:t> data.</a:t>
            </a:r>
          </a:p>
          <a:p>
            <a:r>
              <a:rPr lang="en-US" dirty="0"/>
              <a:t>There's a strong link between the amount of time they spend looking at screens and how sad they feel.</a:t>
            </a:r>
          </a:p>
          <a:p>
            <a:pPr marL="0" indent="0">
              <a:buNone/>
            </a:pPr>
            <a:endParaRPr lang="en-US" dirty="0"/>
          </a:p>
        </p:txBody>
      </p:sp>
      <p:sp>
        <p:nvSpPr>
          <p:cNvPr id="4" name="URL"/>
          <p:cNvSpPr txBox="1"/>
          <p:nvPr/>
        </p:nvSpPr>
        <p:spPr>
          <a:xfrm>
            <a:off x="5622829" y="6543804"/>
            <a:ext cx="6569171" cy="307777"/>
          </a:xfrm>
          <a:prstGeom prst="rect">
            <a:avLst/>
          </a:prstGeom>
          <a:noFill/>
        </p:spPr>
        <p:txBody>
          <a:bodyPr wrap="none" rtlCol="0">
            <a:spAutoFit/>
          </a:bodyPr>
          <a:lstStyle/>
          <a:p>
            <a:r>
              <a:rPr lang="en-US" sz="1400" dirty="0"/>
              <a:t>https://</a:t>
            </a:r>
            <a:r>
              <a:rPr lang="en-US" sz="1400" dirty="0" err="1"/>
              <a:t>www.cnbc.com</a:t>
            </a:r>
            <a:r>
              <a:rPr lang="en-US" sz="1400" dirty="0"/>
              <a:t>/2017/08/05/smartphones-ruining-mental-health-</a:t>
            </a:r>
            <a:r>
              <a:rPr lang="en-US" sz="1400" dirty="0" err="1"/>
              <a:t>teens.html</a:t>
            </a:r>
            <a:endParaRPr lang="en-US" sz="1400" dirty="0"/>
          </a:p>
        </p:txBody>
      </p:sp>
    </p:spTree>
    <p:extLst>
      <p:ext uri="{BB962C8B-B14F-4D97-AF65-F5344CB8AC3E}">
        <p14:creationId xmlns:p14="http://schemas.microsoft.com/office/powerpoint/2010/main" val="56563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p:cNvSpPr>
            <a:spLocks noGrp="1"/>
          </p:cNvSpPr>
          <p:nvPr>
            <p:ph type="title"/>
          </p:nvPr>
        </p:nvSpPr>
        <p:spPr bwMode="auto"/>
        <p:txBody>
          <a:bodyPr wrap="square" numCol="1" anchorCtr="0" compatLnSpc="1">
            <a:prstTxWarp prst="textNoShape">
              <a:avLst/>
            </a:prstTxWarp>
          </a:bodyPr>
          <a:lstStyle/>
          <a:p>
            <a:r>
              <a:rPr lang="en-US" altLang="en-US" cap="none">
                <a:latin typeface="Optima ExtraBlack" charset="0"/>
                <a:ea typeface="MS PGothic" charset="-128"/>
              </a:rPr>
              <a:t>THE FUTURE</a:t>
            </a:r>
          </a:p>
        </p:txBody>
      </p:sp>
      <p:sp>
        <p:nvSpPr>
          <p:cNvPr id="30722" name="Content"/>
          <p:cNvSpPr>
            <a:spLocks noGrp="1"/>
          </p:cNvSpPr>
          <p:nvPr>
            <p:ph idx="1"/>
          </p:nvPr>
        </p:nvSpPr>
        <p:spPr>
          <a:xfrm>
            <a:off x="1981200" y="1347788"/>
            <a:ext cx="8686800" cy="4525962"/>
          </a:xfrm>
        </p:spPr>
        <p:txBody>
          <a:bodyPr/>
          <a:lstStyle/>
          <a:p>
            <a:r>
              <a:rPr lang="en-US" altLang="en-US" dirty="0" err="1">
                <a:latin typeface="Optima" charset="0"/>
                <a:ea typeface="MS PGothic" charset="-128"/>
                <a:cs typeface="Optima" charset="0"/>
              </a:rPr>
              <a:t>Moores</a:t>
            </a:r>
            <a:r>
              <a:rPr lang="en-US" altLang="en-US" dirty="0">
                <a:latin typeface="Optima" charset="0"/>
                <a:ea typeface="MS PGothic" charset="-128"/>
                <a:cs typeface="Optima" charset="0"/>
              </a:rPr>
              <a:t> Laws is good down to 5-7nm (6-8 years)</a:t>
            </a:r>
          </a:p>
          <a:p>
            <a:r>
              <a:rPr lang="en-US" altLang="en-US" dirty="0">
                <a:latin typeface="Optima" charset="0"/>
                <a:ea typeface="MS PGothic" charset="-128"/>
                <a:cs typeface="Optima" charset="0"/>
              </a:rPr>
              <a:t>Low Power is the key</a:t>
            </a:r>
          </a:p>
          <a:p>
            <a:pPr lvl="1"/>
            <a:r>
              <a:rPr lang="en-US" altLang="en-US" dirty="0">
                <a:latin typeface="Optima" charset="0"/>
                <a:ea typeface="MS PGothic" charset="-128"/>
                <a:cs typeface="Optima" charset="0"/>
              </a:rPr>
              <a:t>3-13% of national energy is consumed by computers</a:t>
            </a:r>
          </a:p>
          <a:p>
            <a:r>
              <a:rPr lang="en-US" altLang="en-US" dirty="0">
                <a:latin typeface="Optima" charset="0"/>
                <a:ea typeface="MS PGothic" charset="-128"/>
                <a:cs typeface="Optima" charset="0"/>
              </a:rPr>
              <a:t>New Materials</a:t>
            </a:r>
          </a:p>
          <a:p>
            <a:pPr lvl="1"/>
            <a:r>
              <a:rPr lang="en-US" altLang="en-US" dirty="0">
                <a:latin typeface="Optima" charset="0"/>
                <a:ea typeface="MS PGothic" charset="-128"/>
                <a:cs typeface="Optima" charset="0"/>
              </a:rPr>
              <a:t>Lots of Research needed</a:t>
            </a:r>
          </a:p>
          <a:p>
            <a:pPr lvl="1"/>
            <a:r>
              <a:rPr lang="en-US" altLang="en-US" dirty="0">
                <a:latin typeface="Optima" charset="0"/>
                <a:ea typeface="MS PGothic" charset="-128"/>
                <a:cs typeface="Optima" charset="0"/>
              </a:rPr>
              <a:t>Vertical devices</a:t>
            </a:r>
          </a:p>
          <a:p>
            <a:pPr lvl="1"/>
            <a:r>
              <a:rPr lang="en-US" altLang="en-US" dirty="0">
                <a:latin typeface="Optima" charset="0"/>
                <a:ea typeface="MS PGothic" charset="-128"/>
                <a:cs typeface="Optima" charset="0"/>
              </a:rPr>
              <a:t>Graphene, MoS</a:t>
            </a:r>
            <a:r>
              <a:rPr lang="en-US" altLang="en-US" baseline="-25000" dirty="0">
                <a:latin typeface="Optima" charset="0"/>
                <a:ea typeface="MS PGothic" charset="-128"/>
                <a:cs typeface="Optima" charset="0"/>
              </a:rPr>
              <a:t>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Wearable electronics</a:t>
            </a:r>
          </a:p>
        </p:txBody>
      </p:sp>
      <p:sp>
        <p:nvSpPr>
          <p:cNvPr id="3" name="Content"/>
          <p:cNvSpPr>
            <a:spLocks noGrp="1"/>
          </p:cNvSpPr>
          <p:nvPr>
            <p:ph idx="1"/>
          </p:nvPr>
        </p:nvSpPr>
        <p:spPr/>
        <p:txBody>
          <a:bodyPr/>
          <a:lstStyle/>
          <a:p>
            <a:r>
              <a:rPr lang="en-US" altLang="en-US" dirty="0">
                <a:latin typeface="Optima" charset="0"/>
                <a:ea typeface="MS PGothic" charset="-128"/>
                <a:cs typeface="Optima" charset="0"/>
              </a:rPr>
              <a:t>Organic Semiconductors</a:t>
            </a:r>
          </a:p>
          <a:p>
            <a:pPr lvl="1"/>
            <a:r>
              <a:rPr lang="en-US" altLang="en-US" dirty="0">
                <a:latin typeface="Optima" charset="0"/>
                <a:ea typeface="MS PGothic" charset="-128"/>
                <a:cs typeface="Optima" charset="0"/>
              </a:rPr>
              <a:t>Flexible Electronics</a:t>
            </a:r>
          </a:p>
          <a:p>
            <a:pPr lvl="1"/>
            <a:r>
              <a:rPr lang="en-US" altLang="en-US" dirty="0">
                <a:latin typeface="Optima" charset="0"/>
                <a:ea typeface="MS PGothic" charset="-128"/>
                <a:cs typeface="Optima" charset="0"/>
                <a:hlinkClick r:id="rId2"/>
              </a:rPr>
              <a:t>CNN Today:  Throat Tattoo</a:t>
            </a:r>
            <a:endParaRPr lang="en-US" altLang="en-US" dirty="0">
              <a:latin typeface="Optima" charset="0"/>
              <a:ea typeface="MS PGothic" charset="-128"/>
              <a:cs typeface="Optima" charset="0"/>
            </a:endParaRPr>
          </a:p>
          <a:p>
            <a:r>
              <a:rPr lang="en-US" dirty="0"/>
              <a:t>Wearable electronics will lead to better health monitoring</a:t>
            </a:r>
          </a:p>
          <a:p>
            <a:pPr lvl="1"/>
            <a:r>
              <a:rPr lang="en-US" dirty="0"/>
              <a:t>Blood pressure, heart rate</a:t>
            </a:r>
          </a:p>
          <a:p>
            <a:pPr lvl="1"/>
            <a:r>
              <a:rPr lang="en-US" dirty="0"/>
              <a:t>Blood glucose</a:t>
            </a:r>
          </a:p>
          <a:p>
            <a:pPr lvl="1"/>
            <a:r>
              <a:rPr lang="en-US" dirty="0"/>
              <a:t>Disease markers</a:t>
            </a:r>
          </a:p>
          <a:p>
            <a:pPr lvl="1"/>
            <a:r>
              <a:rPr lang="en-US" dirty="0"/>
              <a:t>Other advances</a:t>
            </a:r>
          </a:p>
          <a:p>
            <a:pPr lvl="1"/>
            <a:endParaRPr lang="en-US" dirty="0"/>
          </a:p>
          <a:p>
            <a:pPr marL="0" indent="0">
              <a:buNone/>
            </a:pPr>
            <a:endParaRPr lang="en-US" dirty="0"/>
          </a:p>
        </p:txBody>
      </p:sp>
    </p:spTree>
    <p:extLst>
      <p:ext uri="{BB962C8B-B14F-4D97-AF65-F5344CB8AC3E}">
        <p14:creationId xmlns:p14="http://schemas.microsoft.com/office/powerpoint/2010/main" val="7130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p:cNvSpPr>
            <a:spLocks noGrp="1"/>
          </p:cNvSpPr>
          <p:nvPr>
            <p:ph type="title"/>
          </p:nvPr>
        </p:nvSpPr>
        <p:spPr bwMode="auto"/>
        <p:txBody>
          <a:bodyPr wrap="square" numCol="1" anchorCtr="0" compatLnSpc="1">
            <a:prstTxWarp prst="textNoShape">
              <a:avLst/>
            </a:prstTxWarp>
          </a:bodyPr>
          <a:lstStyle/>
          <a:p>
            <a:r>
              <a:rPr lang="en-US" altLang="en-US" cap="none">
                <a:latin typeface="Optima ExtraBlack" charset="0"/>
                <a:ea typeface="MS PGothic" charset="-128"/>
              </a:rPr>
              <a:t>SILICON</a:t>
            </a:r>
          </a:p>
        </p:txBody>
      </p:sp>
      <p:sp>
        <p:nvSpPr>
          <p:cNvPr id="17409" name="Content"/>
          <p:cNvSpPr>
            <a:spLocks noGrp="1"/>
          </p:cNvSpPr>
          <p:nvPr>
            <p:ph idx="1"/>
          </p:nvPr>
        </p:nvSpPr>
        <p:spPr>
          <a:xfrm>
            <a:off x="1981200" y="1016001"/>
            <a:ext cx="8229600" cy="4525963"/>
          </a:xfrm>
        </p:spPr>
        <p:txBody>
          <a:bodyPr/>
          <a:lstStyle/>
          <a:p>
            <a:r>
              <a:rPr lang="en-US" altLang="en-US" dirty="0">
                <a:latin typeface="Optima" charset="0"/>
                <a:ea typeface="MS PGothic" charset="-128"/>
                <a:cs typeface="Optima" charset="0"/>
              </a:rPr>
              <a:t>Properties</a:t>
            </a:r>
          </a:p>
          <a:p>
            <a:pPr lvl="1"/>
            <a:r>
              <a:rPr lang="en-US" altLang="en-US" dirty="0">
                <a:latin typeface="Optima" charset="0"/>
                <a:ea typeface="MS PGothic" charset="-128"/>
                <a:cs typeface="Optima" charset="0"/>
              </a:rPr>
              <a:t>High melting point (1414°C)</a:t>
            </a:r>
          </a:p>
          <a:p>
            <a:pPr lvl="1"/>
            <a:r>
              <a:rPr lang="en-US" altLang="en-US" dirty="0">
                <a:latin typeface="Optima" charset="0"/>
                <a:ea typeface="MS PGothic" charset="-128"/>
                <a:cs typeface="Optima" charset="0"/>
              </a:rPr>
              <a:t>Non conducting (if pure) (typically 99.999999%)</a:t>
            </a:r>
          </a:p>
          <a:p>
            <a:pPr lvl="1"/>
            <a:r>
              <a:rPr lang="en-US" altLang="en-US" dirty="0">
                <a:latin typeface="Optima" charset="0"/>
                <a:ea typeface="MS PGothic" charset="-128"/>
                <a:cs typeface="Optima" charset="0"/>
              </a:rPr>
              <a:t>Has a </a:t>
            </a:r>
            <a:r>
              <a:rPr lang="en-US" altLang="en-US" dirty="0" err="1">
                <a:latin typeface="Optima" charset="0"/>
                <a:ea typeface="MS PGothic" charset="-128"/>
                <a:cs typeface="Optima" charset="0"/>
              </a:rPr>
              <a:t>bandgap</a:t>
            </a:r>
            <a:r>
              <a:rPr lang="en-US" altLang="en-US" dirty="0">
                <a:latin typeface="Optima" charset="0"/>
                <a:ea typeface="MS PGothic" charset="-128"/>
                <a:cs typeface="Optima" charset="0"/>
              </a:rPr>
              <a:t> (what’s that?)</a:t>
            </a:r>
          </a:p>
          <a:p>
            <a:pPr lvl="1"/>
            <a:r>
              <a:rPr lang="en-US" altLang="en-US" dirty="0">
                <a:latin typeface="Optima" charset="0"/>
                <a:ea typeface="MS PGothic" charset="-128"/>
                <a:cs typeface="Optima" charset="0"/>
              </a:rPr>
              <a:t>Reflects light/shiny</a:t>
            </a:r>
          </a:p>
          <a:p>
            <a:pPr lvl="1"/>
            <a:r>
              <a:rPr lang="en-US" altLang="en-US" dirty="0">
                <a:latin typeface="Optima" charset="0"/>
                <a:ea typeface="MS PGothic" charset="-128"/>
                <a:cs typeface="Optima" charset="0"/>
              </a:rPr>
              <a:t>Brittle</a:t>
            </a:r>
          </a:p>
          <a:p>
            <a:pPr lvl="1"/>
            <a:r>
              <a:rPr lang="en-US" altLang="en-US" dirty="0">
                <a:latin typeface="Optima" charset="0"/>
                <a:ea typeface="MS PGothic" charset="-128"/>
                <a:cs typeface="Optima" charset="0"/>
              </a:rPr>
              <a:t>Can be doped</a:t>
            </a:r>
          </a:p>
          <a:p>
            <a:pPr lvl="1"/>
            <a:r>
              <a:rPr lang="en-US" altLang="en-US" dirty="0">
                <a:latin typeface="Optima" charset="0"/>
                <a:ea typeface="MS PGothic" charset="-128"/>
                <a:cs typeface="Optima" charset="0"/>
              </a:rPr>
              <a:t>Not used for implants</a:t>
            </a:r>
          </a:p>
          <a:p>
            <a:pPr marL="457200" lvl="1" indent="0">
              <a:buNone/>
            </a:pPr>
            <a:r>
              <a:rPr lang="en-US" altLang="en-US" dirty="0">
                <a:latin typeface="Optima" charset="0"/>
                <a:ea typeface="MS PGothic" charset="-128"/>
                <a:cs typeface="Optima" charset="0"/>
              </a:rPr>
              <a:t>	into the body  (that</a:t>
            </a:r>
            <a:r>
              <a:rPr lang="uk-UA" altLang="en-US" dirty="0">
                <a:latin typeface="Optima" charset="0"/>
                <a:ea typeface="MS PGothic" charset="-128"/>
                <a:cs typeface="Optima" charset="0"/>
              </a:rPr>
              <a:t>’</a:t>
            </a:r>
            <a:r>
              <a:rPr lang="en-US" altLang="en-US" dirty="0">
                <a:latin typeface="Optima" charset="0"/>
                <a:ea typeface="MS PGothic" charset="-128"/>
                <a:cs typeface="Optima" charset="0"/>
              </a:rPr>
              <a:t>s </a:t>
            </a:r>
          </a:p>
          <a:p>
            <a:pPr marL="457200" lvl="1" indent="0">
              <a:buNone/>
            </a:pPr>
            <a:r>
              <a:rPr lang="en-US" altLang="en-US" dirty="0">
                <a:latin typeface="Optima" charset="0"/>
                <a:ea typeface="MS PGothic" charset="-128"/>
                <a:cs typeface="Optima" charset="0"/>
              </a:rPr>
              <a:t>	silicone, a polymer)</a:t>
            </a:r>
          </a:p>
        </p:txBody>
      </p:sp>
      <p:pic>
        <p:nvPicPr>
          <p:cNvPr id="17412" name="Picture" descr="Photograph of a piece of silicon on a tan backgrou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25" y="3278982"/>
            <a:ext cx="39401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URL"/>
          <p:cNvSpPr>
            <a:spLocks noChangeArrowheads="1"/>
          </p:cNvSpPr>
          <p:nvPr/>
        </p:nvSpPr>
        <p:spPr bwMode="auto">
          <a:xfrm>
            <a:off x="3856038" y="6540501"/>
            <a:ext cx="86552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a:spcBef>
                <a:spcPct val="0"/>
              </a:spcBef>
              <a:buFontTx/>
              <a:buNone/>
            </a:pPr>
            <a:r>
              <a:rPr lang="en-US" altLang="en-US" sz="1400" dirty="0">
                <a:latin typeface="Arial" charset="0"/>
              </a:rPr>
              <a:t>https://upload.wikimedia.org/wikipedia/commons/thumb/e/e9/SiliconCroda.jpg/330px-SiliconCroda.jpg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Semiconductors are not confined to computing</a:t>
            </a:r>
          </a:p>
        </p:txBody>
      </p:sp>
      <p:sp>
        <p:nvSpPr>
          <p:cNvPr id="3" name="Content"/>
          <p:cNvSpPr>
            <a:spLocks noGrp="1"/>
          </p:cNvSpPr>
          <p:nvPr>
            <p:ph idx="1"/>
          </p:nvPr>
        </p:nvSpPr>
        <p:spPr>
          <a:xfrm>
            <a:off x="1981200" y="1347789"/>
            <a:ext cx="8229600" cy="547113"/>
          </a:xfrm>
        </p:spPr>
        <p:txBody>
          <a:bodyPr/>
          <a:lstStyle/>
          <a:p>
            <a:r>
              <a:rPr lang="en-US" dirty="0"/>
              <a:t>The LED revolution is the result of inorganic semiconductors like </a:t>
            </a:r>
            <a:r>
              <a:rPr lang="en-US" dirty="0" err="1"/>
              <a:t>GaN</a:t>
            </a:r>
            <a:r>
              <a:rPr lang="en-US" dirty="0"/>
              <a:t> that emit light</a:t>
            </a:r>
          </a:p>
        </p:txBody>
      </p:sp>
      <p:pic>
        <p:nvPicPr>
          <p:cNvPr id="5" name="Picture 4" descr="Horizontal line graph showing different types of lightbulbs between the years 1880 and 2000. The graph shows: Incandescent, Mercury Vapor, Fluorescent, Red LED, Metal Halide, Compact Fluorescent, GeN blue LED, High Brightness White LEDs."/>
          <p:cNvPicPr>
            <a:picLocks noChangeAspect="1"/>
          </p:cNvPicPr>
          <p:nvPr/>
        </p:nvPicPr>
        <p:blipFill>
          <a:blip r:embed="rId2"/>
          <a:stretch>
            <a:fillRect/>
          </a:stretch>
        </p:blipFill>
        <p:spPr>
          <a:xfrm>
            <a:off x="1524000" y="2523033"/>
            <a:ext cx="9144000" cy="3508533"/>
          </a:xfrm>
          <a:prstGeom prst="rect">
            <a:avLst/>
          </a:prstGeom>
        </p:spPr>
      </p:pic>
    </p:spTree>
    <p:extLst>
      <p:ext uri="{BB962C8B-B14F-4D97-AF65-F5344CB8AC3E}">
        <p14:creationId xmlns:p14="http://schemas.microsoft.com/office/powerpoint/2010/main" val="69029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How about even shorter wavelengths?</a:t>
            </a:r>
            <a:br>
              <a:rPr lang="en-US" dirty="0"/>
            </a:br>
            <a:r>
              <a:rPr lang="en-US" dirty="0"/>
              <a:t>DEEP UV?</a:t>
            </a:r>
          </a:p>
        </p:txBody>
      </p:sp>
      <p:sp>
        <p:nvSpPr>
          <p:cNvPr id="3" name="Content"/>
          <p:cNvSpPr>
            <a:spLocks noGrp="1"/>
          </p:cNvSpPr>
          <p:nvPr>
            <p:ph idx="1"/>
          </p:nvPr>
        </p:nvSpPr>
        <p:spPr/>
        <p:txBody>
          <a:bodyPr/>
          <a:lstStyle/>
          <a:p>
            <a:r>
              <a:rPr lang="en-US" dirty="0"/>
              <a:t>Semiconductors are used to create LED’s</a:t>
            </a:r>
          </a:p>
          <a:p>
            <a:r>
              <a:rPr lang="en-US" dirty="0"/>
              <a:t>Wavelength has been getting shorter for the past 30 years from IR down to visible</a:t>
            </a:r>
          </a:p>
          <a:p>
            <a:r>
              <a:rPr lang="en-US" dirty="0"/>
              <a:t>This has resulted in a lighting revolution</a:t>
            </a:r>
          </a:p>
          <a:p>
            <a:r>
              <a:rPr lang="en-US" dirty="0"/>
              <a:t>Recent advances are enabling formation of deep UV LED’s (250nm)</a:t>
            </a:r>
          </a:p>
          <a:p>
            <a:r>
              <a:rPr lang="en-US" dirty="0"/>
              <a:t>What does one use a deep UV LED for?</a:t>
            </a:r>
          </a:p>
          <a:p>
            <a:endParaRPr lang="en-US" dirty="0"/>
          </a:p>
        </p:txBody>
      </p:sp>
    </p:spTree>
    <p:extLst>
      <p:ext uri="{BB962C8B-B14F-4D97-AF65-F5344CB8AC3E}">
        <p14:creationId xmlns:p14="http://schemas.microsoft.com/office/powerpoint/2010/main" val="26212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Future Displays?</a:t>
            </a:r>
          </a:p>
        </p:txBody>
      </p:sp>
      <p:sp>
        <p:nvSpPr>
          <p:cNvPr id="3" name="Content"/>
          <p:cNvSpPr>
            <a:spLocks noGrp="1"/>
          </p:cNvSpPr>
          <p:nvPr>
            <p:ph idx="1"/>
          </p:nvPr>
        </p:nvSpPr>
        <p:spPr>
          <a:xfrm>
            <a:off x="1981200" y="1347789"/>
            <a:ext cx="8229600" cy="547113"/>
          </a:xfrm>
        </p:spPr>
        <p:txBody>
          <a:bodyPr/>
          <a:lstStyle/>
          <a:p>
            <a:r>
              <a:rPr lang="en-US" dirty="0"/>
              <a:t>Replacing TFT and LCD with organic devices?</a:t>
            </a:r>
          </a:p>
          <a:p>
            <a:r>
              <a:rPr lang="en-US" dirty="0"/>
              <a:t>What is an OLED?</a:t>
            </a:r>
          </a:p>
          <a:p>
            <a:pPr lvl="1"/>
            <a:r>
              <a:rPr lang="en-US" dirty="0"/>
              <a:t>Look it up, its pretty interesting</a:t>
            </a:r>
          </a:p>
          <a:p>
            <a:r>
              <a:rPr lang="en-US" dirty="0"/>
              <a:t>How about </a:t>
            </a:r>
            <a:r>
              <a:rPr lang="en-US" dirty="0" err="1"/>
              <a:t>wearables</a:t>
            </a:r>
            <a:r>
              <a:rPr lang="en-US" dirty="0"/>
              <a:t>?</a:t>
            </a:r>
          </a:p>
        </p:txBody>
      </p:sp>
    </p:spTree>
    <p:extLst>
      <p:ext uri="{BB962C8B-B14F-4D97-AF65-F5344CB8AC3E}">
        <p14:creationId xmlns:p14="http://schemas.microsoft.com/office/powerpoint/2010/main" val="174973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Other Semiconductors</a:t>
            </a:r>
          </a:p>
        </p:txBody>
      </p:sp>
      <p:sp>
        <p:nvSpPr>
          <p:cNvPr id="3" name="Content"/>
          <p:cNvSpPr>
            <a:spLocks noGrp="1"/>
          </p:cNvSpPr>
          <p:nvPr>
            <p:ph idx="1"/>
          </p:nvPr>
        </p:nvSpPr>
        <p:spPr/>
        <p:txBody>
          <a:bodyPr/>
          <a:lstStyle/>
          <a:p>
            <a:r>
              <a:rPr lang="en-US" dirty="0"/>
              <a:t>Silicon Carbide and </a:t>
            </a:r>
            <a:r>
              <a:rPr lang="en-US" dirty="0" err="1"/>
              <a:t>GaN</a:t>
            </a:r>
            <a:endParaRPr lang="en-US" dirty="0"/>
          </a:p>
          <a:p>
            <a:r>
              <a:rPr lang="en-US" dirty="0"/>
              <a:t>High </a:t>
            </a:r>
            <a:r>
              <a:rPr lang="en-US" dirty="0" err="1"/>
              <a:t>bandgap</a:t>
            </a:r>
            <a:r>
              <a:rPr lang="en-US" dirty="0"/>
              <a:t> semiconductors</a:t>
            </a:r>
          </a:p>
          <a:p>
            <a:r>
              <a:rPr lang="en-US" dirty="0"/>
              <a:t>Used primarily for energy applications</a:t>
            </a:r>
          </a:p>
          <a:p>
            <a:r>
              <a:rPr lang="en-US" dirty="0"/>
              <a:t>Brushless motors</a:t>
            </a:r>
          </a:p>
          <a:p>
            <a:pPr lvl="1"/>
            <a:r>
              <a:rPr lang="en-US" dirty="0"/>
              <a:t>Require </a:t>
            </a:r>
            <a:r>
              <a:rPr lang="en-US" dirty="0" err="1"/>
              <a:t>SiC</a:t>
            </a:r>
            <a:r>
              <a:rPr lang="en-US" dirty="0"/>
              <a:t> to converter DC voltages to AC pulses of current exactly when needed at very high powers</a:t>
            </a:r>
          </a:p>
          <a:p>
            <a:r>
              <a:rPr lang="en-US" dirty="0"/>
              <a:t>Applications </a:t>
            </a:r>
          </a:p>
          <a:p>
            <a:pPr lvl="1"/>
            <a:r>
              <a:rPr lang="en-US" dirty="0"/>
              <a:t>Electric vehicles, washing machines, AC, Refrigerators etc.</a:t>
            </a:r>
          </a:p>
          <a:p>
            <a:pPr lvl="1"/>
            <a:r>
              <a:rPr lang="en-US" dirty="0"/>
              <a:t>Almost doubles the motor efficiency</a:t>
            </a:r>
          </a:p>
          <a:p>
            <a:endParaRPr lang="en-US" dirty="0"/>
          </a:p>
        </p:txBody>
      </p:sp>
    </p:spTree>
    <p:extLst>
      <p:ext uri="{BB962C8B-B14F-4D97-AF65-F5344CB8AC3E}">
        <p14:creationId xmlns:p14="http://schemas.microsoft.com/office/powerpoint/2010/main" val="35022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p:cNvSpPr>
            <a:spLocks noGrp="1"/>
          </p:cNvSpPr>
          <p:nvPr>
            <p:ph type="title"/>
          </p:nvPr>
        </p:nvSpPr>
        <p:spPr bwMode="auto"/>
        <p:txBody>
          <a:bodyPr wrap="square" numCol="1" anchorCtr="0" compatLnSpc="1">
            <a:prstTxWarp prst="textNoShape">
              <a:avLst/>
            </a:prstTxWarp>
          </a:bodyPr>
          <a:lstStyle/>
          <a:p>
            <a:r>
              <a:rPr lang="en-US" altLang="en-US" cap="none" dirty="0">
                <a:latin typeface="Optima ExtraBlack" charset="0"/>
                <a:ea typeface="MS PGothic" charset="-128"/>
              </a:rPr>
              <a:t>WHAT IS SILICON?</a:t>
            </a:r>
          </a:p>
        </p:txBody>
      </p:sp>
      <p:sp>
        <p:nvSpPr>
          <p:cNvPr id="16386" name="Content"/>
          <p:cNvSpPr>
            <a:spLocks noGrp="1"/>
          </p:cNvSpPr>
          <p:nvPr>
            <p:ph idx="1"/>
          </p:nvPr>
        </p:nvSpPr>
        <p:spPr/>
        <p:txBody>
          <a:bodyPr/>
          <a:lstStyle/>
          <a:p>
            <a:r>
              <a:rPr lang="en-US" altLang="en-US" dirty="0">
                <a:latin typeface="Optima" charset="0"/>
                <a:ea typeface="MS PGothic" charset="-128"/>
                <a:cs typeface="Optima" charset="0"/>
              </a:rPr>
              <a:t>Silicon vs Aluminum</a:t>
            </a:r>
          </a:p>
          <a:p>
            <a:endParaRPr lang="en-US" altLang="en-US" dirty="0">
              <a:latin typeface="Optima" charset="0"/>
              <a:ea typeface="MS PGothic" charset="-128"/>
              <a:cs typeface="Optima" charset="0"/>
            </a:endParaRPr>
          </a:p>
        </p:txBody>
      </p:sp>
      <p:pic>
        <p:nvPicPr>
          <p:cNvPr id="16387" name="Picture 4" descr="Graphic of the Periodic Table of the Elements"/>
          <p:cNvPicPr>
            <a:picLocks noChangeAspect="1"/>
          </p:cNvPicPr>
          <p:nvPr/>
        </p:nvPicPr>
        <p:blipFill>
          <a:blip r:embed="rId2">
            <a:extLst>
              <a:ext uri="{28A0092B-C50C-407E-A947-70E740481C1C}">
                <a14:useLocalDpi xmlns:a14="http://schemas.microsoft.com/office/drawing/2010/main" val="0"/>
              </a:ext>
            </a:extLst>
          </a:blip>
          <a:srcRect l="6000" r="5624" b="11333"/>
          <a:stretch>
            <a:fillRect/>
          </a:stretch>
        </p:blipFill>
        <p:spPr bwMode="auto">
          <a:xfrm>
            <a:off x="2089150" y="2082801"/>
            <a:ext cx="833278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descr="Arrow pointing to column &quot;14/IVA/4A,&quot; which contains Silicon, element 14, with the abbreviation Si, and atomic mass of 28.0855."/>
          <p:cNvCxnSpPr>
            <a:cxnSpLocks noChangeShapeType="1"/>
          </p:cNvCxnSpPr>
          <p:nvPr/>
        </p:nvCxnSpPr>
        <p:spPr bwMode="auto">
          <a:xfrm rot="5400000">
            <a:off x="7792245" y="2170908"/>
            <a:ext cx="942975" cy="1587"/>
          </a:xfrm>
          <a:prstGeom prst="straightConnector1">
            <a:avLst/>
          </a:prstGeom>
          <a:noFill/>
          <a:ln w="76200">
            <a:solidFill>
              <a:schemeClr val="accent2"/>
            </a:solidFill>
            <a:round/>
            <a:headEnd/>
            <a:tailEnd type="arrow" w="med" len="med"/>
          </a:ln>
          <a:effectLst>
            <a:outerShdw blurRad="40000" dist="20000" dir="5400000" rotWithShape="0">
              <a:srgbClr val="000000">
                <a:alpha val="37999"/>
              </a:srgbClr>
            </a:outerShdw>
          </a:effectLst>
          <a:extLst>
            <a:ext uri="{909E8E84-426E-40dd-AFC4-6F175D3DCCD1}"/>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aph of &quot;Relative abundance of the chemical elements in the Earth's upper continental crust.&quot; The y-axis is &quot;Abundance, atoms of element per 10 to the sixth power atoms of Si.&quot; The x-axis is &quot;Atomic number, Z.&quot; The graph shows, &quot;Rock-forming elements&quot; and &quot;Rare earth elements,&quot; and &quot;Rarest 'metals.'&quot; Source: USGS."/>
          <p:cNvPicPr>
            <a:picLocks noChangeAspect="1" noChangeArrowheads="1"/>
          </p:cNvPicPr>
          <p:nvPr/>
        </p:nvPicPr>
        <p:blipFill>
          <a:blip r:embed="rId2"/>
          <a:srcRect/>
          <a:stretch>
            <a:fillRect/>
          </a:stretch>
        </p:blipFill>
        <p:spPr bwMode="auto">
          <a:xfrm>
            <a:off x="1988234" y="542271"/>
            <a:ext cx="8173329" cy="5657160"/>
          </a:xfrm>
          <a:prstGeom prst="rect">
            <a:avLst/>
          </a:prstGeom>
          <a:noFill/>
          <a:ln w="9525">
            <a:noFill/>
            <a:miter lim="800000"/>
            <a:headEnd/>
            <a:tailEnd/>
          </a:ln>
          <a:effectLst/>
        </p:spPr>
      </p:pic>
      <p:sp>
        <p:nvSpPr>
          <p:cNvPr id="2" name="TextBox 1"/>
          <p:cNvSpPr txBox="1"/>
          <p:nvPr/>
        </p:nvSpPr>
        <p:spPr>
          <a:xfrm>
            <a:off x="3683306" y="165199"/>
            <a:ext cx="616945" cy="369332"/>
          </a:xfrm>
          <a:prstGeom prst="rect">
            <a:avLst/>
          </a:prstGeom>
          <a:noFill/>
        </p:spPr>
        <p:txBody>
          <a:bodyPr wrap="square" rtlCol="0">
            <a:spAutoFit/>
          </a:bodyPr>
          <a:lstStyle/>
          <a:p>
            <a:r>
              <a:rPr lang="en-US"/>
              <a:t>#1</a:t>
            </a:r>
          </a:p>
        </p:txBody>
      </p:sp>
      <p:cxnSp>
        <p:nvCxnSpPr>
          <p:cNvPr id="3" name="Straight Arrow Connector 2" descr="Arrow pointing to Silicon as a part of the green section labeled &quot;Rock-forming elements.&quot;&#10;"/>
          <p:cNvCxnSpPr/>
          <p:nvPr/>
        </p:nvCxnSpPr>
        <p:spPr>
          <a:xfrm flipH="1">
            <a:off x="3875748" y="483247"/>
            <a:ext cx="20934" cy="1221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32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p:cNvSpPr>
            <a:spLocks noGrp="1"/>
          </p:cNvSpPr>
          <p:nvPr>
            <p:ph type="title"/>
          </p:nvPr>
        </p:nvSpPr>
        <p:spPr bwMode="auto"/>
        <p:txBody>
          <a:bodyPr wrap="square" numCol="1" anchorCtr="0" compatLnSpc="1">
            <a:prstTxWarp prst="textNoShape">
              <a:avLst/>
            </a:prstTxWarp>
          </a:bodyPr>
          <a:lstStyle/>
          <a:p>
            <a:r>
              <a:rPr lang="en-US" altLang="en-US" cap="none">
                <a:latin typeface="Optima ExtraBlack" charset="0"/>
                <a:ea typeface="MS PGothic" charset="-128"/>
              </a:rPr>
              <a:t>SILICON</a:t>
            </a:r>
          </a:p>
        </p:txBody>
      </p:sp>
      <p:sp>
        <p:nvSpPr>
          <p:cNvPr id="15362" name="Content"/>
          <p:cNvSpPr>
            <a:spLocks noGrp="1"/>
          </p:cNvSpPr>
          <p:nvPr>
            <p:ph idx="1"/>
          </p:nvPr>
        </p:nvSpPr>
        <p:spPr/>
        <p:txBody>
          <a:bodyPr/>
          <a:lstStyle/>
          <a:p>
            <a:r>
              <a:rPr lang="en-US" altLang="en-US" dirty="0">
                <a:latin typeface="Optima" charset="0"/>
                <a:ea typeface="MS PGothic" charset="-128"/>
                <a:cs typeface="Optima" charset="0"/>
              </a:rPr>
              <a:t>1</a:t>
            </a:r>
            <a:r>
              <a:rPr lang="en-US" altLang="en-US" baseline="30000" dirty="0">
                <a:latin typeface="Optima" charset="0"/>
                <a:ea typeface="MS PGothic" charset="-128"/>
                <a:cs typeface="Optima" charset="0"/>
              </a:rPr>
              <a:t>st</a:t>
            </a:r>
            <a:r>
              <a:rPr lang="en-US" altLang="en-US" dirty="0">
                <a:latin typeface="Optima" charset="0"/>
                <a:ea typeface="MS PGothic" charset="-128"/>
                <a:cs typeface="Optima" charset="0"/>
              </a:rPr>
              <a:t> computer:  </a:t>
            </a:r>
            <a:r>
              <a:rPr lang="en-US" altLang="en-US" dirty="0" err="1">
                <a:latin typeface="Optima" charset="0"/>
                <a:ea typeface="MS PGothic" charset="-128"/>
                <a:cs typeface="Optima" charset="0"/>
              </a:rPr>
              <a:t>Eniac</a:t>
            </a:r>
            <a:r>
              <a:rPr lang="en-US" altLang="en-US" dirty="0">
                <a:latin typeface="Optima" charset="0"/>
                <a:ea typeface="MS PGothic" charset="-128"/>
                <a:cs typeface="Optima" charset="0"/>
              </a:rPr>
              <a:t> Computer 18,000 Vacuum tubes 30,000 tons</a:t>
            </a:r>
          </a:p>
          <a:p>
            <a:r>
              <a:rPr lang="en-US" altLang="en-US" sz="2800" dirty="0">
                <a:latin typeface="Optima" charset="0"/>
                <a:ea typeface="MS PGothic" charset="-128"/>
                <a:cs typeface="Optima" charset="0"/>
              </a:rPr>
              <a:t>"I think there is a world market for maybe five computers." -- </a:t>
            </a:r>
            <a:r>
              <a:rPr lang="en-US" altLang="en-US" sz="2800" i="1" dirty="0">
                <a:latin typeface="Optima" charset="0"/>
                <a:ea typeface="MS PGothic" charset="-128"/>
                <a:cs typeface="Optima" charset="0"/>
              </a:rPr>
              <a:t>Thomas Watson, chairman of IBM, 1943</a:t>
            </a:r>
            <a:r>
              <a:rPr lang="en-US" altLang="en-US" dirty="0">
                <a:latin typeface="Optima" charset="0"/>
                <a:ea typeface="MS PGothic" charset="-128"/>
                <a:cs typeface="Optima" charset="0"/>
              </a:rPr>
              <a:t>  </a:t>
            </a:r>
          </a:p>
          <a:p>
            <a:r>
              <a:rPr lang="en-US" altLang="en-US" dirty="0">
                <a:latin typeface="Optima" charset="0"/>
                <a:ea typeface="MS PGothic" charset="-128"/>
                <a:cs typeface="Optima" charset="0"/>
              </a:rPr>
              <a:t>Why do we refer to this as the Silicon Age?</a:t>
            </a:r>
          </a:p>
          <a:p>
            <a:r>
              <a:rPr lang="en-US" altLang="en-US" dirty="0">
                <a:latin typeface="Optima" charset="0"/>
                <a:ea typeface="MS PGothic" charset="-128"/>
                <a:cs typeface="Optima" charset="0"/>
              </a:rPr>
              <a:t>First need to understand how you can get a material to actually encode and manipulate numbers and letters</a:t>
            </a:r>
          </a:p>
          <a:p>
            <a:r>
              <a:rPr lang="en-US" altLang="en-US" dirty="0">
                <a:latin typeface="Optima" charset="0"/>
                <a:ea typeface="MS PGothic" charset="-128"/>
                <a:cs typeface="Optima" charset="0"/>
              </a:rPr>
              <a:t>Key was binary representation</a:t>
            </a:r>
          </a:p>
          <a:p>
            <a:r>
              <a:rPr lang="en-US" altLang="en-US" dirty="0">
                <a:latin typeface="Optima" charset="0"/>
                <a:ea typeface="MS PGothic" charset="-128"/>
                <a:cs typeface="Optima" charset="0"/>
              </a:rPr>
              <a:t>Switches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p:cNvSpPr>
            <a:spLocks noGrp="1"/>
          </p:cNvSpPr>
          <p:nvPr>
            <p:ph type="title"/>
          </p:nvPr>
        </p:nvSpPr>
        <p:spPr bwMode="auto"/>
        <p:txBody>
          <a:bodyPr wrap="square" numCol="1" anchorCtr="0" compatLnSpc="1">
            <a:prstTxWarp prst="textNoShape">
              <a:avLst/>
            </a:prstTxWarp>
            <a:normAutofit/>
          </a:bodyPr>
          <a:lstStyle/>
          <a:p>
            <a:pPr>
              <a:defRPr/>
            </a:pPr>
            <a:r>
              <a:rPr lang="en-US" cap="none">
                <a:latin typeface="Optima ExtraBlack" charset="0"/>
                <a:ea typeface="MS PGothic" charset="0"/>
              </a:rPr>
              <a:t>SO HOW DO YOU MAKE A SWITCH?</a:t>
            </a:r>
          </a:p>
        </p:txBody>
      </p:sp>
      <p:sp>
        <p:nvSpPr>
          <p:cNvPr id="18434" name="Content"/>
          <p:cNvSpPr>
            <a:spLocks noGrp="1"/>
          </p:cNvSpPr>
          <p:nvPr>
            <p:ph idx="1"/>
          </p:nvPr>
        </p:nvSpPr>
        <p:spPr/>
        <p:txBody>
          <a:bodyPr/>
          <a:lstStyle/>
          <a:p>
            <a:r>
              <a:rPr lang="en-US" altLang="en-US">
                <a:latin typeface="Optima" charset="0"/>
                <a:ea typeface="MS PGothic" charset="-128"/>
                <a:cs typeface="Optima" charset="0"/>
              </a:rPr>
              <a:t>Ge vs Si</a:t>
            </a:r>
          </a:p>
          <a:p>
            <a:r>
              <a:rPr lang="en-US" altLang="en-US">
                <a:latin typeface="Optima" charset="0"/>
                <a:ea typeface="MS PGothic" charset="-128"/>
                <a:cs typeface="Optima" charset="0"/>
              </a:rPr>
              <a:t>SiO</a:t>
            </a:r>
            <a:r>
              <a:rPr lang="en-US" altLang="en-US" baseline="-25000">
                <a:latin typeface="Optima" charset="0"/>
                <a:ea typeface="MS PGothic" charset="-128"/>
                <a:cs typeface="Optima" charset="0"/>
              </a:rPr>
              <a:t>2</a:t>
            </a:r>
          </a:p>
          <a:p>
            <a:r>
              <a:rPr lang="en-US" altLang="en-US">
                <a:latin typeface="Optima" charset="0"/>
                <a:ea typeface="MS PGothic" charset="-128"/>
                <a:cs typeface="Optima" charset="0"/>
              </a:rPr>
              <a:t>Doping</a:t>
            </a:r>
          </a:p>
          <a:p>
            <a:r>
              <a:rPr lang="en-US" altLang="en-US">
                <a:latin typeface="Optima" charset="0"/>
                <a:ea typeface="MS PGothic" charset="-128"/>
                <a:cs typeface="Optima" charset="0"/>
              </a:rPr>
              <a:t>Transistor</a:t>
            </a:r>
          </a:p>
        </p:txBody>
      </p:sp>
      <p:pic>
        <p:nvPicPr>
          <p:cNvPr id="18435" name="Picture 3" descr="Close-up of a section of the period table of elements, which sows columns 13-15."/>
          <p:cNvPicPr>
            <a:picLocks noChangeAspect="1"/>
          </p:cNvPicPr>
          <p:nvPr/>
        </p:nvPicPr>
        <p:blipFill>
          <a:blip r:embed="rId2">
            <a:extLst>
              <a:ext uri="{28A0092B-C50C-407E-A947-70E740481C1C}">
                <a14:useLocalDpi xmlns:a14="http://schemas.microsoft.com/office/drawing/2010/main" val="0"/>
              </a:ext>
            </a:extLst>
          </a:blip>
          <a:srcRect l="64125" t="9332" r="21375" b="48000"/>
          <a:stretch>
            <a:fillRect/>
          </a:stretch>
        </p:blipFill>
        <p:spPr bwMode="auto">
          <a:xfrm>
            <a:off x="6348414" y="1143001"/>
            <a:ext cx="31321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43100" y="196850"/>
            <a:ext cx="8229600" cy="1143000"/>
          </a:xfrm>
        </p:spPr>
        <p:txBody>
          <a:bodyPr wrap="square" numCol="1" anchorCtr="0" compatLnSpc="1">
            <a:prstTxWarp prst="textNoShape">
              <a:avLst/>
            </a:prstTxWarp>
            <a:noAutofit/>
          </a:bodyPr>
          <a:lstStyle/>
          <a:p>
            <a:pPr eaLnBrk="1" hangingPunct="1">
              <a:defRPr/>
            </a:pPr>
            <a:r>
              <a:rPr lang="en-US" altLang="en-US" b="1" cap="none">
                <a:effectLst>
                  <a:outerShdw blurRad="38100" dist="38100" dir="2700000" algn="tl">
                    <a:srgbClr val="C0C0C0"/>
                  </a:outerShdw>
                </a:effectLst>
                <a:latin typeface="Optima" charset="0"/>
                <a:ea typeface="MS PGothic" charset="-128"/>
              </a:rPr>
              <a:t>Electronic Materials</a:t>
            </a:r>
          </a:p>
        </p:txBody>
      </p:sp>
      <p:pic>
        <p:nvPicPr>
          <p:cNvPr id="19460" name="Picture 2" descr="Cover of &quot;electronics,&quot; a McGraw-Hill Publication. Photograph of three men around a computer; one is looking at a transistor through a microscope. In bottom right corner, there is a close-up of a transisto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657350"/>
            <a:ext cx="3810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Content"/>
          <p:cNvSpPr txBox="1">
            <a:spLocks noChangeArrowheads="1"/>
          </p:cNvSpPr>
          <p:nvPr/>
        </p:nvSpPr>
        <p:spPr bwMode="auto">
          <a:xfrm>
            <a:off x="5915026" y="1657351"/>
            <a:ext cx="42576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ja-JP" altLang="en-US" sz="1800">
                <a:latin typeface="Arial" charset="0"/>
              </a:rPr>
              <a:t>“</a:t>
            </a:r>
            <a:r>
              <a:rPr lang="en-US" altLang="ja-JP" sz="1800">
                <a:latin typeface="Arial" charset="0"/>
              </a:rPr>
              <a:t>IN DECEMBER 1947, Bells Labs scientists John Bardeen and Walter Brattain first revealed what would come to be known as the transistor. Soon after Bardeen and Brattain made their breakthrough, William Shockley, also at Bell Labs, invented the first semiconductor transistor. All three were awarded the 1956 Nobel prize for their efforts.</a:t>
            </a:r>
          </a:p>
          <a:p>
            <a:pPr eaLnBrk="1" hangingPunct="1">
              <a:spcBef>
                <a:spcPct val="0"/>
              </a:spcBef>
              <a:buFontTx/>
              <a:buNone/>
            </a:pPr>
            <a:endParaRPr lang="en-US" altLang="en-US" sz="1800">
              <a:latin typeface="Arial" charset="0"/>
            </a:endParaRPr>
          </a:p>
          <a:p>
            <a:pPr eaLnBrk="1" hangingPunct="1">
              <a:spcBef>
                <a:spcPct val="0"/>
              </a:spcBef>
              <a:buFontTx/>
              <a:buNone/>
            </a:pPr>
            <a:r>
              <a:rPr lang="en-US" altLang="en-US" sz="1800">
                <a:latin typeface="Arial" charset="0"/>
              </a:rPr>
              <a:t>Justin Rattner, chief technology officer of Intel, calls the transistor "the fundamental building block of the information age.</a:t>
            </a:r>
            <a:r>
              <a:rPr lang="ja-JP" altLang="en-US" sz="1800">
                <a:latin typeface="Arial" charset="0"/>
              </a:rPr>
              <a:t>”</a:t>
            </a:r>
            <a:endParaRPr lang="en-US" altLang="en-US" sz="1800">
              <a:latin typeface="Arial" charset="0"/>
            </a:endParaRPr>
          </a:p>
        </p:txBody>
      </p:sp>
      <p:sp>
        <p:nvSpPr>
          <p:cNvPr id="19459" name="URL"/>
          <p:cNvSpPr>
            <a:spLocks noChangeArrowheads="1"/>
          </p:cNvSpPr>
          <p:nvPr/>
        </p:nvSpPr>
        <p:spPr bwMode="auto">
          <a:xfrm>
            <a:off x="4420961" y="6483350"/>
            <a:ext cx="77710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rPr>
              <a:t>http://www.smh.com.au/news/technology/the-transistor-at-60/2007/11/26/1196036813732.html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p:cNvSpPr>
            <a:spLocks noGrp="1"/>
          </p:cNvSpPr>
          <p:nvPr>
            <p:ph type="title"/>
          </p:nvPr>
        </p:nvSpPr>
        <p:spPr bwMode="auto"/>
        <p:txBody>
          <a:bodyPr wrap="square" numCol="1" anchorCtr="0" compatLnSpc="1">
            <a:prstTxWarp prst="textNoShape">
              <a:avLst/>
            </a:prstTxWarp>
          </a:bodyPr>
          <a:lstStyle/>
          <a:p>
            <a:r>
              <a:rPr lang="en-US" altLang="en-US" cap="none">
                <a:latin typeface="Optima ExtraBlack" charset="0"/>
                <a:ea typeface="MS PGothic" charset="-128"/>
              </a:rPr>
              <a:t>WHAT IS A TRANSISTOR?</a:t>
            </a:r>
          </a:p>
        </p:txBody>
      </p:sp>
      <p:sp>
        <p:nvSpPr>
          <p:cNvPr id="21506" name="Content"/>
          <p:cNvSpPr>
            <a:spLocks noGrp="1"/>
          </p:cNvSpPr>
          <p:nvPr>
            <p:ph idx="1"/>
          </p:nvPr>
        </p:nvSpPr>
        <p:spPr/>
        <p:txBody>
          <a:bodyPr/>
          <a:lstStyle/>
          <a:p>
            <a:r>
              <a:rPr lang="en-US" altLang="en-US">
                <a:latin typeface="Optima" charset="0"/>
                <a:ea typeface="MS PGothic" charset="-128"/>
                <a:cs typeface="Optima" charset="0"/>
              </a:rPr>
              <a:t>Structure</a:t>
            </a:r>
          </a:p>
          <a:p>
            <a:r>
              <a:rPr lang="en-US" altLang="en-US">
                <a:latin typeface="Optima" charset="0"/>
                <a:ea typeface="MS PGothic" charset="-128"/>
                <a:cs typeface="Optima" charset="0"/>
              </a:rPr>
              <a:t>Amplifier</a:t>
            </a:r>
          </a:p>
          <a:p>
            <a:r>
              <a:rPr lang="en-US" altLang="en-US">
                <a:latin typeface="Optima" charset="0"/>
                <a:ea typeface="MS PGothic" charset="-128"/>
                <a:cs typeface="Optima" charset="0"/>
              </a:rPr>
              <a:t>Switch</a:t>
            </a:r>
          </a:p>
          <a:p>
            <a:r>
              <a:rPr lang="en-US" altLang="en-US">
                <a:latin typeface="Optima" charset="0"/>
                <a:ea typeface="MS PGothic" charset="-128"/>
                <a:cs typeface="Optima" charset="0"/>
              </a:rPr>
              <a:t>Store 1</a:t>
            </a:r>
            <a:r>
              <a:rPr lang="ja-JP" altLang="en-US">
                <a:latin typeface="Optima" charset="0"/>
                <a:ea typeface="MS PGothic" charset="-128"/>
                <a:cs typeface="Optima" charset="0"/>
              </a:rPr>
              <a:t>’</a:t>
            </a:r>
            <a:r>
              <a:rPr lang="en-US" altLang="ja-JP">
                <a:latin typeface="Optima" charset="0"/>
                <a:ea typeface="MS PGothic" charset="-128"/>
                <a:cs typeface="Optima" charset="0"/>
              </a:rPr>
              <a:t>s and 0</a:t>
            </a:r>
            <a:r>
              <a:rPr lang="ja-JP" altLang="en-US">
                <a:latin typeface="Optima" charset="0"/>
                <a:ea typeface="MS PGothic" charset="-128"/>
                <a:cs typeface="Optima" charset="0"/>
              </a:rPr>
              <a:t>’</a:t>
            </a:r>
            <a:r>
              <a:rPr lang="en-US" altLang="ja-JP">
                <a:latin typeface="Optima" charset="0"/>
                <a:ea typeface="MS PGothic" charset="-128"/>
                <a:cs typeface="Optima" charset="0"/>
              </a:rPr>
              <a:t>s</a:t>
            </a:r>
            <a:endParaRPr lang="en-US" altLang="en-US">
              <a:latin typeface="Optima" charset="0"/>
              <a:ea typeface="MS PGothic" charset="-128"/>
              <a:cs typeface="Optima" charset="0"/>
            </a:endParaRPr>
          </a:p>
        </p:txBody>
      </p:sp>
      <p:pic>
        <p:nvPicPr>
          <p:cNvPr id="21507" name="Picture 3" descr="Graphic showing composition of a transistor. Graphic shows &quot;Silicon dioxide,&quot; &quot;polysilicon,&quot; &quot;N-Type Silicon,&quot; and &quot;P-Type Silicon.&quot;"/>
          <p:cNvPicPr>
            <a:picLocks noChangeAspect="1"/>
          </p:cNvPicPr>
          <p:nvPr/>
        </p:nvPicPr>
        <p:blipFill>
          <a:blip r:embed="rId2">
            <a:extLst>
              <a:ext uri="{28A0092B-C50C-407E-A947-70E740481C1C}">
                <a14:useLocalDpi xmlns:a14="http://schemas.microsoft.com/office/drawing/2010/main" val="0"/>
              </a:ext>
            </a:extLst>
          </a:blip>
          <a:srcRect l="5760" t="7201" r="7201" b="14400"/>
          <a:stretch>
            <a:fillRect/>
          </a:stretch>
        </p:blipFill>
        <p:spPr bwMode="auto">
          <a:xfrm>
            <a:off x="4911726" y="1362075"/>
            <a:ext cx="55276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URL"/>
          <p:cNvSpPr>
            <a:spLocks noChangeArrowheads="1"/>
          </p:cNvSpPr>
          <p:nvPr/>
        </p:nvSpPr>
        <p:spPr bwMode="auto">
          <a:xfrm>
            <a:off x="4470400" y="6494363"/>
            <a:ext cx="7899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MS PGothic" charset="-128"/>
                <a:cs typeface="Optima" charset="0"/>
              </a:defRPr>
            </a:lvl1pPr>
            <a:lvl2pPr marL="742950" indent="-285750">
              <a:spcBef>
                <a:spcPct val="20000"/>
              </a:spcBef>
              <a:buFont typeface="Arial" charset="0"/>
              <a:buChar char="–"/>
              <a:defRPr sz="2600">
                <a:solidFill>
                  <a:schemeClr val="tx1"/>
                </a:solidFill>
                <a:latin typeface="Optima" charset="0"/>
                <a:ea typeface="MS PGothic" charset="-128"/>
                <a:cs typeface="Optima" charset="0"/>
              </a:defRPr>
            </a:lvl2pPr>
            <a:lvl3pPr marL="1143000" indent="-228600">
              <a:spcBef>
                <a:spcPct val="20000"/>
              </a:spcBef>
              <a:buFont typeface="Arial" charset="0"/>
              <a:buChar char="•"/>
              <a:defRPr sz="2600">
                <a:solidFill>
                  <a:schemeClr val="tx1"/>
                </a:solidFill>
                <a:latin typeface="Optima" charset="0"/>
                <a:ea typeface="MS PGothic" charset="-128"/>
                <a:cs typeface="Optima" charset="0"/>
              </a:defRPr>
            </a:lvl3pPr>
            <a:lvl4pPr marL="1600200" indent="-228600">
              <a:spcBef>
                <a:spcPct val="20000"/>
              </a:spcBef>
              <a:buFont typeface="Arial" charset="0"/>
              <a:buChar char="–"/>
              <a:defRPr sz="2600">
                <a:solidFill>
                  <a:schemeClr val="tx1"/>
                </a:solidFill>
                <a:latin typeface="Optima" charset="0"/>
                <a:ea typeface="MS PGothic" charset="-128"/>
                <a:cs typeface="Optima" charset="0"/>
              </a:defRPr>
            </a:lvl4pPr>
            <a:lvl5pPr marL="2057400" indent="-228600">
              <a:spcBef>
                <a:spcPct val="20000"/>
              </a:spcBef>
              <a:buFont typeface="Arial" charset="0"/>
              <a:buChar char="»"/>
              <a:defRPr sz="2600">
                <a:solidFill>
                  <a:schemeClr val="tx1"/>
                </a:solidFill>
                <a:latin typeface="Optima" charset="0"/>
                <a:ea typeface="MS PGothic"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MS PGothic" charset="-128"/>
                <a:cs typeface="Optima" charset="0"/>
              </a:defRPr>
            </a:lvl9pPr>
          </a:lstStyle>
          <a:p>
            <a:pPr eaLnBrk="1" hangingPunct="1">
              <a:spcBef>
                <a:spcPct val="0"/>
              </a:spcBef>
              <a:buFontTx/>
              <a:buNone/>
            </a:pPr>
            <a:r>
              <a:rPr lang="en-US" altLang="en-US" sz="1400" dirty="0">
                <a:latin typeface="Arial" charset="0"/>
                <a:hlinkClick r:id="rId3"/>
              </a:rPr>
              <a:t>http://lazarus.developpez.com/cours/eric-thirion/bases-programmation/images/Transistor-1.jpg</a:t>
            </a:r>
            <a:r>
              <a:rPr lang="en-US" altLang="en-US" sz="1400" dirty="0">
                <a:latin typeface="Arial"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p:cNvSpPr>
            <a:spLocks noGrp="1"/>
          </p:cNvSpPr>
          <p:nvPr>
            <p:ph type="title"/>
          </p:nvPr>
        </p:nvSpPr>
        <p:spPr bwMode="auto">
          <a:xfrm>
            <a:off x="1981200" y="43543"/>
            <a:ext cx="8229600" cy="1143000"/>
          </a:xfrm>
        </p:spPr>
        <p:txBody>
          <a:bodyPr wrap="square" numCol="1" anchorCtr="0" compatLnSpc="1">
            <a:prstTxWarp prst="textNoShape">
              <a:avLst/>
            </a:prstTxWarp>
          </a:bodyPr>
          <a:lstStyle/>
          <a:p>
            <a:r>
              <a:rPr lang="en-US" altLang="en-US" cap="none" dirty="0">
                <a:latin typeface="Optima ExtraBlack" charset="0"/>
                <a:ea typeface="MS PGothic" charset="-128"/>
              </a:rPr>
              <a:t>WHAT HAPPENED NEXT</a:t>
            </a:r>
          </a:p>
        </p:txBody>
      </p:sp>
      <p:sp>
        <p:nvSpPr>
          <p:cNvPr id="22530" name="Content"/>
          <p:cNvSpPr>
            <a:spLocks noGrp="1"/>
          </p:cNvSpPr>
          <p:nvPr>
            <p:ph idx="1"/>
          </p:nvPr>
        </p:nvSpPr>
        <p:spPr>
          <a:xfrm>
            <a:off x="1524000" y="991281"/>
            <a:ext cx="9144000" cy="4525962"/>
          </a:xfrm>
        </p:spPr>
        <p:txBody>
          <a:bodyPr/>
          <a:lstStyle/>
          <a:p>
            <a:r>
              <a:rPr lang="en-US" altLang="en-US" sz="2400" dirty="0">
                <a:latin typeface="Optima" charset="0"/>
                <a:ea typeface="MS PGothic" charset="-128"/>
                <a:cs typeface="Optima" charset="0"/>
              </a:rPr>
              <a:t>1950</a:t>
            </a:r>
            <a:r>
              <a:rPr lang="ja-JP" altLang="en-US" sz="2400" dirty="0">
                <a:latin typeface="Optima" charset="0"/>
                <a:ea typeface="MS PGothic" charset="-128"/>
                <a:cs typeface="Optima" charset="0"/>
              </a:rPr>
              <a:t>’</a:t>
            </a:r>
            <a:r>
              <a:rPr lang="en-US" altLang="ja-JP" sz="2400" dirty="0">
                <a:latin typeface="Optima" charset="0"/>
                <a:ea typeface="MS PGothic" charset="-128"/>
                <a:cs typeface="Optima" charset="0"/>
              </a:rPr>
              <a:t>s discrete transistors</a:t>
            </a:r>
          </a:p>
          <a:p>
            <a:r>
              <a:rPr lang="en-US" altLang="en-US" sz="2400" dirty="0">
                <a:latin typeface="Optima" charset="0"/>
                <a:ea typeface="MS PGothic" charset="-128"/>
                <a:cs typeface="Optima" charset="0"/>
              </a:rPr>
              <a:t>1960</a:t>
            </a:r>
            <a:r>
              <a:rPr lang="ja-JP" altLang="en-US" sz="2400" dirty="0">
                <a:latin typeface="Optima" charset="0"/>
                <a:ea typeface="MS PGothic" charset="-128"/>
                <a:cs typeface="Optima" charset="0"/>
              </a:rPr>
              <a:t>’</a:t>
            </a:r>
            <a:r>
              <a:rPr lang="en-US" altLang="ja-JP" sz="2400" dirty="0">
                <a:latin typeface="Optima" charset="0"/>
                <a:ea typeface="MS PGothic" charset="-128"/>
                <a:cs typeface="Optima" charset="0"/>
              </a:rPr>
              <a:t>s Noyce at Fairchild and Kilby at TI figure out how to integrate devices onto a chip with interconnects (awarded 2000 Nobel prize in Physics)</a:t>
            </a:r>
          </a:p>
          <a:p>
            <a:r>
              <a:rPr lang="en-US" altLang="en-US" sz="2400" dirty="0">
                <a:latin typeface="Optima" charset="0"/>
                <a:ea typeface="MS PGothic" charset="-128"/>
                <a:cs typeface="Optima" charset="0"/>
              </a:rPr>
              <a:t>1968 Noyce and Moore leave Fairchild to start new company (Intel)</a:t>
            </a:r>
          </a:p>
          <a:p>
            <a:r>
              <a:rPr lang="en-US" altLang="en-US" sz="2400" dirty="0">
                <a:latin typeface="Optima" charset="0"/>
                <a:ea typeface="MS PGothic" charset="-128"/>
                <a:cs typeface="Optima" charset="0"/>
              </a:rPr>
              <a:t>1965 10devices/chip but by 1969 1000 devices/chip</a:t>
            </a:r>
          </a:p>
          <a:p>
            <a:r>
              <a:rPr lang="en-US" altLang="en-US" sz="2400" dirty="0">
                <a:latin typeface="Optima" charset="0"/>
                <a:ea typeface="MS PGothic" charset="-128"/>
                <a:cs typeface="Optima" charset="0"/>
              </a:rPr>
              <a:t>Doubles every 1 1/2-2 years:  </a:t>
            </a:r>
            <a:r>
              <a:rPr lang="en-US" altLang="en-US" sz="2400" dirty="0" err="1">
                <a:latin typeface="Optima" charset="0"/>
                <a:ea typeface="MS PGothic" charset="-128"/>
                <a:cs typeface="Optima" charset="0"/>
              </a:rPr>
              <a:t>Moores</a:t>
            </a:r>
            <a:r>
              <a:rPr lang="en-US" altLang="en-US" sz="2400" dirty="0">
                <a:latin typeface="Optima" charset="0"/>
                <a:ea typeface="MS PGothic" charset="-128"/>
                <a:cs typeface="Optima" charset="0"/>
              </a:rPr>
              <a:t> Law is born</a:t>
            </a:r>
          </a:p>
          <a:p>
            <a:r>
              <a:rPr lang="en-US" altLang="en-US" sz="2400" dirty="0">
                <a:latin typeface="Optima" charset="0"/>
                <a:ea typeface="MS PGothic" charset="-128"/>
                <a:cs typeface="Optima" charset="0"/>
              </a:rPr>
              <a:t>1971 put multiple functions on a single chip birth of the microprocessor </a:t>
            </a:r>
          </a:p>
          <a:p>
            <a:r>
              <a:rPr lang="en-US" altLang="en-US" sz="2400" dirty="0">
                <a:latin typeface="Optima" charset="0"/>
                <a:ea typeface="MS PGothic" charset="-128"/>
                <a:cs typeface="Optima" charset="0"/>
              </a:rPr>
              <a:t>1975 First PC  </a:t>
            </a:r>
          </a:p>
          <a:p>
            <a:r>
              <a:rPr lang="en-US" altLang="en-US" sz="2400" dirty="0">
                <a:latin typeface="Optima" charset="0"/>
                <a:ea typeface="MS PGothic" charset="-128"/>
                <a:cs typeface="Optima" charset="0"/>
              </a:rPr>
              <a:t>"There is no reason anyone would want a computer in their home." -- </a:t>
            </a:r>
            <a:r>
              <a:rPr lang="en-US" altLang="en-US" sz="2400" i="1" dirty="0">
                <a:latin typeface="Optima" charset="0"/>
                <a:ea typeface="MS PGothic" charset="-128"/>
                <a:cs typeface="Optima" charset="0"/>
              </a:rPr>
              <a:t>Ken Olson, president, chairman and founder of Digital Equipment Corp., 1977.</a:t>
            </a:r>
            <a:endParaRPr lang="en-US" altLang="en-US" sz="2400" dirty="0">
              <a:latin typeface="Optima" charset="0"/>
              <a:ea typeface="MS PGothic" charset="-128"/>
              <a:cs typeface="Optima" charset="0"/>
            </a:endParaRPr>
          </a:p>
          <a:p>
            <a:endParaRPr lang="en-US" altLang="en-US" sz="2400" dirty="0">
              <a:latin typeface="Optima" charset="0"/>
              <a:ea typeface="MS PGothic" charset="-128"/>
              <a:cs typeface="Optim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BE2EBE96ABE4E88241E5990F9ED56" ma:contentTypeVersion="12" ma:contentTypeDescription="Create a new document." ma:contentTypeScope="" ma:versionID="2c71e713e03f80c0c1382d138331485b">
  <xsd:schema xmlns:xsd="http://www.w3.org/2001/XMLSchema" xmlns:xs="http://www.w3.org/2001/XMLSchema" xmlns:p="http://schemas.microsoft.com/office/2006/metadata/properties" xmlns:ns2="28bdc614-2b31-40c5-bc67-72d3777859f3" xmlns:ns3="ae8eb5ba-d501-45b7-b9b6-0db9e635b265" targetNamespace="http://schemas.microsoft.com/office/2006/metadata/properties" ma:root="true" ma:fieldsID="70d963f53ca54fe7fd0a8fc4f86231ed" ns2:_="" ns3:_="">
    <xsd:import namespace="28bdc614-2b31-40c5-bc67-72d3777859f3"/>
    <xsd:import namespace="ae8eb5ba-d501-45b7-b9b6-0db9e635b2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dc614-2b31-40c5-bc67-72d377785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eb5ba-d501-45b7-b9b6-0db9e635b2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79BF8C-6E4E-4679-A34B-F71B9244F2D1}"/>
</file>

<file path=customXml/itemProps2.xml><?xml version="1.0" encoding="utf-8"?>
<ds:datastoreItem xmlns:ds="http://schemas.openxmlformats.org/officeDocument/2006/customXml" ds:itemID="{98FE677F-9DFA-4F51-B155-024DCC744999}"/>
</file>

<file path=customXml/itemProps3.xml><?xml version="1.0" encoding="utf-8"?>
<ds:datastoreItem xmlns:ds="http://schemas.openxmlformats.org/officeDocument/2006/customXml" ds:itemID="{FB7A9334-8BE8-4D83-841D-98F23326DD27}"/>
</file>

<file path=docProps/app.xml><?xml version="1.0" encoding="utf-8"?>
<Properties xmlns="http://schemas.openxmlformats.org/officeDocument/2006/extended-properties" xmlns:vt="http://schemas.openxmlformats.org/officeDocument/2006/docPropsVTypes">
  <TotalTime>681</TotalTime>
  <Words>1060</Words>
  <Application>Microsoft Office PowerPoint</Application>
  <PresentationFormat>Widescreen</PresentationFormat>
  <Paragraphs>140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Optima</vt:lpstr>
      <vt:lpstr>Optima ExtraBlack</vt:lpstr>
      <vt:lpstr>Office Theme</vt:lpstr>
      <vt:lpstr>Silicon</vt:lpstr>
      <vt:lpstr>SILICON</vt:lpstr>
      <vt:lpstr>WHAT IS SILICON?</vt:lpstr>
      <vt:lpstr>PowerPoint Presentation</vt:lpstr>
      <vt:lpstr>SILICON</vt:lpstr>
      <vt:lpstr>SO HOW DO YOU MAKE A SWITCH?</vt:lpstr>
      <vt:lpstr>Electronic Materials</vt:lpstr>
      <vt:lpstr>WHAT IS A TRANSISTOR?</vt:lpstr>
      <vt:lpstr>WHAT HAPPENED NEXT</vt:lpstr>
      <vt:lpstr>Processing of Silicon</vt:lpstr>
      <vt:lpstr>Microelectronics Processing</vt:lpstr>
      <vt:lpstr>PowerPoint Presentation</vt:lpstr>
      <vt:lpstr>Another way to look at Moore’s law</vt:lpstr>
      <vt:lpstr>Why is this the Silicon Age? Societal Impact</vt:lpstr>
      <vt:lpstr>Why is this the Silicon Age? Societal Impact</vt:lpstr>
      <vt:lpstr>Do cell phones cause nearsightedness?</vt:lpstr>
      <vt:lpstr>Do Cellphones contribute to Depression?</vt:lpstr>
      <vt:lpstr>THE FUTURE</vt:lpstr>
      <vt:lpstr>Wearable electronics</vt:lpstr>
      <vt:lpstr>Semiconductors are not confined to computing</vt:lpstr>
      <vt:lpstr>How about even shorter wavelengths? DEEP UV?</vt:lpstr>
      <vt:lpstr>Future Displays?</vt:lpstr>
      <vt:lpstr>Other Semiconductors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Silicon</dc:title>
  <dc:creator>Microsoft Office User</dc:creator>
  <cp:lastModifiedBy>Rebecca McNulty</cp:lastModifiedBy>
  <cp:revision>28</cp:revision>
  <cp:lastPrinted>2010-02-04T14:17:30Z</cp:lastPrinted>
  <dcterms:created xsi:type="dcterms:W3CDTF">2017-11-17T13:11:39Z</dcterms:created>
  <dcterms:modified xsi:type="dcterms:W3CDTF">2021-07-07T18:56:38Z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0x010100098BE2EBE96ABE4E88241E5990F9ED56</vt:lpwstr>
  </property>
</Properties>
</file>