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98" r:id="rId5"/>
    <p:sldId id="267" r:id="rId6"/>
    <p:sldId id="291" r:id="rId7"/>
    <p:sldId id="292" r:id="rId8"/>
    <p:sldId id="293" r:id="rId9"/>
    <p:sldId id="327" r:id="rId10"/>
    <p:sldId id="325" r:id="rId11"/>
    <p:sldId id="326" r:id="rId12"/>
    <p:sldId id="328" r:id="rId13"/>
    <p:sldId id="318" r:id="rId14"/>
    <p:sldId id="329" r:id="rId15"/>
    <p:sldId id="281" r:id="rId16"/>
    <p:sldId id="282" r:id="rId17"/>
    <p:sldId id="299" r:id="rId18"/>
    <p:sldId id="307" r:id="rId19"/>
    <p:sldId id="288" r:id="rId20"/>
    <p:sldId id="283" r:id="rId21"/>
    <p:sldId id="316" r:id="rId22"/>
    <p:sldId id="308" r:id="rId23"/>
    <p:sldId id="321" r:id="rId24"/>
    <p:sldId id="309" r:id="rId25"/>
    <p:sldId id="310" r:id="rId26"/>
    <p:sldId id="323" r:id="rId27"/>
    <p:sldId id="324" r:id="rId28"/>
    <p:sldId id="303" r:id="rId29"/>
    <p:sldId id="31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79787" autoAdjust="0"/>
  </p:normalViewPr>
  <p:slideViewPr>
    <p:cSldViewPr snapToGrid="0" snapToObjects="1">
      <p:cViewPr varScale="1">
        <p:scale>
          <a:sx n="89" d="100"/>
          <a:sy n="89" d="100"/>
        </p:scale>
        <p:origin x="158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52E63-BE22-2148-AEBB-2FB8A6DD9AAB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C73BC-CE2A-D54A-A0A7-720F61B43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C73BC-CE2A-D54A-A0A7-720F61B430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47700" y="723900"/>
            <a:ext cx="5575300" cy="3136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C73BC-CE2A-D54A-A0A7-720F61B430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3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47700" y="723900"/>
            <a:ext cx="5575300" cy="3136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2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D7D07-0965-764B-9FDC-AFAD2CEFD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856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24926-4D5B-4649-8B9C-F00F4EF1CEA6}" type="datetimeFigureOut">
              <a:rPr lang="en-US" smtClean="0"/>
              <a:pPr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2DF94-91B5-024D-B786-55F10A9800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small">
          <a:solidFill>
            <a:schemeClr val="tx1"/>
          </a:solidFill>
          <a:latin typeface="Optima ExtraBlac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sC0x-LSLN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Potential_applications_of_graphen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://www.cnn.com/2016/11/28/asia/great-barrier-reef-coral-death/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6IQhTiN6OI" TargetMode="External"/><Relationship Id="rId2" Type="http://schemas.openxmlformats.org/officeDocument/2006/relationships/hyperlink" Target="https://www.ted.com/talks/allan_savory_how_to_green_the_world_s_deserts_and_reverse_climate_chang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n.com/2016/11/17/health/hawking-humanity-trnd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newswire.com/news-releases/world-record-9-04-carat-diamond-grown-in-the-usa-by-wd-lab-grown-diamonds-300652299.html" TargetMode="External"/><Relationship Id="rId2" Type="http://schemas.openxmlformats.org/officeDocument/2006/relationships/hyperlink" Target="https://www.youtube.com/watch?v=YTML-JGRfM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Dripping Diamonds like Marylyn 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9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Graphene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863600" y="1033603"/>
            <a:ext cx="9696974" cy="5656565"/>
          </a:xfrm>
        </p:spPr>
        <p:txBody>
          <a:bodyPr/>
          <a:lstStyle/>
          <a:p>
            <a:pPr lvl="2"/>
            <a:r>
              <a:rPr lang="en-US" dirty="0"/>
              <a:t>Single 2-D sheet </a:t>
            </a:r>
            <a:r>
              <a:rPr lang="en-US"/>
              <a:t>of graphite</a:t>
            </a:r>
            <a:endParaRPr lang="en-US" dirty="0"/>
          </a:p>
          <a:p>
            <a:pPr lvl="2"/>
            <a:r>
              <a:rPr lang="en-US" dirty="0"/>
              <a:t>How was it discovered?</a:t>
            </a:r>
          </a:p>
          <a:p>
            <a:pPr lvl="3"/>
            <a:r>
              <a:rPr lang="en-US" dirty="0"/>
              <a:t>Scotch tape</a:t>
            </a:r>
          </a:p>
          <a:p>
            <a:pPr lvl="2"/>
            <a:r>
              <a:rPr lang="en-US" dirty="0"/>
              <a:t>Applications (hundreds </a:t>
            </a:r>
            <a:r>
              <a:rPr lang="en-US" dirty="0">
                <a:hlinkClick r:id="rId2"/>
              </a:rPr>
              <a:t>see website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Medicine, Electronics, Sensors, Energy etc.</a:t>
            </a:r>
          </a:p>
          <a:p>
            <a:pPr lvl="3"/>
            <a:r>
              <a:rPr lang="en-US" dirty="0"/>
              <a:t>Flexible electronics, oxide for water desalination </a:t>
            </a:r>
          </a:p>
          <a:p>
            <a:pPr lvl="2"/>
            <a:r>
              <a:rPr lang="en-US" dirty="0"/>
              <a:t>Other versions of Graphene</a:t>
            </a:r>
          </a:p>
          <a:p>
            <a:pPr lvl="3"/>
            <a:r>
              <a:rPr lang="en-US" dirty="0"/>
              <a:t>Rolled up sheet </a:t>
            </a:r>
            <a:r>
              <a:rPr lang="en-US" dirty="0" err="1"/>
              <a:t>ie</a:t>
            </a:r>
            <a:r>
              <a:rPr lang="en-US" dirty="0"/>
              <a:t> carbon nanotubes</a:t>
            </a:r>
          </a:p>
          <a:p>
            <a:pPr lvl="3"/>
            <a:r>
              <a:rPr lang="en-US" dirty="0"/>
              <a:t>Highest tensile strength ever measured 63GPa (steel is 0.4GPa)</a:t>
            </a:r>
          </a:p>
          <a:p>
            <a:pPr lvl="4"/>
            <a:r>
              <a:rPr lang="en-US" dirty="0"/>
              <a:t>elevator into space etc.</a:t>
            </a:r>
          </a:p>
          <a:p>
            <a:endParaRPr lang="en-US" dirty="0"/>
          </a:p>
        </p:txBody>
      </p:sp>
      <p:pic>
        <p:nvPicPr>
          <p:cNvPr id="4" name="Image" descr="Graphic of the structure of graphen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22" y="932618"/>
            <a:ext cx="2358953" cy="18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Vantablack</a:t>
            </a:r>
            <a:r>
              <a:rPr lang="en-US" dirty="0"/>
              <a:t>	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1348563"/>
            <a:ext cx="8229600" cy="2042820"/>
          </a:xfrm>
        </p:spPr>
        <p:txBody>
          <a:bodyPr/>
          <a:lstStyle/>
          <a:p>
            <a:r>
              <a:rPr lang="en-US" dirty="0"/>
              <a:t>Graphene (Carbon nanotubes)</a:t>
            </a:r>
          </a:p>
          <a:p>
            <a:r>
              <a:rPr lang="en-US" dirty="0"/>
              <a:t>Blackest material ever made</a:t>
            </a:r>
          </a:p>
          <a:p>
            <a:r>
              <a:rPr lang="en-US" dirty="0"/>
              <a:t>Satellites </a:t>
            </a:r>
          </a:p>
          <a:p>
            <a:r>
              <a:rPr lang="en-US" dirty="0"/>
              <a:t>Paint</a:t>
            </a:r>
          </a:p>
          <a:p>
            <a:endParaRPr lang="en-US" dirty="0"/>
          </a:p>
        </p:txBody>
      </p:sp>
      <p:pic>
        <p:nvPicPr>
          <p:cNvPr id="3076" name="Image" descr="Image result for vanta black, image of a black car on a gray floor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453" y="2920438"/>
            <a:ext cx="5845216" cy="328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escription"/>
          <p:cNvSpPr txBox="1"/>
          <p:nvPr/>
        </p:nvSpPr>
        <p:spPr>
          <a:xfrm>
            <a:off x="5843769" y="6366075"/>
            <a:ext cx="278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BMW painted </a:t>
            </a:r>
            <a:r>
              <a:rPr lang="en-US" dirty="0"/>
              <a:t>in </a:t>
            </a:r>
            <a:r>
              <a:rPr lang="en-US" dirty="0" err="1"/>
              <a:t>Vantablack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4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and the Carbon Cycle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273973" y="1131824"/>
            <a:ext cx="2203342" cy="5421669"/>
          </a:xfrm>
        </p:spPr>
        <p:txBody>
          <a:bodyPr/>
          <a:lstStyle/>
          <a:p>
            <a:r>
              <a:rPr lang="en-US" sz="2400" dirty="0"/>
              <a:t>We create </a:t>
            </a:r>
            <a:r>
              <a:rPr lang="en-US" sz="2400" b="1" dirty="0"/>
              <a:t>37GT </a:t>
            </a:r>
            <a:r>
              <a:rPr lang="en-US" sz="2400" dirty="0"/>
              <a:t>(37 billion tons) of CO2 every year</a:t>
            </a:r>
          </a:p>
          <a:p>
            <a:endParaRPr lang="en-US" sz="2400" dirty="0"/>
          </a:p>
          <a:p>
            <a:r>
              <a:rPr lang="en-US" sz="2400" dirty="0"/>
              <a:t>About half is absorbed and the other half goes into the atmosphere the form of CO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4" name="Source"/>
          <p:cNvSpPr txBox="1"/>
          <p:nvPr/>
        </p:nvSpPr>
        <p:spPr>
          <a:xfrm>
            <a:off x="11041645" y="6553493"/>
            <a:ext cx="108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wikipedia</a:t>
            </a:r>
            <a:endParaRPr lang="en-US" dirty="0"/>
          </a:p>
        </p:txBody>
      </p:sp>
      <p:pic>
        <p:nvPicPr>
          <p:cNvPr id="6" name="Picture 5" descr="Graphic chart of Atmospheric Carbon Net Annual Increase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497" y="884544"/>
            <a:ext cx="6751903" cy="56934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/>
          <p:nvPr/>
        </p:nvSpPr>
        <p:spPr>
          <a:xfrm>
            <a:off x="1997358" y="344386"/>
            <a:ext cx="867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Absolutely Clear Correlation between Global Temperature and CO</a:t>
            </a:r>
            <a:r>
              <a:rPr lang="en-US" sz="2400" b="1" baseline="-25000" dirty="0"/>
              <a:t>2</a:t>
            </a:r>
          </a:p>
        </p:txBody>
      </p:sp>
      <p:pic>
        <p:nvPicPr>
          <p:cNvPr id="309251" name="Image" descr="Graph showing y-axis, to the left, carbon dioxide concentrate (ppmv) and to the right, temperature relative to present climate (degrees C). On the x-axis, the graph shows &quot;Thousands of years before present (Ky BP). The graph shows three lines: &quot;Temperature over Antarctica,&quot; &quot;Atmospheric carbon dioxide concentration,&quot; and &quot;Atmospheric methane concentration.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776" y="1316932"/>
            <a:ext cx="6758369" cy="47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2651760" y="6400800"/>
            <a:ext cx="426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the range of fluctuations 175-325ppm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8285470" y="6474531"/>
            <a:ext cx="195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Nate Lewis Caltech</a:t>
            </a:r>
          </a:p>
        </p:txBody>
      </p:sp>
    </p:spTree>
    <p:extLst>
      <p:ext uri="{BB962C8B-B14F-4D97-AF65-F5344CB8AC3E}">
        <p14:creationId xmlns:p14="http://schemas.microsoft.com/office/powerpoint/2010/main" val="327247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over the last 10,000 years</a:t>
            </a:r>
          </a:p>
        </p:txBody>
      </p:sp>
      <p:pic>
        <p:nvPicPr>
          <p:cNvPr id="4" name="Picture" descr="Graph of Ice-core data before 1958. Mauna Loa data after 1958. Y-axis is &quot;CO2 Concentration (ppm)&quot;; x-axis is &quot;Thousands of Years Ago.&quot;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084385"/>
            <a:ext cx="8247413" cy="5486400"/>
          </a:xfrm>
          <a:prstGeom prst="rect">
            <a:avLst/>
          </a:prstGeom>
        </p:spPr>
      </p:pic>
      <p:cxnSp>
        <p:nvCxnSpPr>
          <p:cNvPr id="6" name="Straight Arrow Connector 5" descr="Arrow pointing to"/>
          <p:cNvCxnSpPr/>
          <p:nvPr/>
        </p:nvCxnSpPr>
        <p:spPr>
          <a:xfrm>
            <a:off x="9753600" y="4103077"/>
            <a:ext cx="0" cy="351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abel"/>
          <p:cNvSpPr txBox="1"/>
          <p:nvPr/>
        </p:nvSpPr>
        <p:spPr>
          <a:xfrm>
            <a:off x="9340111" y="3675483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1600 AD</a:t>
            </a:r>
          </a:p>
        </p:txBody>
      </p:sp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8410" y="2345378"/>
            <a:ext cx="7071756" cy="71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86842" y="1235035"/>
            <a:ext cx="7623958" cy="653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5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today?</a:t>
            </a:r>
          </a:p>
        </p:txBody>
      </p:sp>
      <p:sp>
        <p:nvSpPr>
          <p:cNvPr id="3" name="Content"/>
          <p:cNvSpPr txBox="1"/>
          <p:nvPr/>
        </p:nvSpPr>
        <p:spPr>
          <a:xfrm>
            <a:off x="2254704" y="990320"/>
            <a:ext cx="8199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CO2 levels hit 415ppm this year (highest in 3.5M years)</a:t>
            </a:r>
          </a:p>
        </p:txBody>
      </p:sp>
      <p:pic>
        <p:nvPicPr>
          <p:cNvPr id="4" name="Picture" descr="Graph of Ice-core data before 1958. Mauna Loa data after 1958. Y-axis is &quot;CO2 Concentration (ppm)&quot;; x-axis is &quot;Thousands of Years Ago.&quot;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84733"/>
            <a:ext cx="9144000" cy="4786052"/>
          </a:xfrm>
          <a:prstGeom prst="rect">
            <a:avLst/>
          </a:prstGeom>
        </p:spPr>
      </p:pic>
      <p:cxnSp>
        <p:nvCxnSpPr>
          <p:cNvPr id="6" name="Straight Arrow Connector 5" descr="Arrow showing the"/>
          <p:cNvCxnSpPr/>
          <p:nvPr/>
        </p:nvCxnSpPr>
        <p:spPr>
          <a:xfrm>
            <a:off x="9753600" y="4103077"/>
            <a:ext cx="0" cy="351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abel"/>
          <p:cNvSpPr txBox="1"/>
          <p:nvPr/>
        </p:nvSpPr>
        <p:spPr>
          <a:xfrm>
            <a:off x="8618271" y="3252564"/>
            <a:ext cx="1503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of the Industrial revolution</a:t>
            </a:r>
          </a:p>
        </p:txBody>
      </p:sp>
      <p:cxnSp>
        <p:nvCxnSpPr>
          <p:cNvPr id="10" name="Straight Arrow Connector 9" descr="Arrow showing"/>
          <p:cNvCxnSpPr/>
          <p:nvPr/>
        </p:nvCxnSpPr>
        <p:spPr>
          <a:xfrm>
            <a:off x="9422207" y="2252247"/>
            <a:ext cx="417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abel"/>
          <p:cNvSpPr txBox="1"/>
          <p:nvPr/>
        </p:nvSpPr>
        <p:spPr>
          <a:xfrm>
            <a:off x="8639203" y="2067581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Today</a:t>
            </a:r>
          </a:p>
        </p:txBody>
      </p:sp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8410" y="2345378"/>
            <a:ext cx="7071756" cy="71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1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400,000 Years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8401909" y="1354501"/>
            <a:ext cx="2240125" cy="4525963"/>
          </a:xfrm>
        </p:spPr>
        <p:txBody>
          <a:bodyPr/>
          <a:lstStyle/>
          <a:p>
            <a:r>
              <a:rPr lang="en-US" dirty="0"/>
              <a:t>Last 20,000 years </a:t>
            </a:r>
          </a:p>
          <a:p>
            <a:r>
              <a:rPr lang="en-US" dirty="0"/>
              <a:t>Started to spike around 1600AD</a:t>
            </a:r>
          </a:p>
        </p:txBody>
      </p:sp>
      <p:pic>
        <p:nvPicPr>
          <p:cNvPr id="4" name="Picture 1" descr="Graph showing Carbon Dioxide Variations; y-axis is &quot;CO2 Concentration (ppmv)&quot;; x-axis is &quot;Thousands of Years Ago.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00" y="1310465"/>
            <a:ext cx="7039852" cy="5115626"/>
          </a:xfrm>
          <a:prstGeom prst="rect">
            <a:avLst/>
          </a:prstGeom>
        </p:spPr>
      </p:pic>
      <p:cxnSp>
        <p:nvCxnSpPr>
          <p:cNvPr id="6" name="Straight Connector 5" descr="Red line on graph, labeling"/>
          <p:cNvCxnSpPr/>
          <p:nvPr/>
        </p:nvCxnSpPr>
        <p:spPr>
          <a:xfrm flipV="1">
            <a:off x="7443849" y="1579418"/>
            <a:ext cx="2" cy="856466"/>
          </a:xfrm>
          <a:prstGeom prst="line">
            <a:avLst/>
          </a:prstGeom>
          <a:ln w="349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abel"/>
          <p:cNvSpPr txBox="1"/>
          <p:nvPr/>
        </p:nvSpPr>
        <p:spPr>
          <a:xfrm>
            <a:off x="7051964" y="1033276"/>
            <a:ext cx="198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is your lifetime</a:t>
            </a:r>
          </a:p>
        </p:txBody>
      </p:sp>
    </p:spTree>
    <p:extLst>
      <p:ext uri="{BB962C8B-B14F-4D97-AF65-F5344CB8AC3E}">
        <p14:creationId xmlns:p14="http://schemas.microsoft.com/office/powerpoint/2010/main" val="279413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9" name="Title 1"/>
          <p:cNvSpPr txBox="1">
            <a:spLocks noChangeArrowheads="1"/>
          </p:cNvSpPr>
          <p:nvPr/>
        </p:nvSpPr>
        <p:spPr bwMode="auto">
          <a:xfrm>
            <a:off x="1780750" y="1"/>
            <a:ext cx="40405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Greenland Ice Sheet</a:t>
            </a:r>
          </a:p>
        </p:txBody>
      </p:sp>
      <p:pic>
        <p:nvPicPr>
          <p:cNvPr id="272396" name="Picture 1" descr="Aerial photograph of Greenland Ice Sheet in three series: 1992, 2002, and 2005. With each progression of year, there is less white ice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b="5556"/>
          <a:stretch>
            <a:fillRect/>
          </a:stretch>
        </p:blipFill>
        <p:spPr bwMode="auto">
          <a:xfrm>
            <a:off x="1684857" y="803347"/>
            <a:ext cx="4749869" cy="298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2393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3300879" y="3402616"/>
            <a:ext cx="6390252" cy="37120"/>
          </a:xfrm>
          <a:prstGeom prst="line">
            <a:avLst/>
          </a:prstGeom>
          <a:noFill/>
          <a:ln w="5715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2398" name="Title 2"/>
          <p:cNvSpPr>
            <a:spLocks noChangeArrowheads="1"/>
          </p:cNvSpPr>
          <p:nvPr/>
        </p:nvSpPr>
        <p:spPr bwMode="auto">
          <a:xfrm>
            <a:off x="2613441" y="3514203"/>
            <a:ext cx="3140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Coral Bleaching</a:t>
            </a:r>
          </a:p>
        </p:txBody>
      </p:sp>
      <p:pic>
        <p:nvPicPr>
          <p:cNvPr id="272394" name="Picture 2" descr="Photograph of bleached coral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720" y="4159314"/>
            <a:ext cx="3198544" cy="269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1514746" y="4263243"/>
            <a:ext cx="1098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Nov. 2016 Barrier Reef reports </a:t>
            </a:r>
          </a:p>
          <a:p>
            <a:r>
              <a:rPr lang="en-US" dirty="0">
                <a:hlinkClick r:id="rId5"/>
              </a:rPr>
              <a:t>worst Bleaching </a:t>
            </a:r>
            <a:endParaRPr lang="en-US" dirty="0"/>
          </a:p>
        </p:txBody>
      </p:sp>
      <p:pic>
        <p:nvPicPr>
          <p:cNvPr id="3" name="Picture 3" descr="Map of coral bleaching in the Gulf of Mexico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707" y="1731927"/>
            <a:ext cx="4006271" cy="2705774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7238168" y="150573"/>
            <a:ext cx="2939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of the Reefs off Florida will be gone by 2050</a:t>
            </a:r>
          </a:p>
          <a:p>
            <a:endParaRPr lang="en-US" dirty="0"/>
          </a:p>
          <a:p>
            <a:r>
              <a:rPr lang="en-US" dirty="0"/>
              <a:t>Just 30 years from now</a:t>
            </a:r>
          </a:p>
          <a:p>
            <a:endParaRPr lang="en-US" dirty="0"/>
          </a:p>
        </p:txBody>
      </p:sp>
      <p:sp>
        <p:nvSpPr>
          <p:cNvPr id="6" name="TextBox 3"/>
          <p:cNvSpPr txBox="1"/>
          <p:nvPr/>
        </p:nvSpPr>
        <p:spPr>
          <a:xfrm>
            <a:off x="6903522" y="4744193"/>
            <a:ext cx="18116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level rise</a:t>
            </a:r>
          </a:p>
          <a:p>
            <a:r>
              <a:rPr lang="en-US" dirty="0"/>
              <a:t>Climate change</a:t>
            </a:r>
          </a:p>
          <a:p>
            <a:r>
              <a:rPr lang="en-US" dirty="0"/>
              <a:t>	Drought etc.</a:t>
            </a:r>
          </a:p>
          <a:p>
            <a:r>
              <a:rPr lang="en-US" dirty="0"/>
              <a:t>Coral Bleaching</a:t>
            </a:r>
          </a:p>
          <a:p>
            <a:r>
              <a:rPr lang="en-US" dirty="0"/>
              <a:t>Loss of habitat</a:t>
            </a:r>
          </a:p>
          <a:p>
            <a:r>
              <a:rPr lang="en-US" dirty="0"/>
              <a:t>Etc.</a:t>
            </a:r>
          </a:p>
          <a:p>
            <a:endParaRPr lang="en-US" dirty="0"/>
          </a:p>
        </p:txBody>
      </p:sp>
      <p:sp>
        <p:nvSpPr>
          <p:cNvPr id="12" name="Source">
            <a:extLst>
              <a:ext uri="{FF2B5EF4-FFF2-40B4-BE49-F238E27FC236}">
                <a16:creationId xmlns:a16="http://schemas.microsoft.com/office/drawing/2014/main" id="{6C102DE0-D3A9-4D46-9412-26498D152CDF}"/>
              </a:ext>
            </a:extLst>
          </p:cNvPr>
          <p:cNvSpPr txBox="1"/>
          <p:nvPr/>
        </p:nvSpPr>
        <p:spPr>
          <a:xfrm>
            <a:off x="9013248" y="5524500"/>
            <a:ext cx="31985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https://research.noaa.gov/News/ArtMID/451/ArticleID/812/New-high-resolution-projections-of-coral-bleaching-in-the-Gulf-of-Mexico-and-Caribbean-will-help-managers-better-prepare-for-a-more-resilient-future</a:t>
            </a:r>
          </a:p>
        </p:txBody>
      </p:sp>
    </p:spTree>
    <p:extLst>
      <p:ext uri="{BB962C8B-B14F-4D97-AF65-F5344CB8AC3E}">
        <p14:creationId xmlns:p14="http://schemas.microsoft.com/office/powerpoint/2010/main" val="7189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 descr="CO2 Emissions are Still Rising. Human-caused greenhouse gas emissions had appeared to be leveling off, but new research shows 2017 is heading for a new high. The future projections show how emissions levels translate to temperature rise. Graph showing Fossil fuel and land-use CO2 emissions. In gigatons, with corresponding temperature rise, projected to 2100. Y-axis shows Net CO2 emissions (gigatons.) X-axis shows year. Graph includes 2017 projection and &quot;net-negative global emissions.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0" y="220133"/>
            <a:ext cx="6718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8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5240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be done to address rising CO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2318047"/>
            <a:ext cx="8229600" cy="2011583"/>
          </a:xfrm>
        </p:spPr>
        <p:txBody>
          <a:bodyPr/>
          <a:lstStyle/>
          <a:p>
            <a:r>
              <a:rPr lang="en-US" b="1" dirty="0"/>
              <a:t>Solution is Simple</a:t>
            </a:r>
          </a:p>
          <a:p>
            <a:pPr lvl="1"/>
            <a:r>
              <a:rPr lang="en-US" b="1" dirty="0"/>
              <a:t>Emit less CO</a:t>
            </a:r>
            <a:r>
              <a:rPr lang="en-US" b="1" baseline="-25000" dirty="0"/>
              <a:t>2</a:t>
            </a:r>
          </a:p>
          <a:p>
            <a:pPr lvl="1"/>
            <a:r>
              <a:rPr lang="en-US" b="1" dirty="0"/>
              <a:t>Capture more CO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175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715686" y="0"/>
            <a:ext cx="8952314" cy="1143000"/>
          </a:xfrm>
        </p:spPr>
        <p:txBody>
          <a:bodyPr/>
          <a:lstStyle/>
          <a:p>
            <a:r>
              <a:rPr lang="en-US" dirty="0"/>
              <a:t>Carbon comes in many forms</a:t>
            </a:r>
          </a:p>
        </p:txBody>
      </p:sp>
      <p:pic>
        <p:nvPicPr>
          <p:cNvPr id="6" name="Picture 1" descr="Image of carbon, showing size key of 5mm or 1/4 inch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67" y="1516082"/>
            <a:ext cx="6529610" cy="39177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 of CO</a:t>
            </a:r>
            <a:r>
              <a:rPr lang="en-US" baseline="-25000" dirty="0"/>
              <a:t>2</a:t>
            </a:r>
          </a:p>
        </p:txBody>
      </p:sp>
      <p:sp>
        <p:nvSpPr>
          <p:cNvPr id="6" name="Content"/>
          <p:cNvSpPr>
            <a:spLocks noGrp="1"/>
          </p:cNvSpPr>
          <p:nvPr>
            <p:ph idx="1"/>
          </p:nvPr>
        </p:nvSpPr>
        <p:spPr>
          <a:xfrm>
            <a:off x="1964675" y="861792"/>
            <a:ext cx="9325778" cy="5845452"/>
          </a:xfrm>
        </p:spPr>
        <p:txBody>
          <a:bodyPr/>
          <a:lstStyle/>
          <a:p>
            <a:r>
              <a:rPr lang="en-US" dirty="0"/>
              <a:t>34GT per year</a:t>
            </a:r>
          </a:p>
          <a:p>
            <a:r>
              <a:rPr lang="en-US" dirty="0"/>
              <a:t>Most of it from Energy Production</a:t>
            </a:r>
          </a:p>
        </p:txBody>
      </p:sp>
      <p:pic>
        <p:nvPicPr>
          <p:cNvPr id="5" name="Picture" descr="Pie graph showing &quot;Global Sources of CO2&quot; in 2014. Graph shows &quot;Commercial &amp; Residential, 9%&quot;; Agriculture, 2%; Electricity &amp; Heat Production, 49%; Transportation, 20%; Industry, 20%.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070" y="2352550"/>
            <a:ext cx="5731861" cy="4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Produce Less CO</a:t>
            </a:r>
            <a:r>
              <a:rPr lang="en-US" baseline="-25000" dirty="0"/>
              <a:t>2</a:t>
            </a:r>
          </a:p>
        </p:txBody>
      </p:sp>
      <p:pic>
        <p:nvPicPr>
          <p:cNvPr id="4" name="Picture" descr="Bar Graph showing &quot;Carbon Footprint of Various Energy Sources.&quot; Y-axis is &quot;Carbon Footprint,&quot; (gC02-eq/kWh): coal, 900; oil, 850; Gas CC, 400; Biomas CHP, 45; pV multi-Si, 25; Nuclear (US), 24; PV CdTe, 15; wind, 11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190" y="1511726"/>
            <a:ext cx="5964397" cy="447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from Coal to Natural Gas</a:t>
            </a:r>
          </a:p>
        </p:txBody>
      </p:sp>
      <p:pic>
        <p:nvPicPr>
          <p:cNvPr id="6" name="Picture" descr="Line graph showing &quot;History of energy consumption in the United States (1776-2012).&quot; Y-axis is quadrillion Btu; x-axis is year. Graph shows petroleum, natural gas, coal, nuclear, other renewables, hydroelectric, and wood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653" y="1671202"/>
            <a:ext cx="8232250" cy="40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0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6B23725-8B9E-2F40-ACC1-13EA84E7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Solar Energy Cost Comparison</a:t>
            </a:r>
          </a:p>
        </p:txBody>
      </p:sp>
      <p:pic>
        <p:nvPicPr>
          <p:cNvPr id="5" name="Picture" descr="Graph of &quot;The average cost of energy in North America.&quot; Y-axis is &quot;Dollars per megawatt hour.&quot; X-axis is years. in 2017, nuclear is $148; coal, $102; gas, $60; solar, $50; and wind, $45. Source: Lazard levelized cost of energy analysis.">
            <a:extLst>
              <a:ext uri="{FF2B5EF4-FFF2-40B4-BE49-F238E27FC236}">
                <a16:creationId xmlns:a16="http://schemas.microsoft.com/office/drawing/2014/main" id="{FFC78AA6-DF84-B242-B975-287466BC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954" y="1469432"/>
            <a:ext cx="6814093" cy="4680107"/>
          </a:xfrm>
          <a:prstGeom prst="rect">
            <a:avLst/>
          </a:prstGeom>
        </p:spPr>
      </p:pic>
      <p:cxnSp>
        <p:nvCxnSpPr>
          <p:cNvPr id="6" name="Straight Arrow Connector 5" descr="Arrow pointing to solar energy line."/>
          <p:cNvCxnSpPr/>
          <p:nvPr/>
        </p:nvCxnSpPr>
        <p:spPr>
          <a:xfrm flipH="1">
            <a:off x="4873129" y="3371162"/>
            <a:ext cx="1311007" cy="77118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Label"/>
          <p:cNvSpPr txBox="1"/>
          <p:nvPr/>
        </p:nvSpPr>
        <p:spPr>
          <a:xfrm>
            <a:off x="3518053" y="6389783"/>
            <a:ext cx="534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 and Wind are becoming cheaper than gas or coal </a:t>
            </a:r>
          </a:p>
        </p:txBody>
      </p:sp>
    </p:spTree>
    <p:extLst>
      <p:ext uri="{BB962C8B-B14F-4D97-AF65-F5344CB8AC3E}">
        <p14:creationId xmlns:p14="http://schemas.microsoft.com/office/powerpoint/2010/main" val="467975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Solutions (entire course)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1007040"/>
            <a:ext cx="8229600" cy="4525963"/>
          </a:xfrm>
        </p:spPr>
        <p:txBody>
          <a:bodyPr/>
          <a:lstStyle/>
          <a:p>
            <a:r>
              <a:rPr lang="en-US" dirty="0"/>
              <a:t>Electricity from Renewables</a:t>
            </a:r>
          </a:p>
          <a:p>
            <a:r>
              <a:rPr lang="en-US" dirty="0"/>
              <a:t>Electric Vehicles</a:t>
            </a:r>
          </a:p>
          <a:p>
            <a:r>
              <a:rPr lang="en-US" dirty="0"/>
              <a:t>Improving Batteries</a:t>
            </a:r>
          </a:p>
          <a:p>
            <a:r>
              <a:rPr lang="en-US" dirty="0"/>
              <a:t>Hydrogen for Ocean Shipping</a:t>
            </a:r>
          </a:p>
          <a:p>
            <a:r>
              <a:rPr lang="en-US" dirty="0"/>
              <a:t>DC Brushless motors </a:t>
            </a:r>
          </a:p>
          <a:p>
            <a:r>
              <a:rPr lang="en-US" dirty="0"/>
              <a:t>Biofuels for Aircraft, Trucking</a:t>
            </a:r>
          </a:p>
          <a:p>
            <a:r>
              <a:rPr lang="en-US" dirty="0"/>
              <a:t>Smart grids, IOT</a:t>
            </a:r>
          </a:p>
          <a:p>
            <a:r>
              <a:rPr lang="en-US" dirty="0"/>
              <a:t>Alternative Steel Fabrication (Hydrogen)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injection in Concrete</a:t>
            </a:r>
          </a:p>
          <a:p>
            <a:r>
              <a:rPr lang="en-US" dirty="0"/>
              <a:t>Reforestation</a:t>
            </a:r>
          </a:p>
          <a:p>
            <a:r>
              <a:rPr lang="en-US" dirty="0"/>
              <a:t>Sequestration and storage</a:t>
            </a:r>
          </a:p>
          <a:p>
            <a:r>
              <a:rPr lang="en-US" dirty="0"/>
              <a:t>Less Meat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71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1096949"/>
            <a:ext cx="8229600" cy="4525963"/>
          </a:xfrm>
        </p:spPr>
        <p:txBody>
          <a:bodyPr/>
          <a:lstStyle/>
          <a:p>
            <a:r>
              <a:rPr lang="en-US" dirty="0"/>
              <a:t>Allan Savory Talk</a:t>
            </a:r>
          </a:p>
          <a:p>
            <a:pPr lvl="1"/>
            <a:r>
              <a:rPr lang="en-US" dirty="0">
                <a:hlinkClick r:id="rId2"/>
              </a:rPr>
              <a:t>TED Talk</a:t>
            </a:r>
            <a:endParaRPr lang="en-US" dirty="0"/>
          </a:p>
          <a:p>
            <a:r>
              <a:rPr lang="en-US" dirty="0"/>
              <a:t>Nate Lewis Talk</a:t>
            </a:r>
          </a:p>
          <a:p>
            <a:pPr lvl="1"/>
            <a:r>
              <a:rPr lang="en-US" dirty="0">
                <a:hlinkClick r:id="rId3"/>
              </a:rPr>
              <a:t>Alternative Energy</a:t>
            </a:r>
            <a:endParaRPr lang="en-US" dirty="0"/>
          </a:p>
          <a:p>
            <a:r>
              <a:rPr lang="en-US" dirty="0"/>
              <a:t>Other Options:</a:t>
            </a:r>
          </a:p>
          <a:p>
            <a:pPr lvl="1"/>
            <a:r>
              <a:rPr lang="en-US" dirty="0"/>
              <a:t>Clean Coal challenges?</a:t>
            </a:r>
          </a:p>
          <a:p>
            <a:pPr lvl="1"/>
            <a:r>
              <a:rPr lang="en-US" dirty="0"/>
              <a:t>Nuclear challenges?</a:t>
            </a:r>
          </a:p>
          <a:p>
            <a:pPr lvl="1"/>
            <a:r>
              <a:rPr lang="en-US" dirty="0"/>
              <a:t>Solar challenges?</a:t>
            </a:r>
          </a:p>
          <a:p>
            <a:pPr lvl="1"/>
            <a:r>
              <a:rPr lang="en-US" dirty="0"/>
              <a:t>A material (carbon) Tax?</a:t>
            </a:r>
          </a:p>
          <a:p>
            <a:r>
              <a:rPr lang="en-US" dirty="0"/>
              <a:t>Lots of work to be done</a:t>
            </a:r>
          </a:p>
          <a:p>
            <a:r>
              <a:rPr lang="en-US" dirty="0">
                <a:hlinkClick r:id="rId4"/>
              </a:rPr>
              <a:t>Hawking Prediction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615440" y="942163"/>
            <a:ext cx="8686800" cy="4525963"/>
          </a:xfrm>
        </p:spPr>
        <p:txBody>
          <a:bodyPr/>
          <a:lstStyle/>
          <a:p>
            <a:r>
              <a:rPr lang="en-US" dirty="0"/>
              <a:t>Carbon comes in many forms</a:t>
            </a:r>
          </a:p>
          <a:p>
            <a:pPr lvl="1"/>
            <a:r>
              <a:rPr lang="en-US" dirty="0"/>
              <a:t>From some of the softest to the hardest materials</a:t>
            </a:r>
          </a:p>
          <a:p>
            <a:pPr lvl="1"/>
            <a:r>
              <a:rPr lang="en-US" dirty="0"/>
              <a:t>From very low tensile strength to the highest recorded</a:t>
            </a:r>
          </a:p>
          <a:p>
            <a:r>
              <a:rPr lang="en-US" dirty="0"/>
              <a:t>It</a:t>
            </a:r>
            <a:r>
              <a:rPr lang="uk-UA" dirty="0"/>
              <a:t>’</a:t>
            </a:r>
            <a:r>
              <a:rPr lang="en-US" dirty="0"/>
              <a:t>s the basis for many amazing materials</a:t>
            </a:r>
          </a:p>
          <a:p>
            <a:pPr lvl="1"/>
            <a:r>
              <a:rPr lang="en-US" dirty="0"/>
              <a:t>Enabled industrial revolution</a:t>
            </a:r>
          </a:p>
          <a:p>
            <a:pPr lvl="1"/>
            <a:r>
              <a:rPr lang="en-US" dirty="0"/>
              <a:t>New methods of fabrication</a:t>
            </a:r>
          </a:p>
          <a:p>
            <a:pPr lvl="2"/>
            <a:r>
              <a:rPr lang="en-US" dirty="0"/>
              <a:t>CVD Diamond</a:t>
            </a:r>
          </a:p>
          <a:p>
            <a:pPr lvl="1"/>
            <a:r>
              <a:rPr lang="en-US" dirty="0"/>
              <a:t>New forms are being discovered</a:t>
            </a:r>
          </a:p>
          <a:p>
            <a:pPr lvl="2"/>
            <a:r>
              <a:rPr lang="en-US" dirty="0"/>
              <a:t>Graphene, Graphene Oxide, CNT etc.</a:t>
            </a:r>
          </a:p>
          <a:p>
            <a:pPr lvl="1"/>
            <a:r>
              <a:rPr lang="en-US" dirty="0"/>
              <a:t>Only material with its own tax CO</a:t>
            </a:r>
            <a:r>
              <a:rPr lang="en-US" baseline="-25000" dirty="0"/>
              <a:t>2</a:t>
            </a:r>
          </a:p>
          <a:p>
            <a:r>
              <a:rPr lang="en-US" b="1" dirty="0"/>
              <a:t>Lots of Opportunities and Demanding Challenges for Future Engineers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4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properties of Carbon?</a:t>
            </a:r>
          </a:p>
        </p:txBody>
      </p:sp>
      <p:sp>
        <p:nvSpPr>
          <p:cNvPr id="4" name="Conten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Graphite</a:t>
            </a:r>
          </a:p>
        </p:txBody>
      </p:sp>
      <p:sp>
        <p:nvSpPr>
          <p:cNvPr id="5" name="Content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Diamond</a:t>
            </a:r>
          </a:p>
        </p:txBody>
      </p:sp>
      <p:sp>
        <p:nvSpPr>
          <p:cNvPr id="7" name="Content 3"/>
          <p:cNvSpPr txBox="1">
            <a:spLocks/>
          </p:cNvSpPr>
          <p:nvPr/>
        </p:nvSpPr>
        <p:spPr>
          <a:xfrm>
            <a:off x="2128837" y="420430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Graphene</a:t>
            </a:r>
            <a:endParaRPr lang="en-US" dirty="0"/>
          </a:p>
        </p:txBody>
      </p:sp>
      <p:sp>
        <p:nvSpPr>
          <p:cNvPr id="9" name="Content 4"/>
          <p:cNvSpPr txBox="1">
            <a:spLocks/>
          </p:cNvSpPr>
          <p:nvPr/>
        </p:nvSpPr>
        <p:spPr>
          <a:xfrm>
            <a:off x="6316663" y="420430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8992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properties of Carbon?</a:t>
            </a:r>
          </a:p>
        </p:txBody>
      </p:sp>
      <p:sp>
        <p:nvSpPr>
          <p:cNvPr id="4" name="Subheading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Graphite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2"/>
          </p:nvPr>
        </p:nvSpPr>
        <p:spPr>
          <a:xfrm>
            <a:off x="1981200" y="2174876"/>
            <a:ext cx="4040188" cy="2022173"/>
          </a:xfrm>
        </p:spPr>
        <p:txBody>
          <a:bodyPr/>
          <a:lstStyle/>
          <a:p>
            <a:r>
              <a:rPr lang="en-US" dirty="0"/>
              <a:t>Opaque</a:t>
            </a:r>
          </a:p>
          <a:p>
            <a:r>
              <a:rPr lang="en-US" dirty="0"/>
              <a:t>Soft</a:t>
            </a:r>
          </a:p>
          <a:p>
            <a:r>
              <a:rPr lang="en-US" dirty="0"/>
              <a:t>Slippery</a:t>
            </a:r>
          </a:p>
          <a:p>
            <a:r>
              <a:rPr lang="en-US" dirty="0"/>
              <a:t>Conductive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ubheading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Diamond</a:t>
            </a:r>
          </a:p>
        </p:txBody>
      </p:sp>
      <p:sp>
        <p:nvSpPr>
          <p:cNvPr id="6" name="Content 2"/>
          <p:cNvSpPr>
            <a:spLocks noGrp="1"/>
          </p:cNvSpPr>
          <p:nvPr>
            <p:ph sz="quarter" idx="4"/>
          </p:nvPr>
        </p:nvSpPr>
        <p:spPr>
          <a:xfrm>
            <a:off x="6169026" y="2174875"/>
            <a:ext cx="4041775" cy="1804458"/>
          </a:xfrm>
        </p:spPr>
        <p:txBody>
          <a:bodyPr/>
          <a:lstStyle/>
          <a:p>
            <a:r>
              <a:rPr lang="en-US" dirty="0"/>
              <a:t>Very Hard</a:t>
            </a:r>
          </a:p>
          <a:p>
            <a:r>
              <a:rPr lang="en-US" dirty="0"/>
              <a:t>Insulating</a:t>
            </a:r>
          </a:p>
          <a:p>
            <a:r>
              <a:rPr lang="en-US" dirty="0"/>
              <a:t>Transparent</a:t>
            </a:r>
          </a:p>
          <a:p>
            <a:r>
              <a:rPr lang="en-US" dirty="0"/>
              <a:t>High refractive index</a:t>
            </a:r>
          </a:p>
          <a:p>
            <a:endParaRPr lang="en-US" dirty="0"/>
          </a:p>
        </p:txBody>
      </p:sp>
      <p:sp>
        <p:nvSpPr>
          <p:cNvPr id="7" name="Subheading 3"/>
          <p:cNvSpPr txBox="1">
            <a:spLocks/>
          </p:cNvSpPr>
          <p:nvPr/>
        </p:nvSpPr>
        <p:spPr>
          <a:xfrm>
            <a:off x="2128837" y="420430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Graphene</a:t>
            </a:r>
            <a:endParaRPr lang="en-US" dirty="0"/>
          </a:p>
        </p:txBody>
      </p:sp>
      <p:sp>
        <p:nvSpPr>
          <p:cNvPr id="8" name="Content 3"/>
          <p:cNvSpPr txBox="1">
            <a:spLocks/>
          </p:cNvSpPr>
          <p:nvPr/>
        </p:nvSpPr>
        <p:spPr>
          <a:xfrm>
            <a:off x="2128837" y="4844069"/>
            <a:ext cx="4040188" cy="2022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Translucent</a:t>
            </a:r>
          </a:p>
          <a:p>
            <a:r>
              <a:rPr lang="en-US" dirty="0"/>
              <a:t>Strong</a:t>
            </a:r>
          </a:p>
          <a:p>
            <a:r>
              <a:rPr lang="en-US" dirty="0"/>
              <a:t>Very Conductive</a:t>
            </a:r>
          </a:p>
          <a:p>
            <a:r>
              <a:rPr lang="en-US" dirty="0"/>
              <a:t>Flexible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ubheading 4"/>
          <p:cNvSpPr txBox="1">
            <a:spLocks/>
          </p:cNvSpPr>
          <p:nvPr/>
        </p:nvSpPr>
        <p:spPr>
          <a:xfrm>
            <a:off x="6316663" y="420430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0" name="Content 4"/>
          <p:cNvSpPr txBox="1">
            <a:spLocks/>
          </p:cNvSpPr>
          <p:nvPr/>
        </p:nvSpPr>
        <p:spPr>
          <a:xfrm>
            <a:off x="6316663" y="4844068"/>
            <a:ext cx="4041775" cy="1804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Optima"/>
                <a:ea typeface="+mn-ea"/>
                <a:cs typeface="Opti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Gas</a:t>
            </a:r>
          </a:p>
          <a:p>
            <a:r>
              <a:rPr lang="en-US" dirty="0"/>
              <a:t>Colorless</a:t>
            </a:r>
          </a:p>
          <a:p>
            <a:r>
              <a:rPr lang="en-US" dirty="0"/>
              <a:t>Non-toxic</a:t>
            </a:r>
          </a:p>
          <a:p>
            <a:r>
              <a:rPr lang="en-US" dirty="0"/>
              <a:t>Greenhouse Gas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0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Allotropes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1027016"/>
            <a:ext cx="8686800" cy="5829719"/>
          </a:xfrm>
        </p:spPr>
        <p:txBody>
          <a:bodyPr/>
          <a:lstStyle/>
          <a:p>
            <a:r>
              <a:rPr lang="en-US" dirty="0"/>
              <a:t>Multiple structures of a single element</a:t>
            </a:r>
          </a:p>
          <a:p>
            <a:pPr lvl="1"/>
            <a:r>
              <a:rPr lang="en-US" dirty="0"/>
              <a:t>Carbon properties varies because the structure varies</a:t>
            </a:r>
          </a:p>
          <a:p>
            <a:r>
              <a:rPr lang="en-US" dirty="0"/>
              <a:t>Allotropes of Carbon include:</a:t>
            </a:r>
          </a:p>
          <a:p>
            <a:pPr lvl="1"/>
            <a:r>
              <a:rPr lang="en-US" b="1" dirty="0"/>
              <a:t>Graphite</a:t>
            </a:r>
            <a:r>
              <a:rPr lang="en-US" dirty="0"/>
              <a:t>: bulk SP</a:t>
            </a:r>
            <a:r>
              <a:rPr lang="en-US" baseline="-25000" dirty="0"/>
              <a:t>2</a:t>
            </a:r>
            <a:r>
              <a:rPr lang="en-US" dirty="0"/>
              <a:t> bonding: 2-D</a:t>
            </a:r>
          </a:p>
          <a:p>
            <a:pPr lvl="2"/>
            <a:r>
              <a:rPr lang="en-US" dirty="0"/>
              <a:t>Layered structure</a:t>
            </a:r>
          </a:p>
          <a:p>
            <a:pPr lvl="1"/>
            <a:r>
              <a:rPr lang="en-US" b="1" dirty="0"/>
              <a:t>Diamond</a:t>
            </a:r>
            <a:r>
              <a:rPr lang="en-US" dirty="0"/>
              <a:t>: Bulk SP</a:t>
            </a:r>
            <a:r>
              <a:rPr lang="en-US" baseline="-25000" dirty="0"/>
              <a:t>3</a:t>
            </a:r>
            <a:r>
              <a:rPr lang="en-US" dirty="0"/>
              <a:t> bonding: 3-D </a:t>
            </a:r>
          </a:p>
          <a:p>
            <a:pPr lvl="2"/>
            <a:r>
              <a:rPr lang="en-US" dirty="0"/>
              <a:t>Cubic structure</a:t>
            </a:r>
          </a:p>
          <a:p>
            <a:pPr lvl="1"/>
            <a:r>
              <a:rPr lang="en-US" b="1" dirty="0"/>
              <a:t>Graphene </a:t>
            </a:r>
            <a:r>
              <a:rPr lang="en-US" dirty="0"/>
              <a:t>layered SP</a:t>
            </a:r>
            <a:r>
              <a:rPr lang="en-US" baseline="-25000" dirty="0"/>
              <a:t>2</a:t>
            </a:r>
            <a:r>
              <a:rPr lang="en-US" dirty="0"/>
              <a:t> bonding 2-D</a:t>
            </a:r>
          </a:p>
          <a:p>
            <a:pPr lvl="2"/>
            <a:r>
              <a:rPr lang="en-US" dirty="0"/>
              <a:t>Single sheet of Graphite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2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Graphite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Mineral:  SP</a:t>
            </a:r>
            <a:r>
              <a:rPr lang="en-US" baseline="-25000" dirty="0"/>
              <a:t>2</a:t>
            </a:r>
            <a:r>
              <a:rPr lang="en-US" dirty="0"/>
              <a:t> bonded stacks of sheets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Lubricant</a:t>
            </a:r>
          </a:p>
          <a:p>
            <a:pPr lvl="1"/>
            <a:r>
              <a:rPr lang="en-US" dirty="0"/>
              <a:t>Paints</a:t>
            </a:r>
          </a:p>
          <a:p>
            <a:pPr lvl="1"/>
            <a:r>
              <a:rPr lang="en-US" dirty="0"/>
              <a:t>Molds (first for cannon balls) </a:t>
            </a:r>
          </a:p>
          <a:p>
            <a:pPr lvl="2"/>
            <a:r>
              <a:rPr lang="en-US" dirty="0"/>
              <a:t>later other metals (very high Tm of 3600°C it actually sublimes)</a:t>
            </a:r>
          </a:p>
          <a:p>
            <a:pPr lvl="1"/>
            <a:r>
              <a:rPr lang="en-US" dirty="0"/>
              <a:t>Pencils</a:t>
            </a:r>
          </a:p>
          <a:p>
            <a:pPr lvl="1"/>
            <a:r>
              <a:rPr lang="en-US" dirty="0"/>
              <a:t>Battery Electrodes</a:t>
            </a:r>
          </a:p>
          <a:p>
            <a:pPr lvl="1"/>
            <a:r>
              <a:rPr lang="en-US" dirty="0"/>
              <a:t>Steel making</a:t>
            </a:r>
          </a:p>
          <a:p>
            <a:pPr lvl="1"/>
            <a:r>
              <a:rPr lang="en-US" dirty="0"/>
              <a:t>Brake linings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Image" descr="Image of grap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304" y="1143000"/>
            <a:ext cx="1619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9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668"/>
          </a:xfrm>
        </p:spPr>
        <p:txBody>
          <a:bodyPr/>
          <a:lstStyle/>
          <a:p>
            <a:r>
              <a:rPr lang="en-US" dirty="0"/>
              <a:t>Diamonds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524000" y="382335"/>
            <a:ext cx="9144000" cy="6306332"/>
          </a:xfrm>
        </p:spPr>
        <p:txBody>
          <a:bodyPr/>
          <a:lstStyle/>
          <a:p>
            <a:r>
              <a:rPr lang="en-US" dirty="0"/>
              <a:t>SP3 bonded Cubic</a:t>
            </a:r>
          </a:p>
          <a:p>
            <a:r>
              <a:rPr lang="en-US" dirty="0"/>
              <a:t>Engineering Applications</a:t>
            </a:r>
          </a:p>
          <a:p>
            <a:pPr lvl="1"/>
            <a:r>
              <a:rPr lang="en-US" dirty="0"/>
              <a:t>Cutting tools</a:t>
            </a:r>
          </a:p>
          <a:p>
            <a:pPr lvl="1"/>
            <a:r>
              <a:rPr lang="en-US" dirty="0"/>
              <a:t>Wide </a:t>
            </a:r>
            <a:r>
              <a:rPr lang="en-US" dirty="0" err="1"/>
              <a:t>Bandgap</a:t>
            </a:r>
            <a:r>
              <a:rPr lang="en-US" dirty="0"/>
              <a:t> (5.4eV) Semiconductor</a:t>
            </a:r>
          </a:p>
          <a:p>
            <a:pPr lvl="2"/>
            <a:r>
              <a:rPr lang="en-US" dirty="0"/>
              <a:t>High temperature, high power, radiation environments</a:t>
            </a:r>
          </a:p>
          <a:p>
            <a:pPr lvl="1"/>
            <a:r>
              <a:rPr lang="en-US" dirty="0"/>
              <a:t>Highest Thermal Conductivity</a:t>
            </a:r>
          </a:p>
          <a:p>
            <a:pPr lvl="2"/>
            <a:r>
              <a:rPr lang="en-US" dirty="0"/>
              <a:t>Heat Sinks for electronics</a:t>
            </a:r>
          </a:p>
          <a:p>
            <a:pPr lvl="1"/>
            <a:r>
              <a:rPr lang="en-US" dirty="0"/>
              <a:t>Optics for Lasers</a:t>
            </a:r>
          </a:p>
          <a:p>
            <a:pPr lvl="2"/>
            <a:r>
              <a:rPr lang="en-US" dirty="0"/>
              <a:t>Ideal for windows</a:t>
            </a:r>
          </a:p>
          <a:p>
            <a:r>
              <a:rPr lang="en-US" dirty="0"/>
              <a:t>Gemstones (Natural vs Synthetic)</a:t>
            </a:r>
          </a:p>
          <a:p>
            <a:pPr lvl="1"/>
            <a:r>
              <a:rPr lang="en-US" dirty="0" err="1"/>
              <a:t>Gemesis</a:t>
            </a:r>
            <a:r>
              <a:rPr lang="en-US" dirty="0"/>
              <a:t>, Diamond Foundry conflict free diamonds</a:t>
            </a:r>
          </a:p>
          <a:p>
            <a:pPr lvl="1"/>
            <a:r>
              <a:rPr lang="en-US" dirty="0"/>
              <a:t>DeBeers Answer:  </a:t>
            </a:r>
            <a:r>
              <a:rPr lang="en-US" dirty="0" err="1"/>
              <a:t>Lightbox</a:t>
            </a:r>
            <a:r>
              <a:rPr lang="en-US" dirty="0"/>
              <a:t> Diamonds (1/4 the cost)</a:t>
            </a:r>
          </a:p>
          <a:p>
            <a:pPr lvl="2"/>
            <a:r>
              <a:rPr lang="en-US" dirty="0"/>
              <a:t>Goal:  Reduce the perceived value of synthetic Diamonds</a:t>
            </a:r>
          </a:p>
        </p:txBody>
      </p:sp>
    </p:spTree>
    <p:extLst>
      <p:ext uri="{BB962C8B-B14F-4D97-AF65-F5344CB8AC3E}">
        <p14:creationId xmlns:p14="http://schemas.microsoft.com/office/powerpoint/2010/main" val="915517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981200" y="874837"/>
            <a:ext cx="7390435" cy="4525963"/>
          </a:xfrm>
        </p:spPr>
        <p:txBody>
          <a:bodyPr/>
          <a:lstStyle/>
          <a:p>
            <a:r>
              <a:rPr lang="en-US" dirty="0"/>
              <a:t>Difficult to grow large single crystals</a:t>
            </a:r>
          </a:p>
          <a:p>
            <a:r>
              <a:rPr lang="en-US" b="1" dirty="0"/>
              <a:t>HPHT process</a:t>
            </a:r>
            <a:r>
              <a:rPr lang="en-US" dirty="0"/>
              <a:t>, </a:t>
            </a:r>
            <a:r>
              <a:rPr lang="en-US" dirty="0" err="1"/>
              <a:t>Gemesis</a:t>
            </a:r>
            <a:r>
              <a:rPr lang="en-US" dirty="0"/>
              <a:t> (Pure Grown Diamonds)</a:t>
            </a:r>
          </a:p>
          <a:p>
            <a:pPr lvl="1"/>
            <a:r>
              <a:rPr lang="en-US" dirty="0"/>
              <a:t>Colored diamonds possible</a:t>
            </a:r>
          </a:p>
          <a:p>
            <a:pPr lvl="1"/>
            <a:r>
              <a:rPr lang="en-US" dirty="0"/>
              <a:t>Process developed partially at</a:t>
            </a:r>
          </a:p>
          <a:p>
            <a:pPr lvl="2"/>
            <a:r>
              <a:rPr lang="en-US" dirty="0"/>
              <a:t>UF MSE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Image" descr="Photograph of a UF Presidential Medallion.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63657" y="3072550"/>
            <a:ext cx="4149397" cy="3112048"/>
          </a:xfrm>
          <a:prstGeom prst="rect">
            <a:avLst/>
          </a:prstGeom>
        </p:spPr>
      </p:pic>
      <p:sp>
        <p:nvSpPr>
          <p:cNvPr id="8" name="Image Label"/>
          <p:cNvSpPr txBox="1"/>
          <p:nvPr/>
        </p:nvSpPr>
        <p:spPr>
          <a:xfrm>
            <a:off x="3040284" y="4028406"/>
            <a:ext cx="350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Orange and Blue diamonds in Presidential Medallion</a:t>
            </a:r>
          </a:p>
          <a:p>
            <a:pPr lvl="1"/>
            <a:r>
              <a:rPr lang="en-US" dirty="0"/>
              <a:t>	(check them out)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668"/>
          </a:xfrm>
        </p:spPr>
        <p:txBody>
          <a:bodyPr/>
          <a:lstStyle/>
          <a:p>
            <a:r>
              <a:rPr lang="en-US" dirty="0"/>
              <a:t>Diamonds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1524000" y="764669"/>
            <a:ext cx="9144000" cy="4525963"/>
          </a:xfrm>
        </p:spPr>
        <p:txBody>
          <a:bodyPr/>
          <a:lstStyle/>
          <a:p>
            <a:pPr lvl="2"/>
            <a:r>
              <a:rPr lang="en-US" b="1" dirty="0"/>
              <a:t>CVD Process</a:t>
            </a:r>
          </a:p>
          <a:p>
            <a:pPr lvl="3"/>
            <a:r>
              <a:rPr lang="en-US" dirty="0">
                <a:hlinkClick r:id="rId2"/>
              </a:rPr>
              <a:t>Video of Process</a:t>
            </a:r>
            <a:endParaRPr lang="en-US" dirty="0"/>
          </a:p>
          <a:p>
            <a:pPr lvl="3"/>
            <a:r>
              <a:rPr lang="en-US" dirty="0">
                <a:hlinkClick r:id="rId3"/>
              </a:rPr>
              <a:t>Largest (9 ct)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1" descr="Image of a hand holding a grown diamond with a diameter of 92 m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330" y="2222813"/>
            <a:ext cx="2095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escription 1"/>
          <p:cNvSpPr txBox="1"/>
          <p:nvPr/>
        </p:nvSpPr>
        <p:spPr>
          <a:xfrm>
            <a:off x="2262159" y="4531276"/>
            <a:ext cx="3390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CVD grown single crystal Diamond</a:t>
            </a:r>
          </a:p>
          <a:p>
            <a:pPr algn="ctr"/>
            <a:r>
              <a:rPr lang="en-US" dirty="0"/>
              <a:t>For electronic applications</a:t>
            </a:r>
          </a:p>
        </p:txBody>
      </p:sp>
      <p:pic>
        <p:nvPicPr>
          <p:cNvPr id="2050" name="Picture 2" descr="Photograph of a diamond ring on a finger.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2515" y="1860323"/>
            <a:ext cx="3217762" cy="26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escription 2"/>
          <p:cNvSpPr txBox="1"/>
          <p:nvPr/>
        </p:nvSpPr>
        <p:spPr>
          <a:xfrm>
            <a:off x="7370932" y="4890091"/>
            <a:ext cx="209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Jewelry Applications</a:t>
            </a:r>
          </a:p>
          <a:p>
            <a:pPr algn="ctr"/>
            <a:r>
              <a:rPr lang="en-US" dirty="0"/>
              <a:t>9 </a:t>
            </a:r>
            <a:r>
              <a:rPr lang="en-US" dirty="0" err="1"/>
              <a:t>ct</a:t>
            </a:r>
            <a:r>
              <a:rPr lang="en-US" dirty="0"/>
              <a:t> colorless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C3E9E-FB8B-4251-B2EF-DC683A55F673}"/>
              </a:ext>
            </a:extLst>
          </p:cNvPr>
          <p:cNvSpPr txBox="1"/>
          <p:nvPr/>
        </p:nvSpPr>
        <p:spPr>
          <a:xfrm>
            <a:off x="1270000" y="6170383"/>
            <a:ext cx="11260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https://upload.wikimedia.org/wikipedia/commons/thumb/3/3d/Single-crystal_CVD_diamond_disc.jpg/220px-Single-crystal_CVD_diamond_disc.jpg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BE6B4-4738-4F59-B805-5CC89F51093B}"/>
              </a:ext>
            </a:extLst>
          </p:cNvPr>
          <p:cNvSpPr txBox="1"/>
          <p:nvPr/>
        </p:nvSpPr>
        <p:spPr>
          <a:xfrm>
            <a:off x="4413064" y="6478160"/>
            <a:ext cx="8117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https://mma.prnewswire.com/media/694603/9_04_Carat___WD_Lab_Grown_Diamonds.jpg?p=publish</a:t>
            </a:r>
          </a:p>
        </p:txBody>
      </p:sp>
    </p:spTree>
    <p:extLst>
      <p:ext uri="{BB962C8B-B14F-4D97-AF65-F5344CB8AC3E}">
        <p14:creationId xmlns:p14="http://schemas.microsoft.com/office/powerpoint/2010/main" val="897451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BE2EBE96ABE4E88241E5990F9ED56" ma:contentTypeVersion="12" ma:contentTypeDescription="Create a new document." ma:contentTypeScope="" ma:versionID="2c71e713e03f80c0c1382d138331485b">
  <xsd:schema xmlns:xsd="http://www.w3.org/2001/XMLSchema" xmlns:xs="http://www.w3.org/2001/XMLSchema" xmlns:p="http://schemas.microsoft.com/office/2006/metadata/properties" xmlns:ns2="28bdc614-2b31-40c5-bc67-72d3777859f3" xmlns:ns3="ae8eb5ba-d501-45b7-b9b6-0db9e635b265" targetNamespace="http://schemas.microsoft.com/office/2006/metadata/properties" ma:root="true" ma:fieldsID="70d963f53ca54fe7fd0a8fc4f86231ed" ns2:_="" ns3:_="">
    <xsd:import namespace="28bdc614-2b31-40c5-bc67-72d3777859f3"/>
    <xsd:import namespace="ae8eb5ba-d501-45b7-b9b6-0db9e635b2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dc614-2b31-40c5-bc67-72d377785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eb5ba-d501-45b7-b9b6-0db9e635b26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B1CDF1-E5D2-4DCE-B06D-9C8D0BADD3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560ED1-9D87-4FC8-A2D1-663ED39CC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bdc614-2b31-40c5-bc67-72d3777859f3"/>
    <ds:schemaRef ds:uri="ae8eb5ba-d501-45b7-b9b6-0db9e635b2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2644C3-90CE-4356-A57A-74391212002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32131</TotalTime>
  <Words>782</Words>
  <Application>Microsoft Macintosh PowerPoint</Application>
  <PresentationFormat>Widescreen</PresentationFormat>
  <Paragraphs>187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Optima</vt:lpstr>
      <vt:lpstr>Optima ExtraBlack</vt:lpstr>
      <vt:lpstr>Office Theme</vt:lpstr>
      <vt:lpstr>Dripping Diamonds like Marylyn </vt:lpstr>
      <vt:lpstr>Carbon comes in many forms</vt:lpstr>
      <vt:lpstr>What are the properties of Carbon?</vt:lpstr>
      <vt:lpstr>What are the properties of Carbon?</vt:lpstr>
      <vt:lpstr>Allotropes</vt:lpstr>
      <vt:lpstr>Graphite</vt:lpstr>
      <vt:lpstr>Diamonds</vt:lpstr>
      <vt:lpstr>Challenges</vt:lpstr>
      <vt:lpstr>Diamonds</vt:lpstr>
      <vt:lpstr>Graphene</vt:lpstr>
      <vt:lpstr>Vantablack </vt:lpstr>
      <vt:lpstr>CO2 and the Carbon Cycle</vt:lpstr>
      <vt:lpstr>PowerPoint Presentation</vt:lpstr>
      <vt:lpstr>CO2 over the last 10,000 years</vt:lpstr>
      <vt:lpstr>Where are we today?</vt:lpstr>
      <vt:lpstr>Last 400,000 Years</vt:lpstr>
      <vt:lpstr>PowerPoint Presentation</vt:lpstr>
      <vt:lpstr>PowerPoint Presentation</vt:lpstr>
      <vt:lpstr>What can be done to address rising CO2?</vt:lpstr>
      <vt:lpstr>Sources of CO2</vt:lpstr>
      <vt:lpstr>Produce Less CO2</vt:lpstr>
      <vt:lpstr>Switch from Coal to Natural Gas</vt:lpstr>
      <vt:lpstr>Solar Energy Cost Comparison</vt:lpstr>
      <vt:lpstr>Possible Solutions (entire course)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Perry</dc:creator>
  <cp:lastModifiedBy>Collins,Perry</cp:lastModifiedBy>
  <cp:revision>104</cp:revision>
  <dcterms:created xsi:type="dcterms:W3CDTF">2013-09-04T14:53:10Z</dcterms:created>
  <dcterms:modified xsi:type="dcterms:W3CDTF">2021-07-12T15:17:49Z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0x010100098BE2EBE96ABE4E88241E5990F9ED56</vt:lpwstr>
  </property>
</Properties>
</file>